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4"/>
  </p:notesMasterIdLst>
  <p:handoutMasterIdLst>
    <p:handoutMasterId r:id="rId65"/>
  </p:handoutMasterIdLst>
  <p:sldIdLst>
    <p:sldId id="256" r:id="rId2"/>
    <p:sldId id="332" r:id="rId3"/>
    <p:sldId id="328" r:id="rId4"/>
    <p:sldId id="330" r:id="rId5"/>
    <p:sldId id="299" r:id="rId6"/>
    <p:sldId id="298" r:id="rId7"/>
    <p:sldId id="370" r:id="rId8"/>
    <p:sldId id="364" r:id="rId9"/>
    <p:sldId id="293" r:id="rId10"/>
    <p:sldId id="301" r:id="rId11"/>
    <p:sldId id="369" r:id="rId12"/>
    <p:sldId id="378" r:id="rId13"/>
    <p:sldId id="379" r:id="rId14"/>
    <p:sldId id="366" r:id="rId15"/>
    <p:sldId id="334" r:id="rId16"/>
    <p:sldId id="380" r:id="rId17"/>
    <p:sldId id="382" r:id="rId18"/>
    <p:sldId id="381" r:id="rId19"/>
    <p:sldId id="383" r:id="rId20"/>
    <p:sldId id="384" r:id="rId21"/>
    <p:sldId id="385" r:id="rId22"/>
    <p:sldId id="415" r:id="rId23"/>
    <p:sldId id="416" r:id="rId24"/>
    <p:sldId id="417" r:id="rId25"/>
    <p:sldId id="418" r:id="rId26"/>
    <p:sldId id="419" r:id="rId27"/>
    <p:sldId id="420" r:id="rId28"/>
    <p:sldId id="421" r:id="rId29"/>
    <p:sldId id="422" r:id="rId30"/>
    <p:sldId id="423" r:id="rId31"/>
    <p:sldId id="386" r:id="rId32"/>
    <p:sldId id="405" r:id="rId33"/>
    <p:sldId id="406" r:id="rId34"/>
    <p:sldId id="291" r:id="rId35"/>
    <p:sldId id="387" r:id="rId36"/>
    <p:sldId id="388" r:id="rId37"/>
    <p:sldId id="389" r:id="rId38"/>
    <p:sldId id="390" r:id="rId39"/>
    <p:sldId id="391" r:id="rId40"/>
    <p:sldId id="392" r:id="rId41"/>
    <p:sldId id="393" r:id="rId42"/>
    <p:sldId id="394" r:id="rId43"/>
    <p:sldId id="395" r:id="rId44"/>
    <p:sldId id="396" r:id="rId45"/>
    <p:sldId id="397" r:id="rId46"/>
    <p:sldId id="316" r:id="rId47"/>
    <p:sldId id="398" r:id="rId48"/>
    <p:sldId id="407" r:id="rId49"/>
    <p:sldId id="400" r:id="rId50"/>
    <p:sldId id="399" r:id="rId51"/>
    <p:sldId id="401" r:id="rId52"/>
    <p:sldId id="402" r:id="rId53"/>
    <p:sldId id="403" r:id="rId54"/>
    <p:sldId id="404" r:id="rId55"/>
    <p:sldId id="408" r:id="rId56"/>
    <p:sldId id="409" r:id="rId57"/>
    <p:sldId id="410" r:id="rId58"/>
    <p:sldId id="411" r:id="rId59"/>
    <p:sldId id="412" r:id="rId60"/>
    <p:sldId id="413" r:id="rId61"/>
    <p:sldId id="414" r:id="rId62"/>
    <p:sldId id="424" r:id="rId63"/>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halie CLAEYS" initials="NC" lastIdx="1" clrIdx="0">
    <p:extLst>
      <p:ext uri="{19B8F6BF-5375-455C-9EA6-DF929625EA0E}">
        <p15:presenceInfo xmlns:p15="http://schemas.microsoft.com/office/powerpoint/2012/main" userId="S::n.claeys@bowmedical.com::871eccfb-eb2d-4fb8-8148-98071fff84bf" providerId="AD"/>
      </p:ext>
    </p:extLst>
  </p:cmAuthor>
  <p:cmAuthor id="2" name="Franck PIZZAGALLI" initials="FP" lastIdx="1" clrIdx="1">
    <p:extLst>
      <p:ext uri="{19B8F6BF-5375-455C-9EA6-DF929625EA0E}">
        <p15:presenceInfo xmlns:p15="http://schemas.microsoft.com/office/powerpoint/2012/main" userId="S::f.pizzagalli@bowmedical.com::5c3ac549-751c-46f8-972d-c41c02c820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14F9D"/>
    <a:srgbClr val="60B4BC"/>
    <a:srgbClr val="61A0ED"/>
    <a:srgbClr val="86B7F2"/>
    <a:srgbClr val="1B4F9E"/>
    <a:srgbClr val="91C9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374" autoAdjust="0"/>
    <p:restoredTop sz="96517" autoAdjust="0"/>
  </p:normalViewPr>
  <p:slideViewPr>
    <p:cSldViewPr snapToGrid="0">
      <p:cViewPr varScale="1">
        <p:scale>
          <a:sx n="84" d="100"/>
          <a:sy n="84" d="100"/>
        </p:scale>
        <p:origin x="1368" y="45"/>
      </p:cViewPr>
      <p:guideLst/>
    </p:cSldViewPr>
  </p:slideViewPr>
  <p:outlineViewPr>
    <p:cViewPr>
      <p:scale>
        <a:sx n="25" d="100"/>
        <a:sy n="25"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Lst>
  </p:outlin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_rels/viewProps.xml.rels><?xml version="1.0" encoding="UTF-8" standalone="yes"?>
<Relationships xmlns="http://schemas.openxmlformats.org/package/2006/relationships"><Relationship Id="rId13" Type="http://schemas.openxmlformats.org/officeDocument/2006/relationships/slide" Target="slides/slide13.xml"/><Relationship Id="rId18" Type="http://schemas.openxmlformats.org/officeDocument/2006/relationships/slide" Target="slides/slide18.xml"/><Relationship Id="rId26" Type="http://schemas.openxmlformats.org/officeDocument/2006/relationships/slide" Target="slides/slide34.xml"/><Relationship Id="rId39" Type="http://schemas.openxmlformats.org/officeDocument/2006/relationships/slide" Target="slides/slide47.xml"/><Relationship Id="rId21" Type="http://schemas.openxmlformats.org/officeDocument/2006/relationships/slide" Target="slides/slide21.xml"/><Relationship Id="rId34" Type="http://schemas.openxmlformats.org/officeDocument/2006/relationships/slide" Target="slides/slide42.xml"/><Relationship Id="rId42" Type="http://schemas.openxmlformats.org/officeDocument/2006/relationships/slide" Target="slides/slide50.xml"/><Relationship Id="rId47" Type="http://schemas.openxmlformats.org/officeDocument/2006/relationships/slide" Target="slides/slide55.xml"/><Relationship Id="rId50" Type="http://schemas.openxmlformats.org/officeDocument/2006/relationships/slide" Target="slides/slide58.xml"/><Relationship Id="rId7" Type="http://schemas.openxmlformats.org/officeDocument/2006/relationships/slide" Target="slides/slide7.xml"/><Relationship Id="rId2" Type="http://schemas.openxmlformats.org/officeDocument/2006/relationships/slide" Target="slides/slide2.xml"/><Relationship Id="rId16" Type="http://schemas.openxmlformats.org/officeDocument/2006/relationships/slide" Target="slides/slide16.xml"/><Relationship Id="rId29" Type="http://schemas.openxmlformats.org/officeDocument/2006/relationships/slide" Target="slides/slide37.xml"/><Relationship Id="rId11" Type="http://schemas.openxmlformats.org/officeDocument/2006/relationships/slide" Target="slides/slide11.xml"/><Relationship Id="rId24" Type="http://schemas.openxmlformats.org/officeDocument/2006/relationships/slide" Target="slides/slide32.xml"/><Relationship Id="rId32" Type="http://schemas.openxmlformats.org/officeDocument/2006/relationships/slide" Target="slides/slide40.xml"/><Relationship Id="rId37" Type="http://schemas.openxmlformats.org/officeDocument/2006/relationships/slide" Target="slides/slide45.xml"/><Relationship Id="rId40" Type="http://schemas.openxmlformats.org/officeDocument/2006/relationships/slide" Target="slides/slide48.xml"/><Relationship Id="rId45" Type="http://schemas.openxmlformats.org/officeDocument/2006/relationships/slide" Target="slides/slide53.xml"/><Relationship Id="rId53" Type="http://schemas.openxmlformats.org/officeDocument/2006/relationships/slide" Target="slides/slide61.xml"/><Relationship Id="rId5" Type="http://schemas.openxmlformats.org/officeDocument/2006/relationships/slide" Target="slides/slide5.xml"/><Relationship Id="rId10" Type="http://schemas.openxmlformats.org/officeDocument/2006/relationships/slide" Target="slides/slide10.xml"/><Relationship Id="rId19" Type="http://schemas.openxmlformats.org/officeDocument/2006/relationships/slide" Target="slides/slide19.xml"/><Relationship Id="rId31" Type="http://schemas.openxmlformats.org/officeDocument/2006/relationships/slide" Target="slides/slide39.xml"/><Relationship Id="rId44" Type="http://schemas.openxmlformats.org/officeDocument/2006/relationships/slide" Target="slides/slide52.xml"/><Relationship Id="rId52" Type="http://schemas.openxmlformats.org/officeDocument/2006/relationships/slide" Target="slides/slide60.xml"/><Relationship Id="rId4" Type="http://schemas.openxmlformats.org/officeDocument/2006/relationships/slide" Target="slides/slide4.xml"/><Relationship Id="rId9" Type="http://schemas.openxmlformats.org/officeDocument/2006/relationships/slide" Target="slides/slide9.xml"/><Relationship Id="rId14" Type="http://schemas.openxmlformats.org/officeDocument/2006/relationships/slide" Target="slides/slide14.xml"/><Relationship Id="rId22" Type="http://schemas.openxmlformats.org/officeDocument/2006/relationships/slide" Target="slides/slide22.xml"/><Relationship Id="rId27" Type="http://schemas.openxmlformats.org/officeDocument/2006/relationships/slide" Target="slides/slide35.xml"/><Relationship Id="rId30" Type="http://schemas.openxmlformats.org/officeDocument/2006/relationships/slide" Target="slides/slide38.xml"/><Relationship Id="rId35" Type="http://schemas.openxmlformats.org/officeDocument/2006/relationships/slide" Target="slides/slide43.xml"/><Relationship Id="rId43" Type="http://schemas.openxmlformats.org/officeDocument/2006/relationships/slide" Target="slides/slide51.xml"/><Relationship Id="rId48" Type="http://schemas.openxmlformats.org/officeDocument/2006/relationships/slide" Target="slides/slide56.xml"/><Relationship Id="rId8" Type="http://schemas.openxmlformats.org/officeDocument/2006/relationships/slide" Target="slides/slide8.xml"/><Relationship Id="rId51" Type="http://schemas.openxmlformats.org/officeDocument/2006/relationships/slide" Target="slides/slide59.xml"/><Relationship Id="rId3" Type="http://schemas.openxmlformats.org/officeDocument/2006/relationships/slide" Target="slides/slide3.xml"/><Relationship Id="rId12" Type="http://schemas.openxmlformats.org/officeDocument/2006/relationships/slide" Target="slides/slide12.xml"/><Relationship Id="rId17" Type="http://schemas.openxmlformats.org/officeDocument/2006/relationships/slide" Target="slides/slide17.xml"/><Relationship Id="rId25" Type="http://schemas.openxmlformats.org/officeDocument/2006/relationships/slide" Target="slides/slide33.xml"/><Relationship Id="rId33" Type="http://schemas.openxmlformats.org/officeDocument/2006/relationships/slide" Target="slides/slide41.xml"/><Relationship Id="rId38" Type="http://schemas.openxmlformats.org/officeDocument/2006/relationships/slide" Target="slides/slide46.xml"/><Relationship Id="rId46" Type="http://schemas.openxmlformats.org/officeDocument/2006/relationships/slide" Target="slides/slide54.xml"/><Relationship Id="rId20" Type="http://schemas.openxmlformats.org/officeDocument/2006/relationships/slide" Target="slides/slide20.xml"/><Relationship Id="rId41" Type="http://schemas.openxmlformats.org/officeDocument/2006/relationships/slide" Target="slides/slide49.xml"/><Relationship Id="rId54" Type="http://schemas.openxmlformats.org/officeDocument/2006/relationships/slide" Target="slides/slide62.xml"/><Relationship Id="rId1" Type="http://schemas.openxmlformats.org/officeDocument/2006/relationships/slide" Target="slides/slide1.xml"/><Relationship Id="rId6" Type="http://schemas.openxmlformats.org/officeDocument/2006/relationships/slide" Target="slides/slide6.xml"/><Relationship Id="rId15" Type="http://schemas.openxmlformats.org/officeDocument/2006/relationships/slide" Target="slides/slide15.xml"/><Relationship Id="rId23" Type="http://schemas.openxmlformats.org/officeDocument/2006/relationships/slide" Target="slides/slide31.xml"/><Relationship Id="rId28" Type="http://schemas.openxmlformats.org/officeDocument/2006/relationships/slide" Target="slides/slide36.xml"/><Relationship Id="rId36" Type="http://schemas.openxmlformats.org/officeDocument/2006/relationships/slide" Target="slides/slide44.xml"/><Relationship Id="rId49" Type="http://schemas.openxmlformats.org/officeDocument/2006/relationships/slide" Target="slides/slide5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8E1C4F0C-AD46-40B0-A219-B906EDB1A9E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6BC8D63A-73C8-46FC-8A6F-31CF8FBE8C6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2421B0-55D7-495B-B787-D2E056C83AB1}" type="datetimeFigureOut">
              <a:rPr lang="fr-FR" smtClean="0"/>
              <a:t>02/11/2021</a:t>
            </a:fld>
            <a:endParaRPr lang="fr-FR"/>
          </a:p>
        </p:txBody>
      </p:sp>
      <p:sp>
        <p:nvSpPr>
          <p:cNvPr id="4" name="Espace réservé du pied de page 3">
            <a:extLst>
              <a:ext uri="{FF2B5EF4-FFF2-40B4-BE49-F238E27FC236}">
                <a16:creationId xmlns:a16="http://schemas.microsoft.com/office/drawing/2014/main" id="{01FD8FC4-D322-47FA-91B4-4920AB6C8B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4EF7D86C-832D-44CA-A9E0-75CE340A455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85F6D9-3F87-4527-A436-5C0F9A1E39EE}" type="slidenum">
              <a:rPr lang="fr-FR" smtClean="0"/>
              <a:t>‹N°›</a:t>
            </a:fld>
            <a:endParaRPr lang="fr-FR"/>
          </a:p>
        </p:txBody>
      </p:sp>
    </p:spTree>
    <p:extLst>
      <p:ext uri="{BB962C8B-B14F-4D97-AF65-F5344CB8AC3E}">
        <p14:creationId xmlns:p14="http://schemas.microsoft.com/office/powerpoint/2010/main" val="35809299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fr-FR" dirty="0"/>
              <a:t>Présentation du logiciel Diane </a:t>
            </a:r>
            <a:r>
              <a:rPr lang="fr-FR" dirty="0" err="1"/>
              <a:t>Anesthesie</a:t>
            </a:r>
            <a:r>
              <a:rPr lang="fr-FR" dirty="0"/>
              <a:t> : le déroulé comprend du démarrage de la salle d’intervention jusqu’à la clôture du dossier. On verra la vue générale du dossier mais aussi les différents types de saisie qu’il existe</a:t>
            </a:r>
          </a:p>
          <a:p>
            <a:endParaRPr lang="fr-FR" dirty="0"/>
          </a:p>
        </p:txBody>
      </p:sp>
    </p:spTree>
    <p:extLst>
      <p:ext uri="{BB962C8B-B14F-4D97-AF65-F5344CB8AC3E}">
        <p14:creationId xmlns:p14="http://schemas.microsoft.com/office/powerpoint/2010/main" val="1550530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Cet onglet permet de renseigner les Antécédents médico-chirurgicaux de la patiente.</a:t>
            </a:r>
          </a:p>
          <a:p>
            <a:r>
              <a:rPr lang="fr-FR" dirty="0"/>
              <a:t>Des listes </a:t>
            </a:r>
            <a:r>
              <a:rPr lang="fr-FR" dirty="0" err="1"/>
              <a:t>préparamétrées</a:t>
            </a:r>
            <a:r>
              <a:rPr lang="fr-FR" dirty="0"/>
              <a:t> permettent de faciliter la saisie et son accessible : soit en écrivant les premières lettres de la pathologie ce qui enclenchera une recherche automatique, soit par un clique droit sur la zone de saisie qui donne accès à une arborescence, soit en cliquant sur l’icone « liste » en haut a droite de chaque composant ce qui permet un accès direct à la liste des pathologie. Une saisie libre est également possible.</a:t>
            </a:r>
          </a:p>
          <a:p>
            <a:endParaRPr lang="fr-FR" dirty="0"/>
          </a:p>
          <a:p>
            <a:r>
              <a:rPr lang="fr-FR" dirty="0"/>
              <a:t>Lorsque l’on clique devant un antécédent que l’on vient de renseigner, une boule apparait et change de couleur en recliquant dessus. Cette fonction permet de mettre en évidence une donnée jugée comme particulièrement importante dans un dossier.</a:t>
            </a:r>
          </a:p>
        </p:txBody>
      </p:sp>
    </p:spTree>
    <p:extLst>
      <p:ext uri="{BB962C8B-B14F-4D97-AF65-F5344CB8AC3E}">
        <p14:creationId xmlns:p14="http://schemas.microsoft.com/office/powerpoint/2010/main" val="1927997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composant allergie permet de renseigner les allergies de la patiente et enclenche une série d’alertes et de contrôles. Une alerte sera par exemple visible en permanence dans le bandeau supérieur et le type d’allergie sera visible au survol de la souris. De même, un avertissement apparaitra si l’on tente de prescrire ce traitement.</a:t>
            </a:r>
          </a:p>
          <a:p>
            <a:endParaRPr lang="fr-FR" dirty="0"/>
          </a:p>
          <a:p>
            <a:r>
              <a:rPr lang="fr-FR" dirty="0"/>
              <a:t>Concernant le composant « Traitement habituel » , un clique sur le rectangle jaune à gauche du traitement renseigné va enclencher une connexion à la monographie de la banque de médicament ainsi qu’au « centre de référence des agents tératogènes » (CRAT)</a:t>
            </a:r>
          </a:p>
        </p:txBody>
      </p:sp>
    </p:spTree>
    <p:extLst>
      <p:ext uri="{BB962C8B-B14F-4D97-AF65-F5344CB8AC3E}">
        <p14:creationId xmlns:p14="http://schemas.microsoft.com/office/powerpoint/2010/main" val="834392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sous onglet «  Antécédents Obstétricaux » se compose d’un Tableau récapitulatif permettant d’avoir un visuel rapide sur tous les éléments qui concernent les grossesses précédentes.</a:t>
            </a:r>
          </a:p>
          <a:p>
            <a:r>
              <a:rPr lang="fr-FR" dirty="0"/>
              <a:t>Sous ce tableau ce trouve un ensemble de champs calculés permettant de connaitre le nombre d’antécédents particuliers (ex : nombre de fausses couches, nombre de menace d’accouchement prématurée etc…)</a:t>
            </a:r>
          </a:p>
          <a:p>
            <a:endParaRPr lang="fr-FR" dirty="0"/>
          </a:p>
          <a:p>
            <a:r>
              <a:rPr lang="fr-FR" dirty="0"/>
              <a:t>Le signe + en haut à gauche du tableau permet de créer un nouvel antécédent. Une fenêtre apparait alors et permet de créer soit un antécédent obstétrical (avec issue de grossesse &gt; 22 SA) soit un antécédent qui concerne une grossesse arrêtée avant 22 SA (Fausse couche, fausse couche tardive, môle, grossesse extra utérine ou IVG)</a:t>
            </a:r>
          </a:p>
          <a:p>
            <a:r>
              <a:rPr lang="fr-FR" dirty="0"/>
              <a:t>Le signe « - »permet de supprimer un antécédent sélectionné. ( La reprise des grossesses renseignées dans DIANE se fait automatiquement et n’est pas supprimable)</a:t>
            </a:r>
          </a:p>
          <a:p>
            <a:endParaRPr lang="fr-FR" dirty="0"/>
          </a:p>
          <a:p>
            <a:r>
              <a:rPr lang="fr-FR" dirty="0"/>
              <a:t>Une fois que l’on a choisi le type d’antécédent que l’on souhaite créer, une fenêtre permettant de renseigner les données d’une précédente grossesse apparait. Il suffit alors de remplir la fenêtre puis de cliquer sur « enregistrer pour que les données s’affichent dans le tableau récapitulatif.</a:t>
            </a:r>
          </a:p>
          <a:p>
            <a:endParaRPr lang="fr-FR" dirty="0"/>
          </a:p>
          <a:p>
            <a:r>
              <a:rPr lang="fr-FR" dirty="0"/>
              <a:t>Les renseignements remplis dans cette fenêtre vont permettre de calculer la parité ainsi que le nombre de cicatrices utérines qui seront affiché dans le bandeau supérieur</a:t>
            </a:r>
          </a:p>
        </p:txBody>
      </p:sp>
    </p:spTree>
    <p:extLst>
      <p:ext uri="{BB962C8B-B14F-4D97-AF65-F5344CB8AC3E}">
        <p14:creationId xmlns:p14="http://schemas.microsoft.com/office/powerpoint/2010/main" val="3465515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Cet onglet permet de renseigner certaines informations lors du premier contact avec la patiente comme le type de grossesse, la morphologie en début de grossesse, les données concernant le groupe sanguin, les sérologies ou la première échographie.</a:t>
            </a:r>
          </a:p>
          <a:p>
            <a:endParaRPr lang="fr-FR" dirty="0"/>
          </a:p>
          <a:p>
            <a:r>
              <a:rPr lang="fr-FR" dirty="0"/>
              <a:t>Composants particuliers : </a:t>
            </a:r>
          </a:p>
          <a:p>
            <a:pPr marL="171450" indent="-171450">
              <a:buFontTx/>
              <a:buChar char="-"/>
            </a:pPr>
            <a:r>
              <a:rPr lang="fr-FR" dirty="0"/>
              <a:t>Type de grossesse : permet de renseigner le nombre de fœtus et la </a:t>
            </a:r>
            <a:r>
              <a:rPr lang="fr-FR" dirty="0" err="1"/>
              <a:t>chorionicité</a:t>
            </a:r>
            <a:r>
              <a:rPr lang="fr-FR" dirty="0"/>
              <a:t>. En cas de grossesse multiple, les informations qui concernent le fœtus seront encadrée de bleu sombre. Lorsque l’on souhaite renseigner les données du second fœtus, il suffit de cliquer sur « enfant 2 » dans le composant dédié. Les données qui concernent le second fœtus seront alors encadrées d’orange.</a:t>
            </a:r>
          </a:p>
          <a:p>
            <a:pPr marL="0" indent="0">
              <a:buFontTx/>
              <a:buNone/>
            </a:pPr>
            <a:r>
              <a:rPr lang="fr-FR" dirty="0"/>
              <a:t>    Ce principe est valable dans toute l’application</a:t>
            </a:r>
          </a:p>
          <a:p>
            <a:pPr marL="171450" indent="-171450">
              <a:buFontTx/>
              <a:buChar char="-"/>
            </a:pPr>
            <a:endParaRPr lang="fr-FR" dirty="0"/>
          </a:p>
          <a:p>
            <a:pPr marL="171450" indent="-171450">
              <a:buFontTx/>
              <a:buChar char="-"/>
            </a:pPr>
            <a:r>
              <a:rPr lang="fr-FR" dirty="0"/>
              <a:t>Le calcul du terme : si la première échographie a été faite entre 11 SA et 13 SA +6J. Alors, il faut renseigner la date de l ’échographie ainsi que la LCC (Longueur cranio caudale) dans le cadre « échographie ». Ensuite, on choisi le mode de calcul du terme « selon LCC &lt; 14 SA » dans le menu déroulant « Déterminé par ». Le calcul du terme se fera alors automatiquement en fonction de la LCC. Pour tous les autres modes de calcul, il suffit de renseigner la DDG manuellement et de choisir le mode de calcul dans le menu déroulant « déterminé par ».</a:t>
            </a:r>
          </a:p>
        </p:txBody>
      </p:sp>
    </p:spTree>
    <p:extLst>
      <p:ext uri="{BB962C8B-B14F-4D97-AF65-F5344CB8AC3E}">
        <p14:creationId xmlns:p14="http://schemas.microsoft.com/office/powerpoint/2010/main" val="2926427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sous onglet « Surveillance de la grossesse » permet, d’une part, de saisir l’intégralité des consultations qui auront lieu lors de la grossesse et d’autre part, d’avoir accès à un résumé des informations importantes du suivi synthétisé dans la partie droite de l’écran, dans le cadre « Résumé de grossesse ».</a:t>
            </a:r>
          </a:p>
          <a:p>
            <a:endParaRPr lang="fr-FR" dirty="0"/>
          </a:p>
          <a:p>
            <a:r>
              <a:rPr lang="fr-FR" dirty="0"/>
              <a:t>Le tableau « surveillance » permet d’avoir accès à l’ensemble des types de consultations tout au long de la grossesse comme les consultations de suivi ou encore les consultations d’urgence. La feuille d’hospitalisation est également </a:t>
            </a:r>
            <a:r>
              <a:rPr lang="fr-FR" dirty="0" err="1"/>
              <a:t>accéssible</a:t>
            </a:r>
            <a:r>
              <a:rPr lang="fr-FR" dirty="0"/>
              <a:t> depuis ce tableau. Pour faire apparaître le liste des consultations, il suffit de cliquer sur le signe « + » en haut a gauche du tableau. Il suffit ensuite de cliquer sur la consultation que l’on souhaite pour faire apparaitre. Une fois la consultation remplie, un bref récapitulatif de l’ensemble des consultations apparait dans le tableau et permet un accès rapide à celles-ci.</a:t>
            </a:r>
          </a:p>
          <a:p>
            <a:endParaRPr lang="fr-FR" dirty="0"/>
          </a:p>
          <a:p>
            <a:r>
              <a:rPr lang="fr-FR" dirty="0"/>
              <a:t>Le bouton « Courriers administratif permet d’avoir accès a certains courrier comme le </a:t>
            </a:r>
            <a:r>
              <a:rPr lang="fr-FR" dirty="0" err="1"/>
              <a:t>gestogramme</a:t>
            </a:r>
            <a:r>
              <a:rPr lang="fr-FR" dirty="0"/>
              <a:t> ou le formulaire de consentement d’examens génétiques.</a:t>
            </a:r>
          </a:p>
          <a:p>
            <a:endParaRPr lang="fr-FR" dirty="0"/>
          </a:p>
          <a:p>
            <a:r>
              <a:rPr lang="fr-FR" dirty="0"/>
              <a:t>Les données du résumé de grossesse ne sont visibles qu’en lecture seule. Les informations proviennent des différentes consultations et des onglets « antécédents » et « début de grossesse ».</a:t>
            </a:r>
          </a:p>
          <a:p>
            <a:r>
              <a:rPr lang="fr-FR" dirty="0"/>
              <a:t>Un cadre de saisie libre est disponible en bas de ce résumé et permet de saisir des informations complémentaires et des conduites a tenir particulière si nécessaire.</a:t>
            </a:r>
          </a:p>
        </p:txBody>
      </p:sp>
    </p:spTree>
    <p:extLst>
      <p:ext uri="{BB962C8B-B14F-4D97-AF65-F5344CB8AC3E}">
        <p14:creationId xmlns:p14="http://schemas.microsoft.com/office/powerpoint/2010/main" val="269136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consultation de suivi permet de renseigner l’ensemble des données de l’interrogatoire et de l’examen clinique.</a:t>
            </a:r>
          </a:p>
          <a:p>
            <a:endParaRPr lang="fr-FR" dirty="0"/>
          </a:p>
          <a:p>
            <a:r>
              <a:rPr lang="fr-FR" dirty="0"/>
              <a:t>Le composant discussion permet de noter des informations en saisie libre. En cliquant sur le bouton d’appel des listes en haut à droite du composant, On peut faire appel à une liste prédéfini permettant de détailler l’</a:t>
            </a:r>
            <a:r>
              <a:rPr lang="fr-FR" dirty="0" err="1"/>
              <a:t>intérrogatoire</a:t>
            </a:r>
            <a:r>
              <a:rPr lang="fr-FR" dirty="0"/>
              <a:t> en fonction du type de pathologie. cette « check </a:t>
            </a:r>
            <a:r>
              <a:rPr lang="fr-FR" dirty="0" err="1"/>
              <a:t>list</a:t>
            </a:r>
            <a:r>
              <a:rPr lang="fr-FR" dirty="0"/>
              <a:t> » permet un interrogatoire adapté à chaque situation clinique. Dans la liste, il suffit de cocher les informations souhaitées puis de cliquer sur « OK ». Les données viendront s’afficher automatiquement dans le composant « discussion » et il suffira alors de compléter les informations souhaitées. </a:t>
            </a:r>
          </a:p>
          <a:p>
            <a:endParaRPr lang="fr-FR" dirty="0"/>
          </a:p>
          <a:p>
            <a:r>
              <a:rPr lang="fr-FR" dirty="0"/>
              <a:t>Il est a noter que pour passer d’un fœtus à l’autre en cas de grossesse multiple, il suffit de changer d’enfant dans le menu déroulant en haut de la consultation. Les champs concernant le fœtus changeront alors de couleur.</a:t>
            </a:r>
          </a:p>
        </p:txBody>
      </p:sp>
    </p:spTree>
    <p:extLst>
      <p:ext uri="{BB962C8B-B14F-4D97-AF65-F5344CB8AC3E}">
        <p14:creationId xmlns:p14="http://schemas.microsoft.com/office/powerpoint/2010/main" val="1653449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fr-FR" dirty="0"/>
              <a:t>Pour éditer une ordonnance depuis une feuille de consultation : cliquez sur le bouton « Ordonnance » en bas a gauche. Une feuille de prescription apparait alors.</a:t>
            </a:r>
          </a:p>
          <a:p>
            <a:pPr marL="0" marR="0" lvl="0" indent="0" defTabSz="914400" eaLnBrk="1" fontAlgn="auto" latinLnBrk="0" hangingPunct="1">
              <a:lnSpc>
                <a:spcPct val="100000"/>
              </a:lnSpc>
              <a:spcBef>
                <a:spcPts val="0"/>
              </a:spcBef>
              <a:spcAft>
                <a:spcPts val="0"/>
              </a:spcAft>
              <a:buClrTx/>
              <a:buSzTx/>
              <a:buFontTx/>
              <a:buNone/>
              <a:tabLst/>
              <a:defRPr/>
            </a:pPr>
            <a:r>
              <a:rPr lang="fr-FR" dirty="0"/>
              <a:t>A noter que l’édition des ordonnances est également disponible depuis l’onglet « Ordonnance ». Le fonctionnement est identique au fonctionnement décrit ci-après. Néanmoins, il faut penser à cliquer sur le bouton permettant de créer une nouvelle ordonnance avant de pouvoir prescrire un traitement.</a:t>
            </a:r>
          </a:p>
          <a:p>
            <a:endParaRPr lang="fr-FR" dirty="0"/>
          </a:p>
          <a:p>
            <a:r>
              <a:rPr lang="fr-FR" dirty="0"/>
              <a:t>3 colonnes sont visibles sur la feuille de prescription : </a:t>
            </a:r>
          </a:p>
          <a:p>
            <a:pPr marL="171450" indent="-171450">
              <a:buFontTx/>
              <a:buChar char="-"/>
            </a:pPr>
            <a:r>
              <a:rPr lang="fr-FR" dirty="0"/>
              <a:t>Prescription Non ALD : permet la prescription de médicaments en dehors d’affections a longue durée</a:t>
            </a:r>
          </a:p>
          <a:p>
            <a:pPr marL="171450" indent="-171450">
              <a:buFontTx/>
              <a:buChar char="-"/>
            </a:pPr>
            <a:r>
              <a:rPr lang="fr-FR" dirty="0"/>
              <a:t>Autres prescriptions : permet la prescription des examens biologiques et des soins</a:t>
            </a:r>
          </a:p>
          <a:p>
            <a:pPr marL="171450" indent="-171450">
              <a:buFontTx/>
              <a:buChar char="-"/>
            </a:pPr>
            <a:r>
              <a:rPr lang="fr-FR" dirty="0"/>
              <a:t>Prescription ALD : permet de prescrire des médicaments en cas d’affection à longue durée</a:t>
            </a:r>
          </a:p>
          <a:p>
            <a:endParaRPr lang="fr-FR" dirty="0"/>
          </a:p>
        </p:txBody>
      </p:sp>
    </p:spTree>
    <p:extLst>
      <p:ext uri="{BB962C8B-B14F-4D97-AF65-F5344CB8AC3E}">
        <p14:creationId xmlns:p14="http://schemas.microsoft.com/office/powerpoint/2010/main" val="3031851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pPr marL="0" indent="0">
              <a:buFontTx/>
              <a:buNone/>
            </a:pPr>
            <a:r>
              <a:rPr lang="fr-FR" dirty="0"/>
              <a:t>Prescription médicamenteuses : il existe 2 modes de prescriptions possibles :</a:t>
            </a:r>
          </a:p>
          <a:p>
            <a:pPr marL="171450" lvl="3" indent="-171450">
              <a:buFontTx/>
              <a:buChar char="-"/>
            </a:pPr>
            <a:r>
              <a:rPr lang="fr-FR" dirty="0"/>
              <a:t>Favoris : en cliquant sur l’étoile, on a accès à une liste de médicaments favoris. Cette liste est </a:t>
            </a:r>
            <a:r>
              <a:rPr lang="fr-FR" dirty="0" err="1"/>
              <a:t>préparamétrée</a:t>
            </a:r>
            <a:r>
              <a:rPr lang="fr-FR" dirty="0"/>
              <a:t> mais chaque utilisateur peut également se créer ses propres favoris. On choisi le traitement souhaité dans la liste et celui-ci sera automatiquement prescrit.</a:t>
            </a:r>
          </a:p>
          <a:p>
            <a:pPr marL="171450" lvl="3" indent="-171450">
              <a:buFontTx/>
              <a:buChar char="-"/>
            </a:pPr>
            <a:r>
              <a:rPr lang="fr-FR" dirty="0"/>
              <a:t>En cliquant sur la croix en haut a gauche de chaque colonne, une fenêtre de prescription apparait permettant de renseigner la molécule souhaitée (un choix venant de la banque de médicament est proposé), la posologie, la fréquence d’administration, la durée du traitement et une condition de prise du traitement.</a:t>
            </a:r>
          </a:p>
          <a:p>
            <a:pPr marL="171450" lvl="3" indent="-171450">
              <a:buFontTx/>
              <a:buChar char="-"/>
            </a:pPr>
            <a:endParaRPr lang="fr-FR" dirty="0"/>
          </a:p>
          <a:p>
            <a:pPr marL="171450" lvl="3" indent="-171450">
              <a:buFontTx/>
              <a:buChar char="-"/>
            </a:pPr>
            <a:r>
              <a:rPr lang="fr-FR" dirty="0"/>
              <a:t>En cliquant sur OK, la prescription s’affiche dans la colonne correspondante. Le système de prescription est le même pour chaque colonne.</a:t>
            </a:r>
          </a:p>
          <a:p>
            <a:pPr marL="171450" lvl="3" indent="-171450">
              <a:buFontTx/>
              <a:buChar char="-"/>
            </a:pPr>
            <a:endParaRPr lang="fr-FR" dirty="0"/>
          </a:p>
          <a:p>
            <a:pPr marL="171450" lvl="3" indent="-171450">
              <a:buFontTx/>
              <a:buChar char="-"/>
            </a:pPr>
            <a:endParaRPr lang="fr-FR" dirty="0"/>
          </a:p>
        </p:txBody>
      </p:sp>
    </p:spTree>
    <p:extLst>
      <p:ext uri="{BB962C8B-B14F-4D97-AF65-F5344CB8AC3E}">
        <p14:creationId xmlns:p14="http://schemas.microsoft.com/office/powerpoint/2010/main" val="1981494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lvl="3" indent="-171450">
              <a:buFontTx/>
              <a:buChar char="-"/>
            </a:pPr>
            <a:r>
              <a:rPr lang="fr-FR" dirty="0"/>
              <a:t>Une fois la prescription terminé, elle doit être validée signée en utilisant le cadre de signature des prescriptions qui nécessite de renseigner l’identifiant et le mot de passe du prescripteur. </a:t>
            </a:r>
          </a:p>
          <a:p>
            <a:pPr marL="171450" lvl="3" indent="-171450">
              <a:buFontTx/>
              <a:buChar char="-"/>
            </a:pPr>
            <a:r>
              <a:rPr lang="fr-FR" dirty="0"/>
              <a:t>Une fenêtre d’alerte de la banque de médicament apparait ensuite et délivre des avertissements en cas de surdosage, de contrindication, d’allergie ou d’interaction médicamenteuse. Cliquer sur valider. (Ces alertes ne bloquent pas la prescription)</a:t>
            </a:r>
          </a:p>
          <a:p>
            <a:pPr marL="171450" lvl="3" indent="-171450">
              <a:buFontTx/>
              <a:buChar char="-"/>
            </a:pPr>
            <a:endParaRPr lang="fr-FR" dirty="0"/>
          </a:p>
          <a:p>
            <a:pPr marL="0" lvl="3" indent="0">
              <a:buFontTx/>
              <a:buNone/>
            </a:pPr>
            <a:endParaRPr lang="fr-FR" dirty="0"/>
          </a:p>
          <a:p>
            <a:pPr marL="171450" lvl="3" indent="-171450">
              <a:buFontTx/>
              <a:buChar char="-"/>
            </a:pPr>
            <a:endParaRPr lang="fr-FR" dirty="0"/>
          </a:p>
          <a:p>
            <a:pPr marL="171450" lvl="3" indent="-171450">
              <a:buFontTx/>
              <a:buChar char="-"/>
            </a:pPr>
            <a:endParaRPr lang="fr-FR" dirty="0"/>
          </a:p>
          <a:p>
            <a:pPr marL="0" lvl="3" indent="0">
              <a:buFontTx/>
              <a:buNone/>
            </a:pPr>
            <a:r>
              <a:rPr lang="fr-FR" dirty="0"/>
              <a:t>Impression : cliquer sur le bouton d’impression en haut a droite de la fenêtre pour imprimer l’ordonnance des médicaments et cliquez sur le bouton juste en dessous pour imprimer l’ordonnance d’examens complémentaires</a:t>
            </a:r>
          </a:p>
        </p:txBody>
      </p:sp>
    </p:spTree>
    <p:extLst>
      <p:ext uri="{BB962C8B-B14F-4D97-AF65-F5344CB8AC3E}">
        <p14:creationId xmlns:p14="http://schemas.microsoft.com/office/powerpoint/2010/main" val="2779385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Lorsque la consultation est terminée, cliquez sur le bouton « impression courrier ». Une fenêtre s’ouvre permettant de sélection la/les personne(s) a qui le courrier s’adresse. Il suffit alors de cliquer dans la case a cocher correspondante.</a:t>
            </a:r>
          </a:p>
          <a:p>
            <a:r>
              <a:rPr lang="fr-FR" dirty="0"/>
              <a:t>Le courrier s’affiche alors. Il est possible de compléter ou de supprimer des zones de texte si nécessaire. Cliquez ensuite sur le bouton « enregistrer » en bas a droite.</a:t>
            </a:r>
          </a:p>
          <a:p>
            <a:endParaRPr lang="fr-FR" dirty="0"/>
          </a:p>
        </p:txBody>
      </p:sp>
    </p:spTree>
    <p:extLst>
      <p:ext uri="{BB962C8B-B14F-4D97-AF65-F5344CB8AC3E}">
        <p14:creationId xmlns:p14="http://schemas.microsoft.com/office/powerpoint/2010/main" val="3659301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018057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 nombreux modèles de consultations sont disponibles et permettent de suivre les grossesses par l’intégralité des soignants intervenants dans le champs de la périnatalité</a:t>
            </a:r>
          </a:p>
          <a:p>
            <a:endParaRPr lang="fr-FR" dirty="0"/>
          </a:p>
        </p:txBody>
      </p:sp>
    </p:spTree>
    <p:extLst>
      <p:ext uri="{BB962C8B-B14F-4D97-AF65-F5344CB8AC3E}">
        <p14:creationId xmlns:p14="http://schemas.microsoft.com/office/powerpoint/2010/main" val="19122372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dirty="0"/>
              <a:t>En cas d’hospitalisation, une feuille spécifique « Hospitalisation  » permet de renseigner les données de l’hospitalisation. Lors de l’admission de la patiente, il suffit de cocher la case « entrée » et de compléter les données correspondantes. Lors de la sortie, il faut ouvrir la même feuille et cliquer sur « Sortie ». Des champs spécifiques s’affichent et permettent de noter les données de la sortie ainsi que d’éditer la lettre de liaison via le bouton « courrier de liaison ».</a:t>
            </a:r>
          </a:p>
          <a:p>
            <a:pPr marL="0" indent="0">
              <a:buFontTx/>
              <a:buNone/>
            </a:pPr>
            <a:endParaRPr lang="fr-FR" dirty="0"/>
          </a:p>
          <a:p>
            <a:pPr marL="0" indent="0">
              <a:buFontTx/>
              <a:buNone/>
            </a:pPr>
            <a:endParaRPr lang="fr-FR" dirty="0"/>
          </a:p>
        </p:txBody>
      </p:sp>
    </p:spTree>
    <p:extLst>
      <p:ext uri="{BB962C8B-B14F-4D97-AF65-F5344CB8AC3E}">
        <p14:creationId xmlns:p14="http://schemas.microsoft.com/office/powerpoint/2010/main" val="3661273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 est possible d’effectuer un suivi à domicile des patientes présentant une pathologie en cours de grossesse via l’application web « </a:t>
            </a:r>
            <a:r>
              <a:rPr lang="fr-FR" dirty="0" err="1"/>
              <a:t>Ambucare</a:t>
            </a:r>
            <a:r>
              <a:rPr lang="fr-FR" dirty="0"/>
              <a:t> »</a:t>
            </a:r>
          </a:p>
          <a:p>
            <a:r>
              <a:rPr lang="fr-FR" dirty="0"/>
              <a:t>Pour accéder à l’application, cliquez sur l’onglet « </a:t>
            </a:r>
            <a:r>
              <a:rPr lang="fr-FR" dirty="0" err="1"/>
              <a:t>Ambucare</a:t>
            </a:r>
            <a:r>
              <a:rPr lang="fr-FR" dirty="0"/>
              <a:t> ».</a:t>
            </a:r>
          </a:p>
          <a:p>
            <a:r>
              <a:rPr lang="fr-FR" dirty="0" err="1"/>
              <a:t>Ambucare</a:t>
            </a:r>
            <a:r>
              <a:rPr lang="fr-FR" dirty="0"/>
              <a:t> permet d’envoyer des questionnaires à la patiente afin d’assurer un suivi étroit.</a:t>
            </a:r>
          </a:p>
        </p:txBody>
      </p:sp>
    </p:spTree>
    <p:extLst>
      <p:ext uri="{BB962C8B-B14F-4D97-AF65-F5344CB8AC3E}">
        <p14:creationId xmlns:p14="http://schemas.microsoft.com/office/powerpoint/2010/main" val="34498241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Sur l’onglet </a:t>
            </a:r>
            <a:r>
              <a:rPr lang="fr-FR" dirty="0" err="1"/>
              <a:t>ambucare</a:t>
            </a:r>
            <a:r>
              <a:rPr lang="fr-FR" dirty="0"/>
              <a:t>, il faut commencer par choisir un motif de suivi (ces motifs sont paramétrables) puis saisir une date de début et de fin de suivi. Cliquez ensuite sur le bouton « Génération » au centre de l’écran. Cette action permet de </a:t>
            </a:r>
            <a:r>
              <a:rPr lang="fr-FR" dirty="0" err="1"/>
              <a:t>préparamétrer</a:t>
            </a:r>
            <a:r>
              <a:rPr lang="fr-FR" dirty="0"/>
              <a:t> les questionnaires qui seront envoyés à la patiente et leur fréquence d’envoie.</a:t>
            </a:r>
          </a:p>
        </p:txBody>
      </p:sp>
    </p:spTree>
    <p:extLst>
      <p:ext uri="{BB962C8B-B14F-4D97-AF65-F5344CB8AC3E}">
        <p14:creationId xmlns:p14="http://schemas.microsoft.com/office/powerpoint/2010/main" val="21820116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suivi des questionnaire est ensuite visible. La patiente recevra des questionnaires </a:t>
            </a:r>
            <a:r>
              <a:rPr lang="fr-FR" dirty="0" err="1"/>
              <a:t>régulièrements</a:t>
            </a:r>
            <a:r>
              <a:rPr lang="fr-FR" dirty="0"/>
              <a:t> sur son espace patient </a:t>
            </a:r>
            <a:r>
              <a:rPr lang="fr-FR" dirty="0" err="1"/>
              <a:t>accéssible</a:t>
            </a:r>
            <a:r>
              <a:rPr lang="fr-FR" dirty="0"/>
              <a:t> depuis son </a:t>
            </a:r>
            <a:r>
              <a:rPr lang="fr-FR" dirty="0" err="1"/>
              <a:t>smatphone</a:t>
            </a:r>
            <a:r>
              <a:rPr lang="fr-FR" dirty="0"/>
              <a:t>, tablette ou ordinateur. </a:t>
            </a:r>
          </a:p>
          <a:p>
            <a:r>
              <a:rPr lang="fr-FR" dirty="0"/>
              <a:t>Code couleur des formulaires de la </a:t>
            </a:r>
            <a:r>
              <a:rPr lang="fr-FR" dirty="0" err="1"/>
              <a:t>time-line</a:t>
            </a:r>
            <a:r>
              <a:rPr lang="fr-FR" dirty="0"/>
              <a:t> visibles par les soignants :</a:t>
            </a:r>
          </a:p>
          <a:p>
            <a:pPr marL="171450" indent="-171450">
              <a:buFontTx/>
              <a:buChar char="-"/>
            </a:pPr>
            <a:r>
              <a:rPr lang="fr-FR" dirty="0"/>
              <a:t>rose : formulaires qui n’ont pas encore été envoyés</a:t>
            </a:r>
          </a:p>
          <a:p>
            <a:pPr marL="171450" indent="-171450">
              <a:buFontTx/>
              <a:buChar char="-"/>
            </a:pPr>
            <a:r>
              <a:rPr lang="fr-FR" dirty="0"/>
              <a:t>Gris : formulaires en attente de réponse</a:t>
            </a:r>
          </a:p>
          <a:p>
            <a:pPr marL="171450" indent="-171450">
              <a:buFontTx/>
              <a:buChar char="-"/>
            </a:pPr>
            <a:r>
              <a:rPr lang="fr-FR" dirty="0"/>
              <a:t>Bleu : formulaires renvoyé par la patiente sans anomalies</a:t>
            </a:r>
          </a:p>
          <a:p>
            <a:pPr marL="171450" indent="-171450">
              <a:buFontTx/>
              <a:buChar char="-"/>
            </a:pPr>
            <a:r>
              <a:rPr lang="fr-FR" dirty="0"/>
              <a:t>Orange / Rouge :  les formulaires montrant une alerte (c’est-à-dire qu’une réponse de la patiente montre un signe de gravité).</a:t>
            </a:r>
          </a:p>
        </p:txBody>
      </p:sp>
    </p:spTree>
    <p:extLst>
      <p:ext uri="{BB962C8B-B14F-4D97-AF65-F5344CB8AC3E}">
        <p14:creationId xmlns:p14="http://schemas.microsoft.com/office/powerpoint/2010/main" val="33398898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patiente a accès aux différents formulaires accessibles depuis sont espace avec un identifiant et un mot de passe dédié.</a:t>
            </a:r>
          </a:p>
          <a:p>
            <a:r>
              <a:rPr lang="fr-FR" dirty="0"/>
              <a:t>Lorsque qu’un questionnaire doit être rempli, le bandeau s’affiche en Orange. En cliquant dessus, elle peut accéder au questionnaire et le compléter</a:t>
            </a:r>
          </a:p>
        </p:txBody>
      </p:sp>
    </p:spTree>
    <p:extLst>
      <p:ext uri="{BB962C8B-B14F-4D97-AF65-F5344CB8AC3E}">
        <p14:creationId xmlns:p14="http://schemas.microsoft.com/office/powerpoint/2010/main" val="1347343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Exemple de questionnaire a remplir par la patiente concernant la cholestase gravidique: les question et la fréquence d’envoie sont paramétrables</a:t>
            </a:r>
          </a:p>
        </p:txBody>
      </p:sp>
    </p:spTree>
    <p:extLst>
      <p:ext uri="{BB962C8B-B14F-4D97-AF65-F5344CB8AC3E}">
        <p14:creationId xmlns:p14="http://schemas.microsoft.com/office/powerpoint/2010/main" val="2770555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 équipe soignante reçoit des alertes informant qu’un questionnaire est rempli et précise si une alerte à été détectée</a:t>
            </a:r>
          </a:p>
        </p:txBody>
      </p:sp>
    </p:spTree>
    <p:extLst>
      <p:ext uri="{BB962C8B-B14F-4D97-AF65-F5344CB8AC3E}">
        <p14:creationId xmlns:p14="http://schemas.microsoft.com/office/powerpoint/2010/main" val="28726140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L’écran récapitulatif permet à l’équipe médicale de visualiser toutes les alertes concernant les questionnaires en cours et peuvent ainsi prendre en charge les patientes signalant des anomalies.</a:t>
            </a:r>
          </a:p>
        </p:txBody>
      </p:sp>
    </p:spTree>
    <p:extLst>
      <p:ext uri="{BB962C8B-B14F-4D97-AF65-F5344CB8AC3E}">
        <p14:creationId xmlns:p14="http://schemas.microsoft.com/office/powerpoint/2010/main" val="19553083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 diagramme permet de tracer simplement les échanges entre l’équipe médicale et la patiente</a:t>
            </a:r>
          </a:p>
        </p:txBody>
      </p:sp>
    </p:spTree>
    <p:extLst>
      <p:ext uri="{BB962C8B-B14F-4D97-AF65-F5344CB8AC3E}">
        <p14:creationId xmlns:p14="http://schemas.microsoft.com/office/powerpoint/2010/main" val="3731831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Au démarrage du logiciel on arrive sur la page d’accueil</a:t>
            </a:r>
          </a:p>
          <a:p>
            <a:r>
              <a:rPr lang="fr-FR" dirty="0"/>
              <a:t>on peut voir </a:t>
            </a:r>
            <a:r>
              <a:rPr lang="fr-FR" b="1" dirty="0"/>
              <a:t>QUI</a:t>
            </a:r>
            <a:r>
              <a:rPr lang="fr-FR" dirty="0"/>
              <a:t> est connecté et </a:t>
            </a:r>
            <a:r>
              <a:rPr lang="fr-FR" b="1" dirty="0"/>
              <a:t>OU </a:t>
            </a:r>
            <a:r>
              <a:rPr lang="fr-FR" dirty="0"/>
              <a:t> est positionné l’ordinateur dans l’arborescence</a:t>
            </a:r>
          </a:p>
          <a:p>
            <a:r>
              <a:rPr lang="fr-FR" dirty="0"/>
              <a:t>Cliquer sur Obstétrique afin d’ouvrir le module d’obstétrique</a:t>
            </a:r>
          </a:p>
        </p:txBody>
      </p:sp>
    </p:spTree>
    <p:extLst>
      <p:ext uri="{BB962C8B-B14F-4D97-AF65-F5344CB8AC3E}">
        <p14:creationId xmlns:p14="http://schemas.microsoft.com/office/powerpoint/2010/main" val="37409066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résumé de grossesse est visible en permanence et reprends les informations majeures du suivi de grossesse afin de permettre aux équipes de prendre des décisions rapidement en cas d’urgence.</a:t>
            </a:r>
          </a:p>
          <a:p>
            <a:r>
              <a:rPr lang="fr-FR" dirty="0"/>
              <a:t>La partie nommée « Synthèse / conduite a tenir » permet aux cliniciens de noter des informations complémentaires en cas de prise en charge particulière de la grossesse ou du nouveau-né.</a:t>
            </a:r>
          </a:p>
          <a:p>
            <a:endParaRPr lang="fr-FR" dirty="0"/>
          </a:p>
        </p:txBody>
      </p:sp>
    </p:spTree>
    <p:extLst>
      <p:ext uri="{BB962C8B-B14F-4D97-AF65-F5344CB8AC3E}">
        <p14:creationId xmlns:p14="http://schemas.microsoft.com/office/powerpoint/2010/main" val="30061990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dirty="0"/>
              <a:t>L’onglet « Echographie » permet de renseigner les données des échographies réalisée en cours de grossesse.</a:t>
            </a:r>
          </a:p>
          <a:p>
            <a:pPr marL="0" indent="0">
              <a:buFontTx/>
              <a:buNone/>
            </a:pPr>
            <a:r>
              <a:rPr lang="fr-FR" dirty="0"/>
              <a:t>Pour appeler une feuille de saisie, il suffit de cliquer sur le « + » situé en haut a gauche du sous onglet, de compléter les données de l’échographie puis de cliquer sur « valider ».</a:t>
            </a:r>
          </a:p>
        </p:txBody>
      </p:sp>
    </p:spTree>
    <p:extLst>
      <p:ext uri="{BB962C8B-B14F-4D97-AF65-F5344CB8AC3E}">
        <p14:creationId xmlns:p14="http://schemas.microsoft.com/office/powerpoint/2010/main" val="12320494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8415075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Avant toutes choses, lors de l’ouverture d’un dossier en salle de naissance, il est proposé de remplir 2 check </a:t>
            </a:r>
            <a:r>
              <a:rPr lang="fr-FR" dirty="0" err="1"/>
              <a:t>list</a:t>
            </a:r>
            <a:r>
              <a:rPr lang="fr-FR" dirty="0"/>
              <a:t>:</a:t>
            </a:r>
          </a:p>
          <a:p>
            <a:endParaRPr lang="fr-FR" dirty="0"/>
          </a:p>
          <a:p>
            <a:r>
              <a:rPr lang="fr-FR" dirty="0"/>
              <a:t>- 1 check liste d’identitovigilance</a:t>
            </a:r>
          </a:p>
          <a:p>
            <a:r>
              <a:rPr lang="fr-FR" dirty="0"/>
              <a:t>- 1 check liste de vérification du matériel</a:t>
            </a:r>
          </a:p>
          <a:p>
            <a:endParaRPr lang="fr-FR" dirty="0"/>
          </a:p>
          <a:p>
            <a:r>
              <a:rPr lang="fr-FR" dirty="0"/>
              <a:t>Elle peut être remplie ultérieurement en cas d’urgence en cochant la case « Différer ».</a:t>
            </a:r>
          </a:p>
        </p:txBody>
      </p:sp>
    </p:spTree>
    <p:extLst>
      <p:ext uri="{BB962C8B-B14F-4D97-AF65-F5344CB8AC3E}">
        <p14:creationId xmlns:p14="http://schemas.microsoft.com/office/powerpoint/2010/main" val="32304401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suivi de l’accouchement est fait sur le partogramme qui permet de renseigner l’ensemble des données du suivi du travail que ce soit l’examen clinique ou encore les médicament administrés.</a:t>
            </a:r>
          </a:p>
        </p:txBody>
      </p:sp>
    </p:spTree>
    <p:extLst>
      <p:ext uri="{BB962C8B-B14F-4D97-AF65-F5344CB8AC3E}">
        <p14:creationId xmlns:p14="http://schemas.microsoft.com/office/powerpoint/2010/main" val="6767792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Afin de renseigner les données du suivi du travail, une série de boutons correspondants aux différents « temps » du suivi du travail sont situés en haut du graphique:</a:t>
            </a:r>
          </a:p>
          <a:p>
            <a:endParaRPr lang="fr-FR" dirty="0"/>
          </a:p>
          <a:p>
            <a:r>
              <a:rPr lang="fr-FR" dirty="0"/>
              <a:t>Admission SDN : permet de renseigner les données de l’examen initial du travail</a:t>
            </a:r>
          </a:p>
          <a:p>
            <a:pPr marL="171450" indent="-171450">
              <a:buFontTx/>
              <a:buChar char="-"/>
            </a:pPr>
            <a:r>
              <a:rPr lang="fr-FR" dirty="0"/>
              <a:t>Partogramme : permet de noter les données de l’examen clinique</a:t>
            </a:r>
          </a:p>
          <a:p>
            <a:pPr marL="171450" indent="-171450">
              <a:buFontTx/>
              <a:buChar char="-"/>
            </a:pPr>
            <a:r>
              <a:rPr lang="fr-FR" dirty="0"/>
              <a:t>Analgésie : permet de renseigner le type et l’heure de pose d’une analgésie</a:t>
            </a:r>
          </a:p>
          <a:p>
            <a:pPr marL="171450" indent="-171450">
              <a:buFontTx/>
              <a:buChar char="-"/>
            </a:pPr>
            <a:r>
              <a:rPr lang="fr-FR" dirty="0"/>
              <a:t>Accouchement : permet de renseigner les modalités d’accouchement et la délivrance</a:t>
            </a:r>
          </a:p>
          <a:p>
            <a:pPr marL="171450" indent="-171450">
              <a:buFontTx/>
              <a:buChar char="-"/>
            </a:pPr>
            <a:r>
              <a:rPr lang="fr-FR" dirty="0"/>
              <a:t>Médicaments </a:t>
            </a:r>
            <a:r>
              <a:rPr lang="fr-FR" dirty="0" err="1"/>
              <a:t>obst</a:t>
            </a:r>
            <a:r>
              <a:rPr lang="fr-FR" dirty="0"/>
              <a:t> : permet d’avoir accès à la liste des traitements utilisés en salle de naissance</a:t>
            </a:r>
          </a:p>
          <a:p>
            <a:pPr marL="171450" indent="-171450">
              <a:buFontTx/>
              <a:buChar char="-"/>
            </a:pPr>
            <a:r>
              <a:rPr lang="fr-FR" dirty="0"/>
              <a:t>HPP : permet de renseigner des données spécifiques en cas d’hémorragie du post partum</a:t>
            </a:r>
          </a:p>
          <a:p>
            <a:pPr marL="171450" indent="-171450">
              <a:buFontTx/>
              <a:buChar char="-"/>
            </a:pPr>
            <a:r>
              <a:rPr lang="fr-FR" dirty="0"/>
              <a:t>Post partum immédiat : permet de renseigner les données relatives au suivi de la mère et du nouveau-né après l’accouchement</a:t>
            </a:r>
          </a:p>
          <a:p>
            <a:pPr marL="171450" indent="-171450">
              <a:buFontTx/>
              <a:buChar char="-"/>
            </a:pPr>
            <a:endParaRPr lang="fr-FR" dirty="0"/>
          </a:p>
        </p:txBody>
      </p:sp>
    </p:spTree>
    <p:extLst>
      <p:ext uri="{BB962C8B-B14F-4D97-AF65-F5344CB8AC3E}">
        <p14:creationId xmlns:p14="http://schemas.microsoft.com/office/powerpoint/2010/main" val="36935395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Afin de renseigner les données du suivi du travail, une série de boutons correspondants aux différents « temps » du suivi du travail sont situés en haut du graphique:</a:t>
            </a:r>
          </a:p>
          <a:p>
            <a:endParaRPr lang="fr-FR" dirty="0"/>
          </a:p>
          <a:p>
            <a:r>
              <a:rPr lang="fr-FR" dirty="0"/>
              <a:t>Admission SDN : permet de renseigner les données de l’examen initial du travail</a:t>
            </a:r>
          </a:p>
          <a:p>
            <a:pPr marL="171450" indent="-171450">
              <a:buFontTx/>
              <a:buChar char="-"/>
            </a:pPr>
            <a:r>
              <a:rPr lang="fr-FR" dirty="0"/>
              <a:t>Partogramme : permet de noter les données de l’examen clinique</a:t>
            </a:r>
          </a:p>
          <a:p>
            <a:pPr marL="171450" indent="-171450">
              <a:buFontTx/>
              <a:buChar char="-"/>
            </a:pPr>
            <a:r>
              <a:rPr lang="fr-FR" dirty="0"/>
              <a:t>Analgésie : permet de renseigner le type et l’heure de pose d’une analgésie</a:t>
            </a:r>
          </a:p>
          <a:p>
            <a:pPr marL="171450" indent="-171450">
              <a:buFontTx/>
              <a:buChar char="-"/>
            </a:pPr>
            <a:r>
              <a:rPr lang="fr-FR" dirty="0"/>
              <a:t>Accouchement : permet de renseigner les modalités d’accouchement et la délivrance</a:t>
            </a:r>
          </a:p>
          <a:p>
            <a:pPr marL="171450" indent="-171450">
              <a:buFontTx/>
              <a:buChar char="-"/>
            </a:pPr>
            <a:r>
              <a:rPr lang="fr-FR" dirty="0"/>
              <a:t>Médicaments </a:t>
            </a:r>
            <a:r>
              <a:rPr lang="fr-FR" dirty="0" err="1"/>
              <a:t>obst</a:t>
            </a:r>
            <a:r>
              <a:rPr lang="fr-FR" dirty="0"/>
              <a:t> : permet d’avoir accès à la liste des traitements utilisés en salle de naissance</a:t>
            </a:r>
          </a:p>
          <a:p>
            <a:pPr marL="171450" indent="-171450">
              <a:buFontTx/>
              <a:buChar char="-"/>
            </a:pPr>
            <a:r>
              <a:rPr lang="fr-FR" dirty="0"/>
              <a:t>HPP : permet de renseigner des données spécifiques en cas d’hémorragie du post partum</a:t>
            </a:r>
          </a:p>
          <a:p>
            <a:pPr marL="171450" indent="-171450">
              <a:buFontTx/>
              <a:buChar char="-"/>
            </a:pPr>
            <a:r>
              <a:rPr lang="fr-FR" dirty="0"/>
              <a:t>Post partum immédiat : permet de renseigner les données relatives au suivi de la mère et du nouveau-né après l’accouchement</a:t>
            </a:r>
          </a:p>
          <a:p>
            <a:pPr marL="171450" indent="-171450">
              <a:buFontTx/>
              <a:buChar char="-"/>
            </a:pPr>
            <a:endParaRPr lang="fr-FR" dirty="0"/>
          </a:p>
        </p:txBody>
      </p:sp>
    </p:spTree>
    <p:extLst>
      <p:ext uri="{BB962C8B-B14F-4D97-AF65-F5344CB8AC3E}">
        <p14:creationId xmlns:p14="http://schemas.microsoft.com/office/powerpoint/2010/main" val="22902168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La feuille partogramme permet de renseigner l’intégralité des données de l’examen clinique de la patiente.</a:t>
            </a:r>
          </a:p>
          <a:p>
            <a:pPr marL="0" indent="0">
              <a:buFontTx/>
              <a:buNone/>
            </a:pPr>
            <a:r>
              <a:rPr lang="fr-FR" dirty="0"/>
              <a:t>Une fois l’examen rempli, il suffit de fermer la feuille et les données s’afficheront automatiquement sur le partogramme.</a:t>
            </a:r>
          </a:p>
          <a:p>
            <a:pPr marL="0" indent="0">
              <a:buFontTx/>
              <a:buNone/>
            </a:pPr>
            <a:endParaRPr lang="fr-FR" dirty="0"/>
          </a:p>
          <a:p>
            <a:pPr marL="0" indent="0">
              <a:buFontTx/>
              <a:buNone/>
            </a:pPr>
            <a:r>
              <a:rPr lang="fr-FR" dirty="0"/>
              <a:t>Attention, il faut penser a bien modifier l’heure de l’examen si celui-ci est renseigné à postériori</a:t>
            </a:r>
          </a:p>
          <a:p>
            <a:pPr marL="171450" indent="-171450">
              <a:buFontTx/>
              <a:buChar char="-"/>
            </a:pPr>
            <a:endParaRPr lang="fr-FR" dirty="0"/>
          </a:p>
          <a:p>
            <a:pPr marL="171450" indent="-171450">
              <a:buFontTx/>
              <a:buChar char="-"/>
            </a:pPr>
            <a:endParaRPr lang="fr-FR" dirty="0"/>
          </a:p>
        </p:txBody>
      </p:sp>
    </p:spTree>
    <p:extLst>
      <p:ext uri="{BB962C8B-B14F-4D97-AF65-F5344CB8AC3E}">
        <p14:creationId xmlns:p14="http://schemas.microsoft.com/office/powerpoint/2010/main" val="25793044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La feuille Accouchement permet de renseigner les données de l’accouchement que celui-ci se fasse par voie basse, par voie basse instrumentale ou par césarienne.</a:t>
            </a:r>
          </a:p>
          <a:p>
            <a:pPr marL="0" indent="0">
              <a:buFontTx/>
              <a:buNone/>
            </a:pPr>
            <a:r>
              <a:rPr lang="fr-FR" dirty="0"/>
              <a:t>L’événement « Naissance »permet de noter la date et l’heure précise de la naissance.</a:t>
            </a:r>
          </a:p>
          <a:p>
            <a:pPr marL="0" indent="0">
              <a:buFontTx/>
              <a:buNone/>
            </a:pPr>
            <a:r>
              <a:rPr lang="fr-FR" dirty="0"/>
              <a:t>Le cadre délivrance permet de noter les modalité de la délivrance ainsi que l’administration prophylactique d’</a:t>
            </a:r>
            <a:r>
              <a:rPr lang="fr-FR" dirty="0" err="1"/>
              <a:t>oxytocine</a:t>
            </a:r>
            <a:r>
              <a:rPr lang="fr-FR" dirty="0"/>
              <a:t> (= délivrance dirigée).</a:t>
            </a:r>
          </a:p>
          <a:p>
            <a:pPr marL="171450" indent="-171450">
              <a:buFontTx/>
              <a:buChar char="-"/>
            </a:pPr>
            <a:endParaRPr lang="fr-FR" dirty="0"/>
          </a:p>
        </p:txBody>
      </p:sp>
    </p:spTree>
    <p:extLst>
      <p:ext uri="{BB962C8B-B14F-4D97-AF65-F5344CB8AC3E}">
        <p14:creationId xmlns:p14="http://schemas.microsoft.com/office/powerpoint/2010/main" val="1703542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La liste des traitements est accessible depuis le bouton « Médicaments </a:t>
            </a:r>
            <a:r>
              <a:rPr lang="fr-FR" dirty="0" err="1"/>
              <a:t>Obst</a:t>
            </a:r>
            <a:r>
              <a:rPr lang="fr-FR" dirty="0"/>
              <a:t> ». En cliquant sur le traitement souhaité, un menu apparait et permet de choisir la posologie. L’affichage se fera automatiquement sur le partogramme.</a:t>
            </a:r>
          </a:p>
          <a:p>
            <a:pPr marL="171450" indent="-171450">
              <a:buFontTx/>
              <a:buChar char="-"/>
            </a:pPr>
            <a:endParaRPr lang="fr-FR" dirty="0"/>
          </a:p>
          <a:p>
            <a:pPr marL="0" indent="0">
              <a:buFontTx/>
              <a:buNone/>
            </a:pPr>
            <a:r>
              <a:rPr lang="fr-FR" dirty="0"/>
              <a:t>Pour les traitements intraveineux administrés en continue, le mode de saisi est identique. L’affichage sur le partogramme montrera une barre de progression verte représentant la durée d’administration.</a:t>
            </a:r>
          </a:p>
          <a:p>
            <a:pPr marL="0" indent="0">
              <a:buFontTx/>
              <a:buNone/>
            </a:pPr>
            <a:r>
              <a:rPr lang="fr-FR" dirty="0"/>
              <a:t>Si l’on souhaite modifier le débit, il suffit de cliquer directement sur la barre à l’endroit ou le débit sera  modifier. On choisi ensuite le débit approprié en cliquant dessus. À l’affichage, la barre représentant la durée d’administration de l’ancien débit sera grisée. La barre verte continuera sa progression en prenant en compte le nouveau débit.</a:t>
            </a:r>
          </a:p>
          <a:p>
            <a:pPr marL="0" indent="0">
              <a:buFontTx/>
              <a:buNone/>
            </a:pPr>
            <a:r>
              <a:rPr lang="fr-FR" dirty="0"/>
              <a:t>Lorsque l’on souhaite stopper l’administration, il suffit de cliquer sur la barre et de cliquer sur « arrêter ».</a:t>
            </a:r>
          </a:p>
        </p:txBody>
      </p:sp>
    </p:spTree>
    <p:extLst>
      <p:ext uri="{BB962C8B-B14F-4D97-AF65-F5344CB8AC3E}">
        <p14:creationId xmlns:p14="http://schemas.microsoft.com/office/powerpoint/2010/main" val="3922542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 est ensuite proposé de sélectionner le patient. </a:t>
            </a:r>
          </a:p>
          <a:p>
            <a:r>
              <a:rPr lang="fr-FR" dirty="0"/>
              <a:t>Ce qui génère le listing correspondant</a:t>
            </a:r>
          </a:p>
          <a:p>
            <a:r>
              <a:rPr lang="fr-FR" dirty="0"/>
              <a:t>Apres la </a:t>
            </a:r>
            <a:r>
              <a:rPr lang="fr-FR" dirty="0" err="1"/>
              <a:t>selection</a:t>
            </a:r>
            <a:r>
              <a:rPr lang="fr-FR" dirty="0"/>
              <a:t> du patient, on va choisir le dossier qui nous </a:t>
            </a:r>
            <a:r>
              <a:rPr lang="fr-FR" dirty="0" err="1"/>
              <a:t>interresse</a:t>
            </a:r>
            <a:endParaRPr lang="fr-FR" dirty="0"/>
          </a:p>
        </p:txBody>
      </p:sp>
    </p:spTree>
    <p:extLst>
      <p:ext uri="{BB962C8B-B14F-4D97-AF65-F5344CB8AC3E}">
        <p14:creationId xmlns:p14="http://schemas.microsoft.com/office/powerpoint/2010/main" val="29010587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dirty="0"/>
              <a:t>Le résumé de grossesse est a compléter et permet de résumer tous les évènements en cours de travail. </a:t>
            </a:r>
          </a:p>
          <a:p>
            <a:pPr marL="0" indent="0">
              <a:buFontTx/>
              <a:buNone/>
            </a:pPr>
            <a:endParaRPr lang="fr-FR" dirty="0"/>
          </a:p>
          <a:p>
            <a:pPr marL="0" indent="0">
              <a:buFontTx/>
              <a:buNone/>
            </a:pPr>
            <a:endParaRPr lang="fr-FR" dirty="0"/>
          </a:p>
        </p:txBody>
      </p:sp>
    </p:spTree>
    <p:extLst>
      <p:ext uri="{BB962C8B-B14F-4D97-AF65-F5344CB8AC3E}">
        <p14:creationId xmlns:p14="http://schemas.microsoft.com/office/powerpoint/2010/main" val="29118841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dirty="0"/>
              <a:t>Fonctionnements particuliers :</a:t>
            </a:r>
          </a:p>
          <a:p>
            <a:pPr marL="0" indent="0">
              <a:buFontTx/>
              <a:buNone/>
            </a:pPr>
            <a:r>
              <a:rPr lang="fr-FR" dirty="0"/>
              <a:t>Certains champs sont cachés et s’affichent en fonction de la saisie de certaines données (Ex : Si une césarienne a été pratiquée, le fait de noter « oui » dans le menu déroulant « césarienne » enclenche l’affichage des champs « interventions complémentaires » et « complications de la césarienne »)</a:t>
            </a:r>
          </a:p>
          <a:p>
            <a:pPr marL="0" indent="0">
              <a:buFontTx/>
              <a:buNone/>
            </a:pPr>
            <a:endParaRPr lang="fr-FR" dirty="0"/>
          </a:p>
          <a:p>
            <a:pPr marL="0" marR="0" lvl="0" indent="0" defTabSz="914400" eaLnBrk="1" fontAlgn="auto" latinLnBrk="0" hangingPunct="1">
              <a:lnSpc>
                <a:spcPct val="100000"/>
              </a:lnSpc>
              <a:spcBef>
                <a:spcPts val="0"/>
              </a:spcBef>
              <a:spcAft>
                <a:spcPts val="0"/>
              </a:spcAft>
              <a:buClrTx/>
              <a:buSzTx/>
              <a:buFontTx/>
              <a:buNone/>
              <a:tabLst/>
              <a:defRPr/>
            </a:pPr>
            <a:r>
              <a:rPr lang="fr-FR" dirty="0"/>
              <a:t>Saisie de l’issue de grossesse : La liste issue de grossesse contient 2 sous menus : (Il est fondamentale que les 2 menus de la liste soient saisis) </a:t>
            </a:r>
          </a:p>
          <a:p>
            <a:pPr marL="0" indent="0">
              <a:buFontTx/>
              <a:buNone/>
            </a:pPr>
            <a:r>
              <a:rPr lang="fr-FR" dirty="0"/>
              <a:t>				- Mode d’accouchement 																	- Issue</a:t>
            </a:r>
          </a:p>
        </p:txBody>
      </p:sp>
    </p:spTree>
    <p:extLst>
      <p:ext uri="{BB962C8B-B14F-4D97-AF65-F5344CB8AC3E}">
        <p14:creationId xmlns:p14="http://schemas.microsoft.com/office/powerpoint/2010/main" val="30842605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dirty="0"/>
              <a:t>Les sous onglet « SDN nouveau-né »  permet de renseigner les données relatives à l’examen du nouveau-né.</a:t>
            </a:r>
          </a:p>
          <a:p>
            <a:pPr marL="0" indent="0">
              <a:buFontTx/>
              <a:buNone/>
            </a:pPr>
            <a:r>
              <a:rPr lang="fr-FR" dirty="0"/>
              <a:t>La saisie du score d’Apgar se fait via des menus déroulant. Un raccourci existe sous chaque colonne et permet de renseigner directement un score </a:t>
            </a:r>
            <a:r>
              <a:rPr lang="fr-FR" dirty="0" err="1"/>
              <a:t>d’apgar</a:t>
            </a:r>
            <a:r>
              <a:rPr lang="fr-FR" dirty="0"/>
              <a:t> a 10.</a:t>
            </a:r>
          </a:p>
          <a:p>
            <a:pPr marL="0" indent="0">
              <a:buFontTx/>
              <a:buNone/>
            </a:pPr>
            <a:r>
              <a:rPr lang="fr-FR" dirty="0"/>
              <a:t>Les mensuration du nouveau-né se notes dans les cases correspondantes. Le calcul du percentile est automatisé et varie en fonction du sexe de l’enfant et de son terme de naissance.</a:t>
            </a:r>
          </a:p>
          <a:p>
            <a:pPr marL="0" indent="0">
              <a:buFontTx/>
              <a:buNone/>
            </a:pPr>
            <a:r>
              <a:rPr lang="fr-FR" dirty="0"/>
              <a:t>Dans le cadre prélèvement, on peut renseigner tous les prélèvements qui auront été effectués sur le nouveau né en salle de naissance. Le score d’Infection Néonatale Bactérienne Précoce permet de classer l’enfant dans le groupe à risque d’infection selon les recommandations du collège de néonatalogie.</a:t>
            </a:r>
          </a:p>
        </p:txBody>
      </p:sp>
    </p:spTree>
    <p:extLst>
      <p:ext uri="{BB962C8B-B14F-4D97-AF65-F5344CB8AC3E}">
        <p14:creationId xmlns:p14="http://schemas.microsoft.com/office/powerpoint/2010/main" val="32608212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dirty="0"/>
              <a:t>Le sous-onglet « examen clinique / réanimation » permet de noter les données de l’examen clinique du nouveau né.</a:t>
            </a:r>
          </a:p>
          <a:p>
            <a:pPr marL="0" indent="0">
              <a:buFontTx/>
              <a:buNone/>
            </a:pPr>
            <a:r>
              <a:rPr lang="fr-FR" dirty="0"/>
              <a:t>Si on note « oui » dans le menu déroulant « réanimation », des champs apparaissent et permettent de noter les actes effectués en cas de réanimation ainsi que le score de </a:t>
            </a:r>
            <a:r>
              <a:rPr lang="fr-FR" dirty="0" err="1"/>
              <a:t>silverman</a:t>
            </a:r>
            <a:r>
              <a:rPr lang="fr-FR" dirty="0"/>
              <a:t>.</a:t>
            </a:r>
          </a:p>
        </p:txBody>
      </p:sp>
    </p:spTree>
    <p:extLst>
      <p:ext uri="{BB962C8B-B14F-4D97-AF65-F5344CB8AC3E}">
        <p14:creationId xmlns:p14="http://schemas.microsoft.com/office/powerpoint/2010/main" val="16216104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dirty="0"/>
              <a:t>Le compte rendu d’accouchement peut être construit dans le sous onglet « CR d’accouchement »</a:t>
            </a:r>
          </a:p>
          <a:p>
            <a:pPr marL="0" indent="0">
              <a:buFontTx/>
              <a:buNone/>
            </a:pPr>
            <a:r>
              <a:rPr lang="fr-FR" dirty="0"/>
              <a:t>Il suffit de cliquer à l’intérieur du composant puis d’aller cliquer sur les boutons situé sur la droite. Des </a:t>
            </a:r>
            <a:r>
              <a:rPr lang="fr-FR" dirty="0" err="1"/>
              <a:t>prémodèles</a:t>
            </a:r>
            <a:r>
              <a:rPr lang="fr-FR" dirty="0"/>
              <a:t> sont préparées et peuvent êtres modifiés directement.</a:t>
            </a:r>
          </a:p>
          <a:p>
            <a:pPr marL="0" indent="0">
              <a:buFontTx/>
              <a:buNone/>
            </a:pPr>
            <a:r>
              <a:rPr lang="fr-FR" dirty="0"/>
              <a:t>Exemple : Pour construire un compte rendu d’accouchement avec hémorragie de la délivrance : il suffit de cliquer sur le bouton « CR Accouchement ». Pour récupérer ensuite les informations relatives a l’hémorragie, il suffit de cliquer dans la one de texte a l’endroit ou l’on souhaite que les informations s’affichent puis de cliquer sur le bouton « hémorragie du post partum ». Les informations relatives a l’hémorragies viendront s’implémenter automatiquement à l’endroit souhaité sur le compte rendu.</a:t>
            </a:r>
          </a:p>
          <a:p>
            <a:pPr marL="0" indent="0">
              <a:buFontTx/>
              <a:buNone/>
            </a:pPr>
            <a:endParaRPr lang="fr-FR" dirty="0"/>
          </a:p>
          <a:p>
            <a:pPr marL="0" indent="0">
              <a:buFontTx/>
              <a:buNone/>
            </a:pPr>
            <a:r>
              <a:rPr lang="fr-FR" dirty="0"/>
              <a:t>Ensuite, il suffit de cliquer sur le bouton « courrier » et d’éditer les courriers souhaités : compte rendus d’accouchement et déclaration de naissance. En cas de grossesse multiple, les informations relatives à chaque enfant sont automatiquement récupérées</a:t>
            </a:r>
          </a:p>
        </p:txBody>
      </p:sp>
    </p:spTree>
    <p:extLst>
      <p:ext uri="{BB962C8B-B14F-4D97-AF65-F5344CB8AC3E}">
        <p14:creationId xmlns:p14="http://schemas.microsoft.com/office/powerpoint/2010/main" val="12363707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L’onglet « anesthésie » permet au médecin anesthésiste d’avoir accès aux informations du travail ciblées sur la prise en charge anesthésique.</a:t>
            </a:r>
          </a:p>
          <a:p>
            <a:r>
              <a:rPr lang="fr-FR" dirty="0"/>
              <a:t>Il existe une communication directe entre le partogramme et la feuille d’anesthésie facilitant le partage d’information.</a:t>
            </a:r>
          </a:p>
          <a:p>
            <a:r>
              <a:rPr lang="fr-FR" dirty="0"/>
              <a:t>Le fonctionnement de la feuille d’anesthésie est identique à celui du module d’anesthésie (</a:t>
            </a:r>
            <a:r>
              <a:rPr lang="fr-FR" dirty="0" err="1"/>
              <a:t>cf</a:t>
            </a:r>
            <a:r>
              <a:rPr lang="fr-FR" dirty="0"/>
              <a:t> </a:t>
            </a:r>
            <a:r>
              <a:rPr lang="fr-FR" dirty="0" err="1"/>
              <a:t>demo</a:t>
            </a:r>
            <a:r>
              <a:rPr lang="fr-FR" dirty="0"/>
              <a:t> anesthésie).</a:t>
            </a:r>
          </a:p>
          <a:p>
            <a:r>
              <a:rPr lang="fr-FR" dirty="0"/>
              <a:t>Le médecin anesthésiste peut ici renseigner les données concernant le mode d’analgésie en salle de naissance mais également au bloc opératoire en cas de césarienne.</a:t>
            </a:r>
          </a:p>
        </p:txBody>
      </p:sp>
    </p:spTree>
    <p:extLst>
      <p:ext uri="{BB962C8B-B14F-4D97-AF65-F5344CB8AC3E}">
        <p14:creationId xmlns:p14="http://schemas.microsoft.com/office/powerpoint/2010/main" val="8426564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dirty="0"/>
              <a:t>Une fois le suivi en salle de naissance terminé, cliquez sur le bouton de sortie du patient puis sélectionnez « Transférer »  dans la fenêtre qui s’ouvre puis cliquez sur « Oui ».</a:t>
            </a:r>
          </a:p>
        </p:txBody>
      </p:sp>
    </p:spTree>
    <p:extLst>
      <p:ext uri="{BB962C8B-B14F-4D97-AF65-F5344CB8AC3E}">
        <p14:creationId xmlns:p14="http://schemas.microsoft.com/office/powerpoint/2010/main" val="9769073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3524910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dirty="0"/>
              <a:t>Le suivi du post partum maternel se fait via le bouton « + » situé en haut à gauche du tableau. Ce bouton permet d’appeler différentes feuilles de surveillance sur le même principe que le suivi en consultation. </a:t>
            </a:r>
          </a:p>
          <a:p>
            <a:pPr marL="0" indent="0">
              <a:buFontTx/>
              <a:buNone/>
            </a:pPr>
            <a:r>
              <a:rPr lang="fr-FR" dirty="0"/>
              <a:t>En haut a Gauche du sous onglet se trouve un composant donnant un retour sur l’</a:t>
            </a:r>
            <a:r>
              <a:rPr lang="fr-FR" dirty="0" err="1"/>
              <a:t>égibilité</a:t>
            </a:r>
            <a:r>
              <a:rPr lang="fr-FR" dirty="0"/>
              <a:t> de la patiente au « PRADO » ou à la « Sortie précoce ». (Ces renseignements son notés dans le sous onglet « PRADO/Sortie précoce ».</a:t>
            </a:r>
          </a:p>
          <a:p>
            <a:pPr marL="0" indent="0">
              <a:buFontTx/>
              <a:buNone/>
            </a:pPr>
            <a:r>
              <a:rPr lang="fr-FR" dirty="0"/>
              <a:t>Le bouton « </a:t>
            </a:r>
            <a:r>
              <a:rPr lang="fr-FR" dirty="0" err="1"/>
              <a:t>cerfa</a:t>
            </a:r>
            <a:r>
              <a:rPr lang="fr-FR" dirty="0"/>
              <a:t> » permet l’édition automatisée du certificat du 8</a:t>
            </a:r>
            <a:r>
              <a:rPr lang="fr-FR" baseline="30000" dirty="0"/>
              <a:t>ème</a:t>
            </a:r>
            <a:r>
              <a:rPr lang="fr-FR" dirty="0"/>
              <a:t> jour.</a:t>
            </a:r>
          </a:p>
          <a:p>
            <a:pPr marL="0" indent="0">
              <a:buFontTx/>
              <a:buNone/>
            </a:pPr>
            <a:r>
              <a:rPr lang="fr-FR" dirty="0"/>
              <a:t>Le composant consignes du staff permet de noter des consignes particulières de suivi de la mère décidées lors du staff.</a:t>
            </a:r>
          </a:p>
        </p:txBody>
      </p:sp>
    </p:spTree>
    <p:extLst>
      <p:ext uri="{BB962C8B-B14F-4D97-AF65-F5344CB8AC3E}">
        <p14:creationId xmlns:p14="http://schemas.microsoft.com/office/powerpoint/2010/main" val="23964655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dirty="0"/>
              <a:t>Différentes feuilles de surveillance sont disponibles depuis le tableau de suivi du post partum :</a:t>
            </a:r>
          </a:p>
          <a:p>
            <a:pPr marL="171450" indent="-171450">
              <a:buFontTx/>
              <a:buChar char="-"/>
            </a:pPr>
            <a:r>
              <a:rPr lang="fr-FR" dirty="0"/>
              <a:t>Admission post partum</a:t>
            </a:r>
          </a:p>
          <a:p>
            <a:pPr marL="171450" indent="-171450">
              <a:buFontTx/>
              <a:buChar char="-"/>
            </a:pPr>
            <a:r>
              <a:rPr lang="fr-FR" dirty="0"/>
              <a:t>Surveillance post partum voie basse : pour les accouchements par voie basse</a:t>
            </a:r>
          </a:p>
          <a:p>
            <a:pPr marL="171450" indent="-171450">
              <a:buFontTx/>
              <a:buChar char="-"/>
            </a:pPr>
            <a:r>
              <a:rPr lang="fr-FR" dirty="0"/>
              <a:t>Surveillance post partum césarienne : permet le suivi des patientes césarisées</a:t>
            </a:r>
          </a:p>
          <a:p>
            <a:pPr marL="171450" indent="-171450">
              <a:buFontTx/>
              <a:buChar char="-"/>
            </a:pPr>
            <a:r>
              <a:rPr lang="fr-FR" dirty="0"/>
              <a:t>Sortie</a:t>
            </a:r>
          </a:p>
          <a:p>
            <a:pPr marL="171450" indent="-171450">
              <a:buFontTx/>
              <a:buChar char="-"/>
            </a:pPr>
            <a:r>
              <a:rPr lang="fr-FR" dirty="0"/>
              <a:t>Consultation post natale … </a:t>
            </a:r>
          </a:p>
        </p:txBody>
      </p:sp>
    </p:spTree>
    <p:extLst>
      <p:ext uri="{BB962C8B-B14F-4D97-AF65-F5344CB8AC3E}">
        <p14:creationId xmlns:p14="http://schemas.microsoft.com/office/powerpoint/2010/main" val="3494345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Lors de la sélection du dossier, il existe plusieurs possibilités :</a:t>
            </a:r>
          </a:p>
          <a:p>
            <a:r>
              <a:rPr lang="fr-FR" dirty="0"/>
              <a:t>-  Reprendre accouchement : permet de reprendre le suivi en cours</a:t>
            </a:r>
          </a:p>
          <a:p>
            <a:r>
              <a:rPr lang="fr-FR" dirty="0"/>
              <a:t>-  Visualiser grossesse : permet d’ouvrir le dossier en mode visuel </a:t>
            </a:r>
          </a:p>
          <a:p>
            <a:pPr marL="171450" indent="-171450">
              <a:buFontTx/>
              <a:buChar char="-"/>
            </a:pPr>
            <a:r>
              <a:rPr lang="fr-FR" dirty="0"/>
              <a:t>Nouvel accouchement : Permet d’ouvrir un nouveau dossier  (Il existe des contrôles : par exemple, seul un dossier de gynécologie peut être créer si un dossier d’obstétrique est en cours de suivi)</a:t>
            </a:r>
          </a:p>
          <a:p>
            <a:pPr marL="171450" indent="-171450">
              <a:buFontTx/>
              <a:buChar char="-"/>
            </a:pPr>
            <a:endParaRPr lang="fr-FR" dirty="0"/>
          </a:p>
          <a:p>
            <a:pPr marL="171450" indent="-171450">
              <a:buFontTx/>
              <a:buChar char="-"/>
            </a:pPr>
            <a:endParaRPr lang="fr-FR" dirty="0"/>
          </a:p>
          <a:p>
            <a:pPr marL="0" indent="0">
              <a:buFontTx/>
              <a:buNone/>
            </a:pPr>
            <a:r>
              <a:rPr lang="fr-FR" dirty="0"/>
              <a:t>Lors de la création d’un dossier d’obstétrique ou d’orthogénie, il est obligatoire de saisir la date de début de grossesse. Cette saisie n’est pas proposée si l’on ouvre un dossier de gynécologie</a:t>
            </a:r>
          </a:p>
          <a:p>
            <a:pPr marL="0" indent="0">
              <a:buFontTx/>
              <a:buNone/>
            </a:pPr>
            <a:endParaRPr lang="fr-FR" dirty="0"/>
          </a:p>
          <a:p>
            <a:pPr marL="0" indent="0">
              <a:buFontTx/>
              <a:buNone/>
            </a:pPr>
            <a:r>
              <a:rPr lang="fr-FR" dirty="0"/>
              <a:t>La sélection du type de dossier modifiera les onglets proposés dans l’application</a:t>
            </a:r>
          </a:p>
        </p:txBody>
      </p:sp>
    </p:spTree>
    <p:extLst>
      <p:ext uri="{BB962C8B-B14F-4D97-AF65-F5344CB8AC3E}">
        <p14:creationId xmlns:p14="http://schemas.microsoft.com/office/powerpoint/2010/main" val="23381159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dirty="0"/>
              <a:t>Pour éditer le certificat du 8</a:t>
            </a:r>
            <a:r>
              <a:rPr lang="fr-FR" baseline="30000" dirty="0"/>
              <a:t>ème</a:t>
            </a:r>
            <a:r>
              <a:rPr lang="fr-FR" dirty="0"/>
              <a:t> jour </a:t>
            </a:r>
          </a:p>
          <a:p>
            <a:pPr marL="171450" indent="-171450">
              <a:buFontTx/>
              <a:buChar char="-"/>
            </a:pPr>
            <a:r>
              <a:rPr lang="fr-FR" dirty="0"/>
              <a:t>Cliquez sur le bouton « </a:t>
            </a:r>
            <a:r>
              <a:rPr lang="fr-FR" dirty="0" err="1"/>
              <a:t>cerfa</a:t>
            </a:r>
            <a:r>
              <a:rPr lang="fr-FR" dirty="0"/>
              <a:t> » situé sous le tableau de suivi du post partum maternel dans le sous onglet « post partum maternel ».</a:t>
            </a:r>
          </a:p>
          <a:p>
            <a:pPr marL="171450" indent="-171450">
              <a:buFontTx/>
              <a:buChar char="-"/>
            </a:pPr>
            <a:r>
              <a:rPr lang="fr-FR" dirty="0"/>
              <a:t>La grande majorité des données sont préremplies automatiquement.</a:t>
            </a:r>
          </a:p>
          <a:p>
            <a:pPr marL="171450" indent="-171450">
              <a:buFontTx/>
              <a:buChar char="-"/>
            </a:pPr>
            <a:r>
              <a:rPr lang="fr-FR" dirty="0"/>
              <a:t>Pour compléter une case a cocher : cliquer simplement dans la case à cocher</a:t>
            </a:r>
          </a:p>
          <a:p>
            <a:pPr marL="171450" indent="-171450">
              <a:buFontTx/>
              <a:buChar char="-"/>
            </a:pPr>
            <a:r>
              <a:rPr lang="fr-FR" dirty="0"/>
              <a:t>Pour compléter une zone de texte : cliquer sur la zone de texte voulu puis remplissez le texte dans la zone de saisie « texte » située en haut du composant.</a:t>
            </a:r>
          </a:p>
          <a:p>
            <a:pPr marL="171450" indent="-171450">
              <a:buFontTx/>
              <a:buChar char="-"/>
            </a:pPr>
            <a:r>
              <a:rPr lang="fr-FR" dirty="0"/>
              <a:t>Une fois la première page complétée : cliquer sur « page suivant », complétez la seconde page puis cliquez sur « imprimer ».</a:t>
            </a:r>
          </a:p>
        </p:txBody>
      </p:sp>
    </p:spTree>
    <p:extLst>
      <p:ext uri="{BB962C8B-B14F-4D97-AF65-F5344CB8AC3E}">
        <p14:creationId xmlns:p14="http://schemas.microsoft.com/office/powerpoint/2010/main" val="34479258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dirty="0"/>
              <a:t>Le sous onglet « Post partum nouveau né » comprend une partie supérieur synthétisant la grossesse et les antécédents de la patiente.</a:t>
            </a:r>
          </a:p>
          <a:p>
            <a:pPr marL="0" indent="0">
              <a:buFontTx/>
              <a:buNone/>
            </a:pPr>
            <a:r>
              <a:rPr lang="fr-FR" dirty="0"/>
              <a:t>La partie inférieur comprend un tableau permettant d’appeler des feuilles afin de permettre au pédiatre de remplir les données de l ’examen clinique du nouveau né.</a:t>
            </a:r>
          </a:p>
        </p:txBody>
      </p:sp>
    </p:spTree>
    <p:extLst>
      <p:ext uri="{BB962C8B-B14F-4D97-AF65-F5344CB8AC3E}">
        <p14:creationId xmlns:p14="http://schemas.microsoft.com/office/powerpoint/2010/main" val="20582741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dirty="0"/>
              <a:t>Le sous onglet « Courbes » permet de renseigner les courbes de bilirubinémie, de photothérapie et de poids.</a:t>
            </a:r>
          </a:p>
          <a:p>
            <a:pPr marL="0" indent="0">
              <a:buFontTx/>
              <a:buNone/>
            </a:pPr>
            <a:r>
              <a:rPr lang="fr-FR" dirty="0"/>
              <a:t>Pour construire les courbes de suivi, il suffit de saisir la donnée dans la case « VALEUR » puis de cliquer sur « envoyer ». La valeur s’affichera alors dans la courbe. (Attention a bien penser à modifier la date et l’heure de saisie si celle-ci n’est pas correcte)</a:t>
            </a:r>
          </a:p>
        </p:txBody>
      </p:sp>
    </p:spTree>
    <p:extLst>
      <p:ext uri="{BB962C8B-B14F-4D97-AF65-F5344CB8AC3E}">
        <p14:creationId xmlns:p14="http://schemas.microsoft.com/office/powerpoint/2010/main" val="17461251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dirty="0"/>
              <a:t>Le sous onglet «PRADO / sortie précoce » est composé de deux cadres:</a:t>
            </a:r>
          </a:p>
          <a:p>
            <a:pPr marL="171450" indent="-171450">
              <a:buFontTx/>
              <a:buChar char="-"/>
            </a:pPr>
            <a:r>
              <a:rPr lang="fr-FR" dirty="0"/>
              <a:t>PRADO : permet de renseigner l’intégralité des critères d’éligibilité au PRADO </a:t>
            </a:r>
          </a:p>
          <a:p>
            <a:pPr marL="171450" indent="-171450">
              <a:buFontTx/>
              <a:buChar char="-"/>
            </a:pPr>
            <a:r>
              <a:rPr lang="fr-FR" dirty="0"/>
              <a:t>Sortie précoce : permet de renseigner l’intégralité des critères d’éligibilité à une sortie précoce</a:t>
            </a:r>
          </a:p>
          <a:p>
            <a:pPr marL="171450" indent="-171450">
              <a:buFontTx/>
              <a:buChar char="-"/>
            </a:pPr>
            <a:endParaRPr lang="fr-FR" dirty="0"/>
          </a:p>
          <a:p>
            <a:pPr marL="171450" indent="-171450">
              <a:buFontTx/>
              <a:buChar char="-"/>
            </a:pPr>
            <a:r>
              <a:rPr lang="fr-FR" dirty="0"/>
              <a:t>Lorsque la totalité des </a:t>
            </a:r>
            <a:r>
              <a:rPr lang="fr-FR" dirty="0" err="1"/>
              <a:t>critèrres</a:t>
            </a:r>
            <a:r>
              <a:rPr lang="fr-FR" dirty="0"/>
              <a:t> sont remplis et donc, que la totalité des cases sont cochées, le menu déroulant « éligibilité au PRADO » (PRADO = programme d’accompagnement du retour à domicile)  passera automatiquement à « oui ». Le fonctionnement est le </a:t>
            </a:r>
            <a:r>
              <a:rPr lang="fr-FR" dirty="0" err="1"/>
              <a:t>m^me</a:t>
            </a:r>
            <a:r>
              <a:rPr lang="fr-FR" dirty="0"/>
              <a:t> pour le cadre « sortie précoce ».</a:t>
            </a:r>
          </a:p>
        </p:txBody>
      </p:sp>
    </p:spTree>
    <p:extLst>
      <p:ext uri="{BB962C8B-B14F-4D97-AF65-F5344CB8AC3E}">
        <p14:creationId xmlns:p14="http://schemas.microsoft.com/office/powerpoint/2010/main" val="34212350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Orthogénie (= suivi des IVG)</a:t>
            </a:r>
          </a:p>
        </p:txBody>
      </p:sp>
    </p:spTree>
    <p:extLst>
      <p:ext uri="{BB962C8B-B14F-4D97-AF65-F5344CB8AC3E}">
        <p14:creationId xmlns:p14="http://schemas.microsoft.com/office/powerpoint/2010/main" val="6022687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dirty="0"/>
              <a:t>Pour ouvrir un dossier d’orthogénie, lors de la création d’un dossier, choisissez orthogénie dans la fenêtre de sélection du type de dossier puis renseigner la date de début de grossesse et cliquez sur « valider ».</a:t>
            </a:r>
          </a:p>
          <a:p>
            <a:pPr marL="0" indent="0">
              <a:buFontTx/>
              <a:buNone/>
            </a:pPr>
            <a:r>
              <a:rPr lang="fr-FR" dirty="0"/>
              <a:t>Dans la configuration d’orthogénie, les onglets de suivi de grossesse, de salle de naissance et de post partum ne sont pas disponibles et sont remplacés par l’onglet orthogénie.</a:t>
            </a:r>
          </a:p>
          <a:p>
            <a:pPr marL="0" indent="0">
              <a:buFontTx/>
              <a:buNone/>
            </a:pPr>
            <a:r>
              <a:rPr lang="fr-FR" dirty="0"/>
              <a:t>Pour les autres onglets, le fonctionnement est le même</a:t>
            </a:r>
          </a:p>
          <a:p>
            <a:pPr marL="0" indent="0">
              <a:buFontTx/>
              <a:buNone/>
            </a:pPr>
            <a:endParaRPr lang="fr-FR" dirty="0"/>
          </a:p>
          <a:p>
            <a:pPr marL="0" indent="0">
              <a:buFontTx/>
              <a:buNone/>
            </a:pPr>
            <a:r>
              <a:rPr lang="fr-FR" dirty="0"/>
              <a:t>L’onglet orthogénie comprend une zone de renseignements sur la partie supérieure et un tableau appelant les feuilles de suivi de la prise en charge en orthogénie.</a:t>
            </a:r>
          </a:p>
          <a:p>
            <a:pPr marL="0" indent="0">
              <a:buFontTx/>
              <a:buNone/>
            </a:pPr>
            <a:r>
              <a:rPr lang="fr-FR" dirty="0"/>
              <a:t>Le composant « Issue de la grossesse » doit impérativement être renseigné et permet de saisir le mode d’arrêt de la grossesse.</a:t>
            </a:r>
          </a:p>
        </p:txBody>
      </p:sp>
    </p:spTree>
    <p:extLst>
      <p:ext uri="{BB962C8B-B14F-4D97-AF65-F5344CB8AC3E}">
        <p14:creationId xmlns:p14="http://schemas.microsoft.com/office/powerpoint/2010/main" val="40536347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dirty="0"/>
              <a:t>Les différentes feuilles de surveillance : </a:t>
            </a:r>
          </a:p>
          <a:p>
            <a:pPr marL="171450" indent="-171450">
              <a:buFontTx/>
              <a:buChar char="-"/>
            </a:pPr>
            <a:r>
              <a:rPr lang="fr-FR" dirty="0"/>
              <a:t>Consultation pré IVG : permet de renseigner les données et de s ’assurer des conditions et du consentement pour la pratique d’une IVG</a:t>
            </a:r>
          </a:p>
          <a:p>
            <a:pPr marL="171450" indent="-171450">
              <a:buFontTx/>
              <a:buChar char="-"/>
            </a:pPr>
            <a:r>
              <a:rPr lang="fr-FR" dirty="0"/>
              <a:t>Protocole IVG médicamenteuse et IVG chirurgical : permet de noter les données concernant la méthode de l’IVG</a:t>
            </a:r>
          </a:p>
          <a:p>
            <a:pPr marL="171450" indent="-171450">
              <a:buFontTx/>
              <a:buChar char="-"/>
            </a:pPr>
            <a:r>
              <a:rPr lang="fr-FR" dirty="0"/>
              <a:t>Consultation post IVG</a:t>
            </a:r>
          </a:p>
          <a:p>
            <a:pPr marL="171450" indent="-171450">
              <a:buFontTx/>
              <a:buChar char="-"/>
            </a:pPr>
            <a:endParaRPr lang="fr-FR" dirty="0"/>
          </a:p>
          <a:p>
            <a:pPr marL="171450" indent="-171450">
              <a:buFontTx/>
              <a:buChar char="-"/>
            </a:pPr>
            <a:endParaRPr lang="fr-FR" dirty="0"/>
          </a:p>
        </p:txBody>
      </p:sp>
    </p:spTree>
    <p:extLst>
      <p:ext uri="{BB962C8B-B14F-4D97-AF65-F5344CB8AC3E}">
        <p14:creationId xmlns:p14="http://schemas.microsoft.com/office/powerpoint/2010/main" val="12876118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1612509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dirty="0"/>
              <a:t>Pour ouvrir un dossier de gynécologie, lors de la création d’un dossier, choisissez gynécologie dans la fenêtre de sélection du type de dossier et cliquez sur « valider ».</a:t>
            </a:r>
          </a:p>
          <a:p>
            <a:pPr marL="0" indent="0">
              <a:buFontTx/>
              <a:buNone/>
            </a:pPr>
            <a:r>
              <a:rPr lang="fr-FR" dirty="0"/>
              <a:t>Dans la configuration de gynécologie, les onglets de suivi de grossesse, de salle de naissance et de post partum ne sont pas disponibles et sont remplacés par l’onglet Gynécologie.</a:t>
            </a:r>
          </a:p>
          <a:p>
            <a:pPr marL="0" indent="0">
              <a:buFontTx/>
              <a:buNone/>
            </a:pPr>
            <a:r>
              <a:rPr lang="fr-FR" dirty="0"/>
              <a:t>Pour les autres onglets, le fonctionnement est le même</a:t>
            </a:r>
          </a:p>
          <a:p>
            <a:pPr marL="0" indent="0">
              <a:buFontTx/>
              <a:buNone/>
            </a:pPr>
            <a:r>
              <a:rPr lang="fr-FR" dirty="0"/>
              <a:t>L’onglet gynécologie comprend une zone de renseignements sur la partie supérieure et un tableau appelant les feuilles de suivi de la prise en charge en gynécologie.</a:t>
            </a:r>
          </a:p>
        </p:txBody>
      </p:sp>
    </p:spTree>
    <p:extLst>
      <p:ext uri="{BB962C8B-B14F-4D97-AF65-F5344CB8AC3E}">
        <p14:creationId xmlns:p14="http://schemas.microsoft.com/office/powerpoint/2010/main" val="26800131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dirty="0"/>
              <a:t>Plusieurs feuilles de consultation sont disponibles depuis le tableau permettant d’assurer le suivi des consultations standards, des colposcopies …..</a:t>
            </a:r>
          </a:p>
          <a:p>
            <a:pPr marL="0" indent="0">
              <a:buFontTx/>
              <a:buNone/>
            </a:pPr>
            <a:endParaRPr lang="fr-FR" dirty="0"/>
          </a:p>
          <a:p>
            <a:pPr marL="0" indent="0">
              <a:buFontTx/>
              <a:buNone/>
            </a:pPr>
            <a:endParaRPr lang="fr-FR" dirty="0"/>
          </a:p>
        </p:txBody>
      </p:sp>
    </p:spTree>
    <p:extLst>
      <p:ext uri="{BB962C8B-B14F-4D97-AF65-F5344CB8AC3E}">
        <p14:creationId xmlns:p14="http://schemas.microsoft.com/office/powerpoint/2010/main" val="3546159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Pour visualiser un dossier antérieur, il suffira de le sélectionner et nous aurons accès à TOUS les éléments du dossier de la grossesse sélectionnée</a:t>
            </a:r>
          </a:p>
        </p:txBody>
      </p:sp>
    </p:spTree>
    <p:extLst>
      <p:ext uri="{BB962C8B-B14F-4D97-AF65-F5344CB8AC3E}">
        <p14:creationId xmlns:p14="http://schemas.microsoft.com/office/powerpoint/2010/main" val="39278272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dirty="0"/>
              <a:t>En cas d’hospitalisation, une feuille spécifique « Hospitalisation  » permet de renseigner les données de l’hospitalisation. Lors de l’admission de la patiente, il suffit de cocher la case « entrée » et de compléter les données correspondantes. Lors de la sortie, il faut ouvrir la même feuille et cliquer sur « Sortie ». Des champs spécifiques s’affichent et permettent de noter les données de la sortie ainsi que d’éditer la lettre de liaison via le bouton « courrier de liaison ».</a:t>
            </a:r>
          </a:p>
          <a:p>
            <a:pPr marL="0" indent="0">
              <a:buFontTx/>
              <a:buNone/>
            </a:pPr>
            <a:endParaRPr lang="fr-FR" dirty="0"/>
          </a:p>
          <a:p>
            <a:pPr marL="0" indent="0">
              <a:buFontTx/>
              <a:buNone/>
            </a:pPr>
            <a:r>
              <a:rPr lang="fr-FR" dirty="0"/>
              <a:t>En cas d’hospitalisation, une feuille spécifique « Hospitalisation gynécologie » permet de renseigner les données de l’hospitalisation. Lors de l’admission de la </a:t>
            </a:r>
            <a:r>
              <a:rPr lang="fr-FR" dirty="0" err="1"/>
              <a:t>passier</a:t>
            </a:r>
            <a:r>
              <a:rPr lang="fr-FR" dirty="0"/>
              <a:t>, il suffit de cocher la case « entrée » et de compléter les données correspondantes. Lors de la sortie, il faut ouvrir la même feuille et cliquer sur « Sortie ». Des champs spécifiques s’affichent et permettent de noter les données de la sortie ainsi que d’éditer la lettre de liaison via le bouton « courrier de liaison ».</a:t>
            </a:r>
          </a:p>
          <a:p>
            <a:pPr marL="0" indent="0">
              <a:buFontTx/>
              <a:buNone/>
            </a:pPr>
            <a:endParaRPr lang="fr-FR" dirty="0"/>
          </a:p>
          <a:p>
            <a:pPr marL="0" indent="0">
              <a:buFontTx/>
              <a:buNone/>
            </a:pPr>
            <a:endParaRPr lang="fr-FR" dirty="0"/>
          </a:p>
        </p:txBody>
      </p:sp>
    </p:spTree>
    <p:extLst>
      <p:ext uri="{BB962C8B-B14F-4D97-AF65-F5344CB8AC3E}">
        <p14:creationId xmlns:p14="http://schemas.microsoft.com/office/powerpoint/2010/main" val="14232149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Orthogénie (= suivi des IVG)</a:t>
            </a:r>
          </a:p>
        </p:txBody>
      </p:sp>
    </p:spTree>
    <p:extLst>
      <p:ext uri="{BB962C8B-B14F-4D97-AF65-F5344CB8AC3E}">
        <p14:creationId xmlns:p14="http://schemas.microsoft.com/office/powerpoint/2010/main" val="1488291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 l’exception du partogramme, le dossier se compose </a:t>
            </a:r>
          </a:p>
          <a:p>
            <a:pPr marL="171450" indent="-171450">
              <a:buFontTx/>
              <a:buChar char="-"/>
            </a:pPr>
            <a:r>
              <a:rPr lang="fr-FR" dirty="0"/>
              <a:t>d’un bandeau supérieur permettant de visualiser des données importantes du dossier ou certaines alertes</a:t>
            </a:r>
          </a:p>
          <a:p>
            <a:pPr marL="171450" indent="-171450">
              <a:buFontTx/>
              <a:buChar char="-"/>
            </a:pPr>
            <a:r>
              <a:rPr lang="fr-FR" dirty="0"/>
              <a:t>De la liste des différents onglets permettant de saisir les informations en fonction du moment de la grossesse</a:t>
            </a:r>
          </a:p>
          <a:p>
            <a:pPr marL="171450" indent="-171450">
              <a:buFontTx/>
              <a:buChar char="-"/>
            </a:pPr>
            <a:r>
              <a:rPr lang="fr-FR" dirty="0"/>
              <a:t>Une zone de saisie dans laquelle on peut renseigner les données du dossier</a:t>
            </a:r>
          </a:p>
          <a:p>
            <a:endParaRPr lang="fr-FR" dirty="0"/>
          </a:p>
        </p:txBody>
      </p:sp>
    </p:spTree>
    <p:extLst>
      <p:ext uri="{BB962C8B-B14F-4D97-AF65-F5344CB8AC3E}">
        <p14:creationId xmlns:p14="http://schemas.microsoft.com/office/powerpoint/2010/main" val="379850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bandeau supérieur donne accès en permanence et ou qu’on soit dans le dossier à certaines informations majeures permettant une prise en charge sécurisée à chaque instant. </a:t>
            </a:r>
          </a:p>
          <a:p>
            <a:r>
              <a:rPr lang="fr-FR" dirty="0"/>
              <a:t>On peut par exemple connaitre en permanence le terme, le nombre de cicatrice utérine, le groupe sanguin ou encore les allergies. Ces données sont importés et calculées en temps réelle depuis les informations saisies dans le dossier.</a:t>
            </a:r>
          </a:p>
          <a:p>
            <a:endParaRPr lang="fr-FR" dirty="0"/>
          </a:p>
          <a:p>
            <a:r>
              <a:rPr lang="fr-FR" dirty="0"/>
              <a:t>L’accès permanent à ces données permet d’assurer une prise en charge sécurisée et adaptée à chaque contexte clinique particulier </a:t>
            </a:r>
          </a:p>
        </p:txBody>
      </p:sp>
    </p:spTree>
    <p:extLst>
      <p:ext uri="{BB962C8B-B14F-4D97-AF65-F5344CB8AC3E}">
        <p14:creationId xmlns:p14="http://schemas.microsoft.com/office/powerpoint/2010/main" val="1414850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Cet onglet permet de renseigner les données administratives concernant la patiente et son conjoint.</a:t>
            </a:r>
          </a:p>
          <a:p>
            <a:r>
              <a:rPr lang="fr-FR" dirty="0"/>
              <a:t>Une grande partie de ces informations sont, la plupart du temps, préremplies et proviennent du DPI</a:t>
            </a:r>
          </a:p>
          <a:p>
            <a:endParaRPr lang="fr-FR" dirty="0"/>
          </a:p>
          <a:p>
            <a:r>
              <a:rPr lang="fr-FR" dirty="0"/>
              <a:t>Certaines données sont automatisées : </a:t>
            </a:r>
            <a:r>
              <a:rPr lang="fr-FR" dirty="0" err="1"/>
              <a:t>L’age</a:t>
            </a:r>
            <a:r>
              <a:rPr lang="fr-FR" dirty="0"/>
              <a:t> se calcul automatiquement en fonction de la date de naissance et la case « Mineure » se coche automatiquement si l’âge est &lt; à 18 ans</a:t>
            </a:r>
          </a:p>
        </p:txBody>
      </p:sp>
    </p:spTree>
    <p:extLst>
      <p:ext uri="{BB962C8B-B14F-4D97-AF65-F5344CB8AC3E}">
        <p14:creationId xmlns:p14="http://schemas.microsoft.com/office/powerpoint/2010/main" val="12128362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e de tit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exte du titre"/>
          <p:cNvSpPr txBox="1">
            <a:spLocks noGrp="1"/>
          </p:cNvSpPr>
          <p:nvPr>
            <p:ph type="title"/>
          </p:nvPr>
        </p:nvSpPr>
        <p:spPr>
          <a:xfrm>
            <a:off x="1691931" y="2502698"/>
            <a:ext cx="7772404" cy="2387601"/>
          </a:xfrm>
          <a:prstGeom prst="rect">
            <a:avLst/>
          </a:prstGeom>
        </p:spPr>
        <p:txBody>
          <a:bodyPr anchor="b"/>
          <a:lstStyle>
            <a:lvl1pPr algn="ctr"/>
          </a:lstStyle>
          <a:p>
            <a:r>
              <a:t>Texte du titre</a:t>
            </a:r>
          </a:p>
        </p:txBody>
      </p:sp>
      <p:sp>
        <p:nvSpPr>
          <p:cNvPr id="12" name="Texte niveau 1…"/>
          <p:cNvSpPr txBox="1">
            <a:spLocks noGrp="1"/>
          </p:cNvSpPr>
          <p:nvPr>
            <p:ph type="body" sz="quarter" idx="1"/>
          </p:nvPr>
        </p:nvSpPr>
        <p:spPr>
          <a:xfrm>
            <a:off x="1981686" y="5202237"/>
            <a:ext cx="6858004" cy="819992"/>
          </a:xfrm>
          <a:prstGeom prst="rect">
            <a:avLst/>
          </a:prstGeom>
        </p:spPr>
        <p:txBody>
          <a:bodyPr/>
          <a:lstStyle>
            <a:lvl1pPr marL="0" indent="0" algn="ctr">
              <a:buSzTx/>
              <a:buFontTx/>
              <a:buNone/>
              <a:defRPr sz="1600"/>
            </a:lvl1pPr>
            <a:lvl2pPr marL="0" indent="0" algn="ctr">
              <a:buSzTx/>
              <a:buFontTx/>
              <a:buNone/>
              <a:defRPr sz="1600"/>
            </a:lvl2pPr>
            <a:lvl3pPr marL="0" indent="0" algn="ctr">
              <a:buSzTx/>
              <a:buFontTx/>
              <a:buNone/>
              <a:defRPr sz="1600"/>
            </a:lvl3pPr>
            <a:lvl4pPr marL="0" indent="0" algn="ctr">
              <a:buSzTx/>
              <a:buFontTx/>
              <a:buNone/>
              <a:defRPr sz="1600"/>
            </a:lvl4pPr>
            <a:lvl5pPr marL="0" indent="0" algn="ctr">
              <a:buSzTx/>
              <a:buFontTx/>
              <a:buNone/>
              <a:defRPr sz="1600"/>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re vertical et texte">
    <p:spTree>
      <p:nvGrpSpPr>
        <p:cNvPr id="1" name=""/>
        <p:cNvGrpSpPr/>
        <p:nvPr/>
      </p:nvGrpSpPr>
      <p:grpSpPr>
        <a:xfrm>
          <a:off x="0" y="0"/>
          <a:ext cx="0" cy="0"/>
          <a:chOff x="0" y="0"/>
          <a:chExt cx="0" cy="0"/>
        </a:xfrm>
      </p:grpSpPr>
      <p:sp>
        <p:nvSpPr>
          <p:cNvPr id="101" name="Texte du titre"/>
          <p:cNvSpPr txBox="1">
            <a:spLocks noGrp="1"/>
          </p:cNvSpPr>
          <p:nvPr>
            <p:ph type="title"/>
          </p:nvPr>
        </p:nvSpPr>
        <p:spPr>
          <a:xfrm>
            <a:off x="6543675" y="365125"/>
            <a:ext cx="1971676" cy="5811838"/>
          </a:xfrm>
          <a:prstGeom prst="rect">
            <a:avLst/>
          </a:prstGeom>
        </p:spPr>
        <p:txBody>
          <a:bodyPr/>
          <a:lstStyle>
            <a:lvl1pPr>
              <a:defRPr sz="4400">
                <a:solidFill>
                  <a:srgbClr val="000000"/>
                </a:solidFill>
              </a:defRPr>
            </a:lvl1pPr>
          </a:lstStyle>
          <a:p>
            <a:r>
              <a:t>Texte du titre</a:t>
            </a:r>
          </a:p>
        </p:txBody>
      </p:sp>
      <p:sp>
        <p:nvSpPr>
          <p:cNvPr id="102" name="Texte niveau 1…"/>
          <p:cNvSpPr txBox="1">
            <a:spLocks noGrp="1"/>
          </p:cNvSpPr>
          <p:nvPr>
            <p:ph type="body" idx="1"/>
          </p:nvPr>
        </p:nvSpPr>
        <p:spPr>
          <a:xfrm>
            <a:off x="628651" y="365125"/>
            <a:ext cx="5800727" cy="5811838"/>
          </a:xfrm>
          <a:prstGeom prst="rect">
            <a:avLst/>
          </a:prstGeom>
        </p:spPr>
        <p:txBody>
          <a:bodyPr/>
          <a:lstStyle>
            <a:lvl1pPr>
              <a:defRPr sz="2800">
                <a:solidFill>
                  <a:srgbClr val="000000"/>
                </a:solidFill>
              </a:defRPr>
            </a:lvl1pPr>
            <a:lvl2pPr marL="723881" indent="-266693">
              <a:defRPr sz="2800">
                <a:solidFill>
                  <a:srgbClr val="000000"/>
                </a:solidFill>
              </a:defRPr>
            </a:lvl2pPr>
            <a:lvl3pPr marL="1234407" indent="-320031">
              <a:defRPr sz="2800">
                <a:solidFill>
                  <a:srgbClr val="000000"/>
                </a:solidFill>
              </a:defRPr>
            </a:lvl3pPr>
            <a:lvl4pPr marL="1727156" indent="-355590">
              <a:defRPr sz="2800">
                <a:solidFill>
                  <a:srgbClr val="000000"/>
                </a:solidFill>
              </a:defRPr>
            </a:lvl4pPr>
            <a:lvl5pPr marL="2184343" indent="-355590">
              <a:defRPr sz="28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103"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re de section">
    <p:spTree>
      <p:nvGrpSpPr>
        <p:cNvPr id="1" name=""/>
        <p:cNvGrpSpPr/>
        <p:nvPr/>
      </p:nvGrpSpPr>
      <p:grpSpPr>
        <a:xfrm>
          <a:off x="0" y="0"/>
          <a:ext cx="0" cy="0"/>
          <a:chOff x="0" y="0"/>
          <a:chExt cx="0" cy="0"/>
        </a:xfrm>
      </p:grpSpPr>
      <p:sp>
        <p:nvSpPr>
          <p:cNvPr id="29" name="Texte du titre"/>
          <p:cNvSpPr txBox="1">
            <a:spLocks noGrp="1"/>
          </p:cNvSpPr>
          <p:nvPr>
            <p:ph type="title"/>
          </p:nvPr>
        </p:nvSpPr>
        <p:spPr>
          <a:xfrm>
            <a:off x="623889" y="1709741"/>
            <a:ext cx="7886701" cy="2852740"/>
          </a:xfrm>
          <a:prstGeom prst="rect">
            <a:avLst/>
          </a:prstGeom>
        </p:spPr>
        <p:txBody>
          <a:bodyPr anchor="b"/>
          <a:lstStyle>
            <a:lvl1pPr>
              <a:defRPr sz="6000">
                <a:solidFill>
                  <a:srgbClr val="000000"/>
                </a:solidFill>
              </a:defRPr>
            </a:lvl1pPr>
          </a:lstStyle>
          <a:p>
            <a:r>
              <a:t>Texte du titre</a:t>
            </a:r>
          </a:p>
        </p:txBody>
      </p:sp>
      <p:sp>
        <p:nvSpPr>
          <p:cNvPr id="30" name="Texte niveau 1…"/>
          <p:cNvSpPr txBox="1">
            <a:spLocks noGrp="1"/>
          </p:cNvSpPr>
          <p:nvPr>
            <p:ph type="body" sz="quarter" idx="1"/>
          </p:nvPr>
        </p:nvSpPr>
        <p:spPr>
          <a:xfrm>
            <a:off x="623889" y="4589464"/>
            <a:ext cx="7886701" cy="1500190"/>
          </a:xfrm>
          <a:prstGeom prst="rect">
            <a:avLst/>
          </a:prstGeom>
        </p:spPr>
        <p:txBody>
          <a:bodyPr/>
          <a:lstStyle>
            <a:lvl1pPr marL="0" indent="0">
              <a:buSzTx/>
              <a:buFontTx/>
              <a:buNone/>
              <a:defRPr>
                <a:solidFill>
                  <a:srgbClr val="000000"/>
                </a:solidFill>
              </a:defRPr>
            </a:lvl1pPr>
            <a:lvl2pPr marL="0" indent="0">
              <a:buSzTx/>
              <a:buFontTx/>
              <a:buNone/>
              <a:defRPr>
                <a:solidFill>
                  <a:srgbClr val="000000"/>
                </a:solidFill>
              </a:defRPr>
            </a:lvl2pPr>
            <a:lvl3pPr marL="0" indent="0">
              <a:buSzTx/>
              <a:buFontTx/>
              <a:buNone/>
              <a:defRPr>
                <a:solidFill>
                  <a:srgbClr val="000000"/>
                </a:solidFill>
              </a:defRPr>
            </a:lvl3pPr>
            <a:lvl4pPr marL="0" indent="0">
              <a:buSzTx/>
              <a:buFontTx/>
              <a:buNone/>
              <a:defRPr>
                <a:solidFill>
                  <a:srgbClr val="000000"/>
                </a:solidFill>
              </a:defRPr>
            </a:lvl4pPr>
            <a:lvl5pPr marL="0" indent="0">
              <a:buSzTx/>
              <a:buFontTx/>
              <a:buNone/>
              <a:defRPr>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31"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ux contenus">
    <p:spTree>
      <p:nvGrpSpPr>
        <p:cNvPr id="1" name=""/>
        <p:cNvGrpSpPr/>
        <p:nvPr/>
      </p:nvGrpSpPr>
      <p:grpSpPr>
        <a:xfrm>
          <a:off x="0" y="0"/>
          <a:ext cx="0" cy="0"/>
          <a:chOff x="0" y="0"/>
          <a:chExt cx="0" cy="0"/>
        </a:xfrm>
      </p:grpSpPr>
      <p:sp>
        <p:nvSpPr>
          <p:cNvPr id="38" name="Texte du titre"/>
          <p:cNvSpPr txBox="1">
            <a:spLocks noGrp="1"/>
          </p:cNvSpPr>
          <p:nvPr>
            <p:ph type="title"/>
          </p:nvPr>
        </p:nvSpPr>
        <p:spPr>
          <a:xfrm>
            <a:off x="628650" y="365125"/>
            <a:ext cx="7886700" cy="298834"/>
          </a:xfrm>
          <a:prstGeom prst="rect">
            <a:avLst/>
          </a:prstGeom>
        </p:spPr>
        <p:txBody>
          <a:bodyPr/>
          <a:lstStyle>
            <a:lvl1pPr>
              <a:defRPr sz="4400">
                <a:solidFill>
                  <a:srgbClr val="000000"/>
                </a:solidFill>
              </a:defRPr>
            </a:lvl1pPr>
          </a:lstStyle>
          <a:p>
            <a:r>
              <a:t>Texte du titre</a:t>
            </a:r>
          </a:p>
        </p:txBody>
      </p:sp>
      <p:sp>
        <p:nvSpPr>
          <p:cNvPr id="39" name="Texte niveau 1…"/>
          <p:cNvSpPr txBox="1">
            <a:spLocks noGrp="1"/>
          </p:cNvSpPr>
          <p:nvPr>
            <p:ph type="body" sz="half" idx="1"/>
          </p:nvPr>
        </p:nvSpPr>
        <p:spPr>
          <a:xfrm>
            <a:off x="628650" y="1825625"/>
            <a:ext cx="3886200" cy="4351338"/>
          </a:xfrm>
          <a:prstGeom prst="rect">
            <a:avLst/>
          </a:prstGeom>
        </p:spPr>
        <p:txBody>
          <a:bodyPr/>
          <a:lstStyle>
            <a:lvl1pPr>
              <a:defRPr sz="2800">
                <a:solidFill>
                  <a:srgbClr val="000000"/>
                </a:solidFill>
              </a:defRPr>
            </a:lvl1pPr>
            <a:lvl2pPr marL="723881" indent="-266693">
              <a:defRPr sz="2800">
                <a:solidFill>
                  <a:srgbClr val="000000"/>
                </a:solidFill>
              </a:defRPr>
            </a:lvl2pPr>
            <a:lvl3pPr marL="1234407" indent="-320031">
              <a:defRPr sz="2800">
                <a:solidFill>
                  <a:srgbClr val="000000"/>
                </a:solidFill>
              </a:defRPr>
            </a:lvl3pPr>
            <a:lvl4pPr marL="1727156" indent="-355590">
              <a:defRPr sz="2800">
                <a:solidFill>
                  <a:srgbClr val="000000"/>
                </a:solidFill>
              </a:defRPr>
            </a:lvl4pPr>
            <a:lvl5pPr marL="2184343" indent="-355590">
              <a:defRPr sz="28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40"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aison">
    <p:spTree>
      <p:nvGrpSpPr>
        <p:cNvPr id="1" name=""/>
        <p:cNvGrpSpPr/>
        <p:nvPr/>
      </p:nvGrpSpPr>
      <p:grpSpPr>
        <a:xfrm>
          <a:off x="0" y="0"/>
          <a:ext cx="0" cy="0"/>
          <a:chOff x="0" y="0"/>
          <a:chExt cx="0" cy="0"/>
        </a:xfrm>
      </p:grpSpPr>
      <p:sp>
        <p:nvSpPr>
          <p:cNvPr id="47" name="Texte du titre"/>
          <p:cNvSpPr txBox="1">
            <a:spLocks noGrp="1"/>
          </p:cNvSpPr>
          <p:nvPr>
            <p:ph type="title"/>
          </p:nvPr>
        </p:nvSpPr>
        <p:spPr>
          <a:xfrm>
            <a:off x="629841" y="365125"/>
            <a:ext cx="7886704" cy="1325564"/>
          </a:xfrm>
          <a:prstGeom prst="rect">
            <a:avLst/>
          </a:prstGeom>
        </p:spPr>
        <p:txBody>
          <a:bodyPr/>
          <a:lstStyle>
            <a:lvl1pPr>
              <a:defRPr sz="4400">
                <a:solidFill>
                  <a:srgbClr val="000000"/>
                </a:solidFill>
              </a:defRPr>
            </a:lvl1pPr>
          </a:lstStyle>
          <a:p>
            <a:r>
              <a:t>Texte du titre</a:t>
            </a:r>
          </a:p>
        </p:txBody>
      </p:sp>
      <p:sp>
        <p:nvSpPr>
          <p:cNvPr id="48" name="Texte niveau 1…"/>
          <p:cNvSpPr txBox="1">
            <a:spLocks noGrp="1"/>
          </p:cNvSpPr>
          <p:nvPr>
            <p:ph type="body" sz="quarter" idx="1"/>
          </p:nvPr>
        </p:nvSpPr>
        <p:spPr>
          <a:xfrm>
            <a:off x="629841" y="1681165"/>
            <a:ext cx="3868344" cy="823914"/>
          </a:xfrm>
          <a:prstGeom prst="rect">
            <a:avLst/>
          </a:prstGeom>
        </p:spPr>
        <p:txBody>
          <a:bodyPr anchor="b"/>
          <a:lstStyle>
            <a:lvl1pPr marL="0" indent="0">
              <a:buSzTx/>
              <a:buFontTx/>
              <a:buNone/>
              <a:defRPr b="1">
                <a:solidFill>
                  <a:srgbClr val="000000"/>
                </a:solidFill>
              </a:defRPr>
            </a:lvl1pPr>
            <a:lvl2pPr marL="0" indent="0">
              <a:buSzTx/>
              <a:buFontTx/>
              <a:buNone/>
              <a:defRPr b="1">
                <a:solidFill>
                  <a:srgbClr val="000000"/>
                </a:solidFill>
              </a:defRPr>
            </a:lvl2pPr>
            <a:lvl3pPr marL="0" indent="0">
              <a:buSzTx/>
              <a:buFontTx/>
              <a:buNone/>
              <a:defRPr b="1">
                <a:solidFill>
                  <a:srgbClr val="000000"/>
                </a:solidFill>
              </a:defRPr>
            </a:lvl3pPr>
            <a:lvl4pPr marL="0" indent="0">
              <a:buSzTx/>
              <a:buFontTx/>
              <a:buNone/>
              <a:defRPr b="1">
                <a:solidFill>
                  <a:srgbClr val="000000"/>
                </a:solidFill>
              </a:defRPr>
            </a:lvl4pPr>
            <a:lvl5pPr marL="0" indent="0">
              <a:buSzTx/>
              <a:buFontTx/>
              <a:buNone/>
              <a:defRPr b="1">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49" name="Text Placeholder 4"/>
          <p:cNvSpPr>
            <a:spLocks noGrp="1"/>
          </p:cNvSpPr>
          <p:nvPr>
            <p:ph type="body" sz="quarter" idx="13"/>
          </p:nvPr>
        </p:nvSpPr>
        <p:spPr>
          <a:xfrm>
            <a:off x="4629151" y="1681165"/>
            <a:ext cx="3887395" cy="823914"/>
          </a:xfrm>
          <a:prstGeom prst="rect">
            <a:avLst/>
          </a:prstGeom>
        </p:spPr>
        <p:txBody>
          <a:bodyPr anchor="b"/>
          <a:lstStyle/>
          <a:p>
            <a:endParaRPr/>
          </a:p>
        </p:txBody>
      </p:sp>
      <p:sp>
        <p:nvSpPr>
          <p:cNvPr id="50"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re seul">
    <p:spTree>
      <p:nvGrpSpPr>
        <p:cNvPr id="1" name=""/>
        <p:cNvGrpSpPr/>
        <p:nvPr/>
      </p:nvGrpSpPr>
      <p:grpSpPr>
        <a:xfrm>
          <a:off x="0" y="0"/>
          <a:ext cx="0" cy="0"/>
          <a:chOff x="0" y="0"/>
          <a:chExt cx="0" cy="0"/>
        </a:xfrm>
      </p:grpSpPr>
      <p:sp>
        <p:nvSpPr>
          <p:cNvPr id="57" name="Texte du titre"/>
          <p:cNvSpPr txBox="1">
            <a:spLocks noGrp="1"/>
          </p:cNvSpPr>
          <p:nvPr>
            <p:ph type="title"/>
          </p:nvPr>
        </p:nvSpPr>
        <p:spPr>
          <a:xfrm>
            <a:off x="628650" y="365125"/>
            <a:ext cx="7886700" cy="298834"/>
          </a:xfrm>
          <a:prstGeom prst="rect">
            <a:avLst/>
          </a:prstGeom>
        </p:spPr>
        <p:txBody>
          <a:bodyPr/>
          <a:lstStyle>
            <a:lvl1pPr>
              <a:defRPr sz="4400">
                <a:solidFill>
                  <a:srgbClr val="000000"/>
                </a:solidFill>
              </a:defRPr>
            </a:lvl1pPr>
          </a:lstStyle>
          <a:p>
            <a:r>
              <a:t>Texte du titre</a:t>
            </a:r>
          </a:p>
        </p:txBody>
      </p:sp>
      <p:sp>
        <p:nvSpPr>
          <p:cNvPr id="58"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Vide">
    <p:spTree>
      <p:nvGrpSpPr>
        <p:cNvPr id="1" name=""/>
        <p:cNvGrpSpPr/>
        <p:nvPr/>
      </p:nvGrpSpPr>
      <p:grpSpPr>
        <a:xfrm>
          <a:off x="0" y="0"/>
          <a:ext cx="0" cy="0"/>
          <a:chOff x="0" y="0"/>
          <a:chExt cx="0" cy="0"/>
        </a:xfrm>
      </p:grpSpPr>
      <p:sp>
        <p:nvSpPr>
          <p:cNvPr id="65"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u avec légende">
    <p:spTree>
      <p:nvGrpSpPr>
        <p:cNvPr id="1" name=""/>
        <p:cNvGrpSpPr/>
        <p:nvPr/>
      </p:nvGrpSpPr>
      <p:grpSpPr>
        <a:xfrm>
          <a:off x="0" y="0"/>
          <a:ext cx="0" cy="0"/>
          <a:chOff x="0" y="0"/>
          <a:chExt cx="0" cy="0"/>
        </a:xfrm>
      </p:grpSpPr>
      <p:sp>
        <p:nvSpPr>
          <p:cNvPr id="72" name="Texte du titre"/>
          <p:cNvSpPr txBox="1">
            <a:spLocks noGrp="1"/>
          </p:cNvSpPr>
          <p:nvPr>
            <p:ph type="title"/>
          </p:nvPr>
        </p:nvSpPr>
        <p:spPr>
          <a:xfrm>
            <a:off x="629841" y="457200"/>
            <a:ext cx="2949178" cy="1600200"/>
          </a:xfrm>
          <a:prstGeom prst="rect">
            <a:avLst/>
          </a:prstGeom>
        </p:spPr>
        <p:txBody>
          <a:bodyPr anchor="b"/>
          <a:lstStyle>
            <a:lvl1pPr>
              <a:defRPr>
                <a:solidFill>
                  <a:srgbClr val="000000"/>
                </a:solidFill>
              </a:defRPr>
            </a:lvl1pPr>
          </a:lstStyle>
          <a:p>
            <a:r>
              <a:t>Texte du titre</a:t>
            </a:r>
          </a:p>
        </p:txBody>
      </p:sp>
      <p:sp>
        <p:nvSpPr>
          <p:cNvPr id="73" name="Texte niveau 1…"/>
          <p:cNvSpPr txBox="1">
            <a:spLocks noGrp="1"/>
          </p:cNvSpPr>
          <p:nvPr>
            <p:ph type="body" sz="half" idx="1"/>
          </p:nvPr>
        </p:nvSpPr>
        <p:spPr>
          <a:xfrm>
            <a:off x="3887392" y="987425"/>
            <a:ext cx="4629154" cy="4873627"/>
          </a:xfrm>
          <a:prstGeom prst="rect">
            <a:avLst/>
          </a:prstGeom>
        </p:spPr>
        <p:txBody>
          <a:bodyPr/>
          <a:lstStyle>
            <a:lvl1pPr>
              <a:defRPr sz="3200">
                <a:solidFill>
                  <a:srgbClr val="000000"/>
                </a:solidFill>
              </a:defRPr>
            </a:lvl1pPr>
            <a:lvl2pPr marL="718437" indent="-261251">
              <a:defRPr sz="3200">
                <a:solidFill>
                  <a:srgbClr val="000000"/>
                </a:solidFill>
              </a:defRPr>
            </a:lvl2pPr>
            <a:lvl3pPr>
              <a:defRPr sz="3200">
                <a:solidFill>
                  <a:srgbClr val="000000"/>
                </a:solidFill>
              </a:defRPr>
            </a:lvl3pPr>
            <a:lvl4pPr marL="1737317" indent="-365751">
              <a:defRPr sz="3200">
                <a:solidFill>
                  <a:srgbClr val="000000"/>
                </a:solidFill>
              </a:defRPr>
            </a:lvl4pPr>
            <a:lvl5pPr marL="2194505" indent="-365749">
              <a:defRPr sz="32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74" name="Text Placeholder 3"/>
          <p:cNvSpPr>
            <a:spLocks noGrp="1"/>
          </p:cNvSpPr>
          <p:nvPr>
            <p:ph type="body" sz="quarter" idx="13"/>
          </p:nvPr>
        </p:nvSpPr>
        <p:spPr>
          <a:xfrm>
            <a:off x="629838" y="2057400"/>
            <a:ext cx="2949183" cy="3811588"/>
          </a:xfrm>
          <a:prstGeom prst="rect">
            <a:avLst/>
          </a:prstGeom>
        </p:spPr>
        <p:txBody>
          <a:bodyPr/>
          <a:lstStyle/>
          <a:p>
            <a:endParaRPr/>
          </a:p>
        </p:txBody>
      </p:sp>
      <p:sp>
        <p:nvSpPr>
          <p:cNvPr id="75"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Image avec légende">
    <p:spTree>
      <p:nvGrpSpPr>
        <p:cNvPr id="1" name=""/>
        <p:cNvGrpSpPr/>
        <p:nvPr/>
      </p:nvGrpSpPr>
      <p:grpSpPr>
        <a:xfrm>
          <a:off x="0" y="0"/>
          <a:ext cx="0" cy="0"/>
          <a:chOff x="0" y="0"/>
          <a:chExt cx="0" cy="0"/>
        </a:xfrm>
      </p:grpSpPr>
      <p:sp>
        <p:nvSpPr>
          <p:cNvPr id="82" name="Texte du titre"/>
          <p:cNvSpPr txBox="1">
            <a:spLocks noGrp="1"/>
          </p:cNvSpPr>
          <p:nvPr>
            <p:ph type="title"/>
          </p:nvPr>
        </p:nvSpPr>
        <p:spPr>
          <a:xfrm>
            <a:off x="629841" y="457200"/>
            <a:ext cx="2949178" cy="1600200"/>
          </a:xfrm>
          <a:prstGeom prst="rect">
            <a:avLst/>
          </a:prstGeom>
        </p:spPr>
        <p:txBody>
          <a:bodyPr anchor="b"/>
          <a:lstStyle>
            <a:lvl1pPr>
              <a:defRPr>
                <a:solidFill>
                  <a:srgbClr val="000000"/>
                </a:solidFill>
              </a:defRPr>
            </a:lvl1pPr>
          </a:lstStyle>
          <a:p>
            <a:r>
              <a:t>Texte du titre</a:t>
            </a:r>
          </a:p>
        </p:txBody>
      </p:sp>
      <p:sp>
        <p:nvSpPr>
          <p:cNvPr id="83" name="Picture Placeholder 2"/>
          <p:cNvSpPr>
            <a:spLocks noGrp="1"/>
          </p:cNvSpPr>
          <p:nvPr>
            <p:ph type="pic" sz="half" idx="13"/>
          </p:nvPr>
        </p:nvSpPr>
        <p:spPr>
          <a:xfrm>
            <a:off x="3887392" y="987425"/>
            <a:ext cx="4629154" cy="4873627"/>
          </a:xfrm>
          <a:prstGeom prst="rect">
            <a:avLst/>
          </a:prstGeom>
        </p:spPr>
        <p:txBody>
          <a:bodyPr lIns="91439" tIns="45719" rIns="91439" bIns="45719">
            <a:noAutofit/>
          </a:bodyPr>
          <a:lstStyle/>
          <a:p>
            <a:endParaRPr/>
          </a:p>
        </p:txBody>
      </p:sp>
      <p:sp>
        <p:nvSpPr>
          <p:cNvPr id="84" name="Texte niveau 1…"/>
          <p:cNvSpPr txBox="1">
            <a:spLocks noGrp="1"/>
          </p:cNvSpPr>
          <p:nvPr>
            <p:ph type="body" sz="quarter" idx="1"/>
          </p:nvPr>
        </p:nvSpPr>
        <p:spPr>
          <a:xfrm>
            <a:off x="629841" y="2057400"/>
            <a:ext cx="2949178" cy="3811588"/>
          </a:xfrm>
          <a:prstGeom prst="rect">
            <a:avLst/>
          </a:prstGeom>
        </p:spPr>
        <p:txBody>
          <a:bodyPr/>
          <a:lstStyle>
            <a:lvl1pPr marL="0" indent="0">
              <a:buSzTx/>
              <a:buFontTx/>
              <a:buNone/>
              <a:defRPr sz="1600">
                <a:solidFill>
                  <a:srgbClr val="000000"/>
                </a:solidFill>
              </a:defRPr>
            </a:lvl1pPr>
            <a:lvl2pPr marL="0" indent="0">
              <a:buSzTx/>
              <a:buFontTx/>
              <a:buNone/>
              <a:defRPr sz="1600">
                <a:solidFill>
                  <a:srgbClr val="000000"/>
                </a:solidFill>
              </a:defRPr>
            </a:lvl2pPr>
            <a:lvl3pPr marL="0" indent="0">
              <a:buSzTx/>
              <a:buFontTx/>
              <a:buNone/>
              <a:defRPr sz="1600">
                <a:solidFill>
                  <a:srgbClr val="000000"/>
                </a:solidFill>
              </a:defRPr>
            </a:lvl3pPr>
            <a:lvl4pPr marL="0" indent="0">
              <a:buSzTx/>
              <a:buFontTx/>
              <a:buNone/>
              <a:defRPr sz="1600">
                <a:solidFill>
                  <a:srgbClr val="000000"/>
                </a:solidFill>
              </a:defRPr>
            </a:lvl4pPr>
            <a:lvl5pPr marL="0" indent="0">
              <a:buSzTx/>
              <a:buFontTx/>
              <a:buNone/>
              <a:defRPr sz="16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85"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re et texte vertical">
    <p:spTree>
      <p:nvGrpSpPr>
        <p:cNvPr id="1" name=""/>
        <p:cNvGrpSpPr/>
        <p:nvPr/>
      </p:nvGrpSpPr>
      <p:grpSpPr>
        <a:xfrm>
          <a:off x="0" y="0"/>
          <a:ext cx="0" cy="0"/>
          <a:chOff x="0" y="0"/>
          <a:chExt cx="0" cy="0"/>
        </a:xfrm>
      </p:grpSpPr>
      <p:sp>
        <p:nvSpPr>
          <p:cNvPr id="92" name="Texte du titre"/>
          <p:cNvSpPr txBox="1">
            <a:spLocks noGrp="1"/>
          </p:cNvSpPr>
          <p:nvPr>
            <p:ph type="title"/>
          </p:nvPr>
        </p:nvSpPr>
        <p:spPr>
          <a:xfrm>
            <a:off x="628650" y="365125"/>
            <a:ext cx="7886700" cy="298834"/>
          </a:xfrm>
          <a:prstGeom prst="rect">
            <a:avLst/>
          </a:prstGeom>
        </p:spPr>
        <p:txBody>
          <a:bodyPr/>
          <a:lstStyle>
            <a:lvl1pPr>
              <a:defRPr sz="4400">
                <a:solidFill>
                  <a:srgbClr val="000000"/>
                </a:solidFill>
              </a:defRPr>
            </a:lvl1pPr>
          </a:lstStyle>
          <a:p>
            <a:r>
              <a:t>Texte du titre</a:t>
            </a:r>
          </a:p>
        </p:txBody>
      </p:sp>
      <p:sp>
        <p:nvSpPr>
          <p:cNvPr id="93" name="Texte niveau 1…"/>
          <p:cNvSpPr txBox="1">
            <a:spLocks noGrp="1"/>
          </p:cNvSpPr>
          <p:nvPr>
            <p:ph type="body" idx="1"/>
          </p:nvPr>
        </p:nvSpPr>
        <p:spPr>
          <a:prstGeom prst="rect">
            <a:avLst/>
          </a:prstGeom>
        </p:spPr>
        <p:txBody>
          <a:bodyPr/>
          <a:lstStyle>
            <a:lvl1pPr>
              <a:defRPr sz="2800">
                <a:solidFill>
                  <a:srgbClr val="000000"/>
                </a:solidFill>
              </a:defRPr>
            </a:lvl1pPr>
            <a:lvl2pPr marL="723881" indent="-266693">
              <a:defRPr sz="2800">
                <a:solidFill>
                  <a:srgbClr val="000000"/>
                </a:solidFill>
              </a:defRPr>
            </a:lvl2pPr>
            <a:lvl3pPr marL="1234407" indent="-320031">
              <a:defRPr sz="2800">
                <a:solidFill>
                  <a:srgbClr val="000000"/>
                </a:solidFill>
              </a:defRPr>
            </a:lvl3pPr>
            <a:lvl4pPr marL="1727156" indent="-355590">
              <a:defRPr sz="2800">
                <a:solidFill>
                  <a:srgbClr val="000000"/>
                </a:solidFill>
              </a:defRPr>
            </a:lvl4pPr>
            <a:lvl5pPr marL="2184343" indent="-355590">
              <a:defRPr sz="28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94"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2"/>
          <a:srcRect/>
          <a:stretch>
            <a:fillRect/>
          </a:stretch>
        </a:blipFill>
        <a:effectLst/>
      </p:bgPr>
    </p:bg>
    <p:spTree>
      <p:nvGrpSpPr>
        <p:cNvPr id="1" name=""/>
        <p:cNvGrpSpPr/>
        <p:nvPr/>
      </p:nvGrpSpPr>
      <p:grpSpPr>
        <a:xfrm>
          <a:off x="0" y="0"/>
          <a:ext cx="0" cy="0"/>
          <a:chOff x="0" y="0"/>
          <a:chExt cx="0" cy="0"/>
        </a:xfrm>
      </p:grpSpPr>
      <p:sp>
        <p:nvSpPr>
          <p:cNvPr id="2" name="Texte du titre"/>
          <p:cNvSpPr txBox="1">
            <a:spLocks noGrp="1"/>
          </p:cNvSpPr>
          <p:nvPr>
            <p:ph type="title"/>
          </p:nvPr>
        </p:nvSpPr>
        <p:spPr>
          <a:xfrm>
            <a:off x="1543050" y="382203"/>
            <a:ext cx="7886700" cy="29883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Texte du titre</a:t>
            </a:r>
          </a:p>
        </p:txBody>
      </p:sp>
      <p:sp>
        <p:nvSpPr>
          <p:cNvPr id="3" name="Texte niveau 1…"/>
          <p:cNvSpPr txBox="1">
            <a:spLocks noGrp="1"/>
          </p:cNvSpPr>
          <p:nvPr>
            <p:ph type="body" idx="1"/>
          </p:nvPr>
        </p:nvSpPr>
        <p:spPr>
          <a:xfrm>
            <a:off x="628650" y="1825625"/>
            <a:ext cx="7886700" cy="435133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txBox="1">
            <a:spLocks noGrp="1"/>
          </p:cNvSpPr>
          <p:nvPr>
            <p:ph type="sldNum" sz="quarter" idx="2"/>
          </p:nvPr>
        </p:nvSpPr>
        <p:spPr>
          <a:xfrm>
            <a:off x="6289222" y="6221735"/>
            <a:ext cx="263979" cy="269237"/>
          </a:xfrm>
          <a:prstGeom prst="rect">
            <a:avLst/>
          </a:prstGeom>
          <a:ln w="12700">
            <a:miter lim="400000"/>
          </a:ln>
        </p:spPr>
        <p:txBody>
          <a:bodyPr wrap="none" lIns="45718" tIns="45718" rIns="45718" bIns="45718" anchor="ctr">
            <a:spAutoFit/>
          </a:bodyPr>
          <a:lstStyle>
            <a:lvl1pPr algn="r">
              <a:defRPr sz="1200"/>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transition spd="med"/>
  <p:txStyles>
    <p:titleStyle>
      <a:lvl1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p:titleStyle>
    <p:bodyStyle>
      <a:lvl1pPr marL="228592" marR="0" indent="-2285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1pPr>
      <a:lvl2pPr marL="731500" marR="0" indent="-27431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2pPr>
      <a:lvl3pPr marL="1219168"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3pPr>
      <a:lvl4pPr marL="1676356"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4pPr>
      <a:lvl5pPr marL="2133547"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5pPr>
      <a:lvl6pPr marL="2590735"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6pPr>
      <a:lvl7pPr marL="3047924"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7pPr>
      <a:lvl8pPr marL="3505112"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8pPr>
      <a:lvl9pPr marL="3962301" marR="0" indent="-304791"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90.png"/></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93.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97.png"/><Relationship Id="rId4" Type="http://schemas.openxmlformats.org/officeDocument/2006/relationships/image" Target="../media/image96.png"/></Relationships>
</file>

<file path=ppt/slides/_rels/slide5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101.png"/></Relationships>
</file>

<file path=ppt/slides/_rels/slide5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5.xml"/><Relationship Id="rId1" Type="http://schemas.openxmlformats.org/officeDocument/2006/relationships/slideLayout" Target="../slideLayouts/slideLayout6.xml"/><Relationship Id="rId5" Type="http://schemas.openxmlformats.org/officeDocument/2006/relationships/image" Target="../media/image105.png"/><Relationship Id="rId4" Type="http://schemas.openxmlformats.org/officeDocument/2006/relationships/image" Target="../media/image104.png"/></Relationships>
</file>

<file path=ppt/slides/_rels/slide5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6.xml"/><Relationship Id="rId1" Type="http://schemas.openxmlformats.org/officeDocument/2006/relationships/slideLayout" Target="../slideLayouts/slideLayout6.xml"/><Relationship Id="rId5" Type="http://schemas.openxmlformats.org/officeDocument/2006/relationships/image" Target="../media/image108.png"/><Relationship Id="rId4" Type="http://schemas.openxmlformats.org/officeDocument/2006/relationships/image" Target="../media/image107.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11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112.png"/></Relationships>
</file>

<file path=ppt/slides/_rels/slide6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0.xml"/><Relationship Id="rId1" Type="http://schemas.openxmlformats.org/officeDocument/2006/relationships/slideLayout" Target="../slideLayouts/slideLayout6.xml"/><Relationship Id="rId5" Type="http://schemas.openxmlformats.org/officeDocument/2006/relationships/image" Target="../media/image115.png"/><Relationship Id="rId4" Type="http://schemas.openxmlformats.org/officeDocument/2006/relationships/image" Target="../media/image114.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2" name="Titre 1"/>
          <p:cNvSpPr txBox="1">
            <a:spLocks noGrp="1"/>
          </p:cNvSpPr>
          <p:nvPr>
            <p:ph type="ctrTitle"/>
          </p:nvPr>
        </p:nvSpPr>
        <p:spPr>
          <a:xfrm>
            <a:off x="3559405" y="4198067"/>
            <a:ext cx="4408938" cy="977569"/>
          </a:xfrm>
          <a:prstGeom prst="rect">
            <a:avLst/>
          </a:prstGeom>
        </p:spPr>
        <p:txBody>
          <a:bodyPr>
            <a:normAutofit/>
          </a:bodyPr>
          <a:lstStyle/>
          <a:p>
            <a:r>
              <a:rPr lang="fr-FR" sz="5400" dirty="0">
                <a:solidFill>
                  <a:srgbClr val="114F9D"/>
                </a:solidFill>
                <a:latin typeface="Montserrat" panose="00000500000000000000" pitchFamily="50" charset="0"/>
              </a:rPr>
              <a:t>Obstétrique</a:t>
            </a:r>
            <a:endParaRPr dirty="0">
              <a:solidFill>
                <a:srgbClr val="114F9D"/>
              </a:solidFill>
              <a:latin typeface="Montserrat" panose="00000500000000000000" pitchFamily="50"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7745B78-782A-4800-BDC1-1D213BA2F474}"/>
              </a:ext>
            </a:extLst>
          </p:cNvPr>
          <p:cNvPicPr>
            <a:picLocks noChangeAspect="1"/>
          </p:cNvPicPr>
          <p:nvPr/>
        </p:nvPicPr>
        <p:blipFill>
          <a:blip r:embed="rId3"/>
          <a:stretch>
            <a:fillRect/>
          </a:stretch>
        </p:blipFill>
        <p:spPr>
          <a:xfrm>
            <a:off x="507667" y="1013878"/>
            <a:ext cx="8438774" cy="4568987"/>
          </a:xfrm>
          <a:prstGeom prst="rect">
            <a:avLst/>
          </a:prstGeom>
          <a:ln>
            <a:solidFill>
              <a:schemeClr val="accent1"/>
            </a:solidFill>
          </a:ln>
        </p:spPr>
      </p:pic>
      <p:sp>
        <p:nvSpPr>
          <p:cNvPr id="2" name="Titre 1">
            <a:extLst>
              <a:ext uri="{FF2B5EF4-FFF2-40B4-BE49-F238E27FC236}">
                <a16:creationId xmlns:a16="http://schemas.microsoft.com/office/drawing/2014/main" id="{A0C9C84A-EAF7-4B62-A10C-0DE5F72EE1EC}"/>
              </a:ext>
            </a:extLst>
          </p:cNvPr>
          <p:cNvSpPr>
            <a:spLocks noGrp="1"/>
          </p:cNvSpPr>
          <p:nvPr>
            <p:ph type="title" idx="4294967295"/>
          </p:nvPr>
        </p:nvSpPr>
        <p:spPr/>
        <p:txBody>
          <a:bodyPr>
            <a:noAutofit/>
          </a:bodyPr>
          <a:lstStyle/>
          <a:p>
            <a:r>
              <a:rPr lang="fr-FR" sz="2800" dirty="0">
                <a:solidFill>
                  <a:srgbClr val="114F9D"/>
                </a:solidFill>
                <a:latin typeface="Montserrat" panose="00000500000000000000" pitchFamily="50" charset="0"/>
              </a:rPr>
              <a:t>Onglet administratif</a:t>
            </a:r>
            <a:endParaRPr lang="fr-FR" sz="1800" dirty="0">
              <a:solidFill>
                <a:srgbClr val="114F9D"/>
              </a:solidFill>
              <a:latin typeface="Montserrat" panose="00000500000000000000" pitchFamily="50" charset="0"/>
            </a:endParaRPr>
          </a:p>
        </p:txBody>
      </p:sp>
      <p:sp>
        <p:nvSpPr>
          <p:cNvPr id="6" name="Accolade fermante 5">
            <a:extLst>
              <a:ext uri="{FF2B5EF4-FFF2-40B4-BE49-F238E27FC236}">
                <a16:creationId xmlns:a16="http://schemas.microsoft.com/office/drawing/2014/main" id="{93D4D8DB-BDD0-4D7F-A5C1-9A4BAA949227}"/>
              </a:ext>
            </a:extLst>
          </p:cNvPr>
          <p:cNvSpPr/>
          <p:nvPr/>
        </p:nvSpPr>
        <p:spPr>
          <a:xfrm>
            <a:off x="6758472" y="1838130"/>
            <a:ext cx="580589" cy="1068212"/>
          </a:xfrm>
          <a:prstGeom prst="rightBrace">
            <a:avLst/>
          </a:prstGeom>
          <a:noFill/>
          <a:ln w="12700" cap="flat">
            <a:solidFill>
              <a:schemeClr val="accent1"/>
            </a:solidFill>
            <a:prstDash val="solid"/>
            <a:round/>
            <a:extLst>
              <a:ext uri="{C807C97D-BFC1-408E-A445-0C87EB9F89A2}">
                <ask:lineSketchStyleProps xmlns:ask="http://schemas.microsoft.com/office/drawing/2018/sketchyshapes" sd="1219033472">
                  <a:custGeom>
                    <a:avLst/>
                    <a:gdLst>
                      <a:gd name="connsiteX0" fmla="*/ 0 w 580589"/>
                      <a:gd name="connsiteY0" fmla="*/ 0 h 1068212"/>
                      <a:gd name="connsiteX1" fmla="*/ 290295 w 580589"/>
                      <a:gd name="connsiteY1" fmla="*/ 48380 h 1068212"/>
                      <a:gd name="connsiteX2" fmla="*/ 290295 w 580589"/>
                      <a:gd name="connsiteY2" fmla="*/ 485726 h 1068212"/>
                      <a:gd name="connsiteX3" fmla="*/ 580590 w 580589"/>
                      <a:gd name="connsiteY3" fmla="*/ 534106 h 1068212"/>
                      <a:gd name="connsiteX4" fmla="*/ 290295 w 580589"/>
                      <a:gd name="connsiteY4" fmla="*/ 582486 h 1068212"/>
                      <a:gd name="connsiteX5" fmla="*/ 290295 w 580589"/>
                      <a:gd name="connsiteY5" fmla="*/ 1019832 h 1068212"/>
                      <a:gd name="connsiteX6" fmla="*/ 0 w 580589"/>
                      <a:gd name="connsiteY6" fmla="*/ 1068212 h 1068212"/>
                      <a:gd name="connsiteX7" fmla="*/ 0 w 580589"/>
                      <a:gd name="connsiteY7" fmla="*/ 0 h 1068212"/>
                      <a:gd name="connsiteX0" fmla="*/ 0 w 580589"/>
                      <a:gd name="connsiteY0" fmla="*/ 0 h 1068212"/>
                      <a:gd name="connsiteX1" fmla="*/ 290295 w 580589"/>
                      <a:gd name="connsiteY1" fmla="*/ 48380 h 1068212"/>
                      <a:gd name="connsiteX2" fmla="*/ 290295 w 580589"/>
                      <a:gd name="connsiteY2" fmla="*/ 485726 h 1068212"/>
                      <a:gd name="connsiteX3" fmla="*/ 580590 w 580589"/>
                      <a:gd name="connsiteY3" fmla="*/ 534106 h 1068212"/>
                      <a:gd name="connsiteX4" fmla="*/ 290295 w 580589"/>
                      <a:gd name="connsiteY4" fmla="*/ 582486 h 1068212"/>
                      <a:gd name="connsiteX5" fmla="*/ 290295 w 580589"/>
                      <a:gd name="connsiteY5" fmla="*/ 1019832 h 1068212"/>
                      <a:gd name="connsiteX6" fmla="*/ 0 w 580589"/>
                      <a:gd name="connsiteY6" fmla="*/ 1068212 h 106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0589" h="1068212" stroke="0" extrusionOk="0">
                        <a:moveTo>
                          <a:pt x="0" y="0"/>
                        </a:moveTo>
                        <a:cubicBezTo>
                          <a:pt x="156304" y="-2481"/>
                          <a:pt x="288448" y="22353"/>
                          <a:pt x="290295" y="48380"/>
                        </a:cubicBezTo>
                        <a:cubicBezTo>
                          <a:pt x="315003" y="189408"/>
                          <a:pt x="297573" y="439334"/>
                          <a:pt x="290295" y="485726"/>
                        </a:cubicBezTo>
                        <a:cubicBezTo>
                          <a:pt x="285557" y="517073"/>
                          <a:pt x="416814" y="553176"/>
                          <a:pt x="580590" y="534106"/>
                        </a:cubicBezTo>
                        <a:cubicBezTo>
                          <a:pt x="416167" y="531865"/>
                          <a:pt x="293587" y="557339"/>
                          <a:pt x="290295" y="582486"/>
                        </a:cubicBezTo>
                        <a:cubicBezTo>
                          <a:pt x="310550" y="686243"/>
                          <a:pt x="298614" y="913102"/>
                          <a:pt x="290295" y="1019832"/>
                        </a:cubicBezTo>
                        <a:cubicBezTo>
                          <a:pt x="266089" y="1042845"/>
                          <a:pt x="147593" y="1080200"/>
                          <a:pt x="0" y="1068212"/>
                        </a:cubicBezTo>
                        <a:cubicBezTo>
                          <a:pt x="72407" y="772533"/>
                          <a:pt x="74513" y="488100"/>
                          <a:pt x="0" y="0"/>
                        </a:cubicBezTo>
                        <a:close/>
                      </a:path>
                      <a:path w="580589" h="1068212" fill="none" extrusionOk="0">
                        <a:moveTo>
                          <a:pt x="0" y="0"/>
                        </a:moveTo>
                        <a:cubicBezTo>
                          <a:pt x="161692" y="765"/>
                          <a:pt x="295308" y="22865"/>
                          <a:pt x="290295" y="48380"/>
                        </a:cubicBezTo>
                        <a:cubicBezTo>
                          <a:pt x="276238" y="97909"/>
                          <a:pt x="303601" y="410929"/>
                          <a:pt x="290295" y="485726"/>
                        </a:cubicBezTo>
                        <a:cubicBezTo>
                          <a:pt x="295420" y="520075"/>
                          <a:pt x="420903" y="540719"/>
                          <a:pt x="580590" y="534106"/>
                        </a:cubicBezTo>
                        <a:cubicBezTo>
                          <a:pt x="422433" y="537447"/>
                          <a:pt x="293042" y="559130"/>
                          <a:pt x="290295" y="582486"/>
                        </a:cubicBezTo>
                        <a:cubicBezTo>
                          <a:pt x="255039" y="796003"/>
                          <a:pt x="256405" y="919074"/>
                          <a:pt x="290295" y="1019832"/>
                        </a:cubicBezTo>
                        <a:cubicBezTo>
                          <a:pt x="280513" y="1048158"/>
                          <a:pt x="157541" y="1066290"/>
                          <a:pt x="0" y="1068212"/>
                        </a:cubicBezTo>
                      </a:path>
                    </a:pathLst>
                  </a:custGeom>
                  <ask:type>
                    <ask:lineSketchNone/>
                  </ask:type>
                </ask:lineSketchStyleProps>
              </a:ext>
            </a:extLst>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sp>
        <p:nvSpPr>
          <p:cNvPr id="16" name="Accolade fermante 15">
            <a:extLst>
              <a:ext uri="{FF2B5EF4-FFF2-40B4-BE49-F238E27FC236}">
                <a16:creationId xmlns:a16="http://schemas.microsoft.com/office/drawing/2014/main" id="{8C5E043D-16F9-4068-9BB8-98420ACB64DF}"/>
              </a:ext>
            </a:extLst>
          </p:cNvPr>
          <p:cNvSpPr/>
          <p:nvPr/>
        </p:nvSpPr>
        <p:spPr>
          <a:xfrm>
            <a:off x="6758473" y="2990318"/>
            <a:ext cx="580589" cy="1068212"/>
          </a:xfrm>
          <a:prstGeom prst="rightBrace">
            <a:avLst/>
          </a:prstGeom>
          <a:noFill/>
          <a:ln w="12700" cap="flat">
            <a:solidFill>
              <a:schemeClr val="accent1"/>
            </a:solidFill>
            <a:prstDash val="solid"/>
            <a:round/>
            <a:extLst>
              <a:ext uri="{C807C97D-BFC1-408E-A445-0C87EB9F89A2}">
                <ask:lineSketchStyleProps xmlns:ask="http://schemas.microsoft.com/office/drawing/2018/sketchyshapes" sd="1219033472">
                  <a:custGeom>
                    <a:avLst/>
                    <a:gdLst>
                      <a:gd name="connsiteX0" fmla="*/ 0 w 580589"/>
                      <a:gd name="connsiteY0" fmla="*/ 0 h 1068212"/>
                      <a:gd name="connsiteX1" fmla="*/ 290295 w 580589"/>
                      <a:gd name="connsiteY1" fmla="*/ 48380 h 1068212"/>
                      <a:gd name="connsiteX2" fmla="*/ 290295 w 580589"/>
                      <a:gd name="connsiteY2" fmla="*/ 485726 h 1068212"/>
                      <a:gd name="connsiteX3" fmla="*/ 580590 w 580589"/>
                      <a:gd name="connsiteY3" fmla="*/ 534106 h 1068212"/>
                      <a:gd name="connsiteX4" fmla="*/ 290295 w 580589"/>
                      <a:gd name="connsiteY4" fmla="*/ 582486 h 1068212"/>
                      <a:gd name="connsiteX5" fmla="*/ 290295 w 580589"/>
                      <a:gd name="connsiteY5" fmla="*/ 1019832 h 1068212"/>
                      <a:gd name="connsiteX6" fmla="*/ 0 w 580589"/>
                      <a:gd name="connsiteY6" fmla="*/ 1068212 h 1068212"/>
                      <a:gd name="connsiteX7" fmla="*/ 0 w 580589"/>
                      <a:gd name="connsiteY7" fmla="*/ 0 h 1068212"/>
                      <a:gd name="connsiteX0" fmla="*/ 0 w 580589"/>
                      <a:gd name="connsiteY0" fmla="*/ 0 h 1068212"/>
                      <a:gd name="connsiteX1" fmla="*/ 290295 w 580589"/>
                      <a:gd name="connsiteY1" fmla="*/ 48380 h 1068212"/>
                      <a:gd name="connsiteX2" fmla="*/ 290295 w 580589"/>
                      <a:gd name="connsiteY2" fmla="*/ 485726 h 1068212"/>
                      <a:gd name="connsiteX3" fmla="*/ 580590 w 580589"/>
                      <a:gd name="connsiteY3" fmla="*/ 534106 h 1068212"/>
                      <a:gd name="connsiteX4" fmla="*/ 290295 w 580589"/>
                      <a:gd name="connsiteY4" fmla="*/ 582486 h 1068212"/>
                      <a:gd name="connsiteX5" fmla="*/ 290295 w 580589"/>
                      <a:gd name="connsiteY5" fmla="*/ 1019832 h 1068212"/>
                      <a:gd name="connsiteX6" fmla="*/ 0 w 580589"/>
                      <a:gd name="connsiteY6" fmla="*/ 1068212 h 106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0589" h="1068212" stroke="0" extrusionOk="0">
                        <a:moveTo>
                          <a:pt x="0" y="0"/>
                        </a:moveTo>
                        <a:cubicBezTo>
                          <a:pt x="156304" y="-2481"/>
                          <a:pt x="288448" y="22353"/>
                          <a:pt x="290295" y="48380"/>
                        </a:cubicBezTo>
                        <a:cubicBezTo>
                          <a:pt x="315003" y="189408"/>
                          <a:pt x="297573" y="439334"/>
                          <a:pt x="290295" y="485726"/>
                        </a:cubicBezTo>
                        <a:cubicBezTo>
                          <a:pt x="285557" y="517073"/>
                          <a:pt x="416814" y="553176"/>
                          <a:pt x="580590" y="534106"/>
                        </a:cubicBezTo>
                        <a:cubicBezTo>
                          <a:pt x="416167" y="531865"/>
                          <a:pt x="293587" y="557339"/>
                          <a:pt x="290295" y="582486"/>
                        </a:cubicBezTo>
                        <a:cubicBezTo>
                          <a:pt x="310550" y="686243"/>
                          <a:pt x="298614" y="913102"/>
                          <a:pt x="290295" y="1019832"/>
                        </a:cubicBezTo>
                        <a:cubicBezTo>
                          <a:pt x="266089" y="1042845"/>
                          <a:pt x="147593" y="1080200"/>
                          <a:pt x="0" y="1068212"/>
                        </a:cubicBezTo>
                        <a:cubicBezTo>
                          <a:pt x="72407" y="772533"/>
                          <a:pt x="74513" y="488100"/>
                          <a:pt x="0" y="0"/>
                        </a:cubicBezTo>
                        <a:close/>
                      </a:path>
                      <a:path w="580589" h="1068212" fill="none" extrusionOk="0">
                        <a:moveTo>
                          <a:pt x="0" y="0"/>
                        </a:moveTo>
                        <a:cubicBezTo>
                          <a:pt x="161692" y="765"/>
                          <a:pt x="295308" y="22865"/>
                          <a:pt x="290295" y="48380"/>
                        </a:cubicBezTo>
                        <a:cubicBezTo>
                          <a:pt x="276238" y="97909"/>
                          <a:pt x="303601" y="410929"/>
                          <a:pt x="290295" y="485726"/>
                        </a:cubicBezTo>
                        <a:cubicBezTo>
                          <a:pt x="295420" y="520075"/>
                          <a:pt x="420903" y="540719"/>
                          <a:pt x="580590" y="534106"/>
                        </a:cubicBezTo>
                        <a:cubicBezTo>
                          <a:pt x="422433" y="537447"/>
                          <a:pt x="293042" y="559130"/>
                          <a:pt x="290295" y="582486"/>
                        </a:cubicBezTo>
                        <a:cubicBezTo>
                          <a:pt x="255039" y="796003"/>
                          <a:pt x="256405" y="919074"/>
                          <a:pt x="290295" y="1019832"/>
                        </a:cubicBezTo>
                        <a:cubicBezTo>
                          <a:pt x="280513" y="1048158"/>
                          <a:pt x="157541" y="1066290"/>
                          <a:pt x="0" y="1068212"/>
                        </a:cubicBezTo>
                      </a:path>
                    </a:pathLst>
                  </a:custGeom>
                  <ask:type>
                    <ask:lineSketchNone/>
                  </ask:type>
                </ask:lineSketchStyleProps>
              </a:ext>
            </a:extLst>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sp>
        <p:nvSpPr>
          <p:cNvPr id="7" name="ZoneTexte 6">
            <a:extLst>
              <a:ext uri="{FF2B5EF4-FFF2-40B4-BE49-F238E27FC236}">
                <a16:creationId xmlns:a16="http://schemas.microsoft.com/office/drawing/2014/main" id="{B71988B3-B60A-4D8E-9A62-B424B6753939}"/>
              </a:ext>
            </a:extLst>
          </p:cNvPr>
          <p:cNvSpPr txBox="1"/>
          <p:nvPr/>
        </p:nvSpPr>
        <p:spPr>
          <a:xfrm>
            <a:off x="7400792" y="2002906"/>
            <a:ext cx="1545649"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kumimoji="0" lang="fr-FR" sz="1400" b="0" i="0" u="none" strike="noStrike" cap="none" spc="0" normalizeH="0" baseline="0" dirty="0">
                <a:ln>
                  <a:noFill/>
                </a:ln>
                <a:solidFill>
                  <a:srgbClr val="114F9D"/>
                </a:solidFill>
                <a:effectLst/>
                <a:uFillTx/>
                <a:latin typeface="Montserrat" panose="00000500000000000000" pitchFamily="50" charset="0"/>
                <a:ea typeface="+mn-ea"/>
                <a:cs typeface="+mn-cs"/>
                <a:sym typeface="Calibri"/>
              </a:rPr>
              <a:t>Informations concernant la mère</a:t>
            </a:r>
            <a:endParaRPr kumimoji="0" lang="fr-FR" sz="1400" b="0" i="0" u="none" strike="noStrike" cap="none" spc="0" normalizeH="0" baseline="0" dirty="0">
              <a:ln>
                <a:noFill/>
              </a:ln>
              <a:solidFill>
                <a:srgbClr val="000000"/>
              </a:solidFill>
              <a:effectLst/>
              <a:uFillTx/>
              <a:latin typeface="+mn-lt"/>
              <a:ea typeface="+mn-ea"/>
              <a:cs typeface="+mn-cs"/>
              <a:sym typeface="Calibri"/>
            </a:endParaRPr>
          </a:p>
        </p:txBody>
      </p:sp>
      <p:sp>
        <p:nvSpPr>
          <p:cNvPr id="17" name="ZoneTexte 16">
            <a:extLst>
              <a:ext uri="{FF2B5EF4-FFF2-40B4-BE49-F238E27FC236}">
                <a16:creationId xmlns:a16="http://schemas.microsoft.com/office/drawing/2014/main" id="{3CD11561-4590-498F-A68D-4104D390D782}"/>
              </a:ext>
            </a:extLst>
          </p:cNvPr>
          <p:cNvSpPr txBox="1"/>
          <p:nvPr/>
        </p:nvSpPr>
        <p:spPr>
          <a:xfrm>
            <a:off x="7369927" y="3167392"/>
            <a:ext cx="1545649"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kumimoji="0" lang="fr-FR" sz="1400" b="0" i="0" u="none" strike="noStrike" cap="none" spc="0" normalizeH="0" baseline="0" dirty="0">
                <a:ln>
                  <a:noFill/>
                </a:ln>
                <a:solidFill>
                  <a:srgbClr val="114F9D"/>
                </a:solidFill>
                <a:effectLst/>
                <a:uFillTx/>
                <a:latin typeface="Montserrat" panose="00000500000000000000" pitchFamily="50" charset="0"/>
                <a:ea typeface="+mn-ea"/>
                <a:cs typeface="+mn-cs"/>
                <a:sym typeface="Calibri"/>
              </a:rPr>
              <a:t>Informations concernant le père</a:t>
            </a:r>
            <a:endParaRPr kumimoji="0" lang="fr-FR" sz="1400" b="0" i="0" u="none" strike="noStrike" cap="none" spc="0" normalizeH="0" baseline="0" dirty="0">
              <a:ln>
                <a:noFill/>
              </a:ln>
              <a:solidFill>
                <a:srgbClr val="000000"/>
              </a:solidFill>
              <a:effectLst/>
              <a:uFillTx/>
              <a:latin typeface="+mn-lt"/>
              <a:ea typeface="+mn-ea"/>
              <a:cs typeface="+mn-cs"/>
              <a:sym typeface="Calibri"/>
            </a:endParaRPr>
          </a:p>
        </p:txBody>
      </p:sp>
      <p:sp>
        <p:nvSpPr>
          <p:cNvPr id="11" name="Rectangle 10">
            <a:extLst>
              <a:ext uri="{FF2B5EF4-FFF2-40B4-BE49-F238E27FC236}">
                <a16:creationId xmlns:a16="http://schemas.microsoft.com/office/drawing/2014/main" id="{DD86A981-0290-4367-BBEA-787DE89CBA55}"/>
              </a:ext>
            </a:extLst>
          </p:cNvPr>
          <p:cNvSpPr/>
          <p:nvPr/>
        </p:nvSpPr>
        <p:spPr>
          <a:xfrm>
            <a:off x="0" y="338277"/>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Cs</a:t>
            </a:r>
          </a:p>
        </p:txBody>
      </p:sp>
    </p:spTree>
    <p:extLst>
      <p:ext uri="{BB962C8B-B14F-4D97-AF65-F5344CB8AC3E}">
        <p14:creationId xmlns:p14="http://schemas.microsoft.com/office/powerpoint/2010/main" val="97421272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9465514-5C4B-41DC-8D3C-4C0E680BA657}"/>
              </a:ext>
            </a:extLst>
          </p:cNvPr>
          <p:cNvPicPr>
            <a:picLocks noChangeAspect="1"/>
          </p:cNvPicPr>
          <p:nvPr/>
        </p:nvPicPr>
        <p:blipFill>
          <a:blip r:embed="rId3"/>
          <a:stretch>
            <a:fillRect/>
          </a:stretch>
        </p:blipFill>
        <p:spPr>
          <a:xfrm>
            <a:off x="429924" y="1027145"/>
            <a:ext cx="5250937" cy="2844257"/>
          </a:xfrm>
          <a:prstGeom prst="rect">
            <a:avLst/>
          </a:prstGeom>
          <a:ln>
            <a:solidFill>
              <a:schemeClr val="accent1"/>
            </a:solidFill>
          </a:ln>
        </p:spPr>
      </p:pic>
      <p:sp>
        <p:nvSpPr>
          <p:cNvPr id="2" name="Titre 1">
            <a:extLst>
              <a:ext uri="{FF2B5EF4-FFF2-40B4-BE49-F238E27FC236}">
                <a16:creationId xmlns:a16="http://schemas.microsoft.com/office/drawing/2014/main" id="{A0C9C84A-EAF7-4B62-A10C-0DE5F72EE1EC}"/>
              </a:ext>
            </a:extLst>
          </p:cNvPr>
          <p:cNvSpPr>
            <a:spLocks noGrp="1"/>
          </p:cNvSpPr>
          <p:nvPr>
            <p:ph type="title" idx="4294967295"/>
          </p:nvPr>
        </p:nvSpPr>
        <p:spPr>
          <a:xfrm>
            <a:off x="5680861" y="1255288"/>
            <a:ext cx="3387012" cy="298834"/>
          </a:xfrm>
        </p:spPr>
        <p:txBody>
          <a:bodyPr>
            <a:noAutofit/>
          </a:bodyPr>
          <a:lstStyle/>
          <a:p>
            <a:r>
              <a:rPr lang="fr-FR" sz="1200" dirty="0">
                <a:solidFill>
                  <a:srgbClr val="114F9D"/>
                </a:solidFill>
                <a:latin typeface="Montserrat" panose="00000500000000000000" pitchFamily="50" charset="0"/>
              </a:rPr>
              <a:t>Recherche intuitive en fonction des premières lettres</a:t>
            </a:r>
          </a:p>
        </p:txBody>
      </p:sp>
      <p:pic>
        <p:nvPicPr>
          <p:cNvPr id="9" name="Image 8">
            <a:extLst>
              <a:ext uri="{FF2B5EF4-FFF2-40B4-BE49-F238E27FC236}">
                <a16:creationId xmlns:a16="http://schemas.microsoft.com/office/drawing/2014/main" id="{5466392D-71E9-4DEB-823D-E47B78F695BA}"/>
              </a:ext>
            </a:extLst>
          </p:cNvPr>
          <p:cNvPicPr>
            <a:picLocks noChangeAspect="1"/>
          </p:cNvPicPr>
          <p:nvPr/>
        </p:nvPicPr>
        <p:blipFill>
          <a:blip r:embed="rId4"/>
          <a:stretch>
            <a:fillRect/>
          </a:stretch>
        </p:blipFill>
        <p:spPr>
          <a:xfrm>
            <a:off x="429925" y="4274903"/>
            <a:ext cx="3344830" cy="1555952"/>
          </a:xfrm>
          <a:prstGeom prst="rect">
            <a:avLst/>
          </a:prstGeom>
          <a:ln>
            <a:solidFill>
              <a:schemeClr val="accent1"/>
            </a:solidFill>
          </a:ln>
        </p:spPr>
      </p:pic>
      <p:pic>
        <p:nvPicPr>
          <p:cNvPr id="11" name="Image 10">
            <a:extLst>
              <a:ext uri="{FF2B5EF4-FFF2-40B4-BE49-F238E27FC236}">
                <a16:creationId xmlns:a16="http://schemas.microsoft.com/office/drawing/2014/main" id="{9369A6AB-DB37-4239-90B9-1936A322A2C0}"/>
              </a:ext>
            </a:extLst>
          </p:cNvPr>
          <p:cNvPicPr>
            <a:picLocks noChangeAspect="1"/>
          </p:cNvPicPr>
          <p:nvPr/>
        </p:nvPicPr>
        <p:blipFill>
          <a:blip r:embed="rId5"/>
          <a:stretch>
            <a:fillRect/>
          </a:stretch>
        </p:blipFill>
        <p:spPr>
          <a:xfrm>
            <a:off x="4124130" y="3295177"/>
            <a:ext cx="3907776" cy="1555952"/>
          </a:xfrm>
          <a:prstGeom prst="rect">
            <a:avLst/>
          </a:prstGeom>
        </p:spPr>
      </p:pic>
      <p:pic>
        <p:nvPicPr>
          <p:cNvPr id="12" name="Image 11">
            <a:extLst>
              <a:ext uri="{FF2B5EF4-FFF2-40B4-BE49-F238E27FC236}">
                <a16:creationId xmlns:a16="http://schemas.microsoft.com/office/drawing/2014/main" id="{5E175B58-B4A6-4DC6-9047-5F53B33420AC}"/>
              </a:ext>
            </a:extLst>
          </p:cNvPr>
          <p:cNvPicPr>
            <a:picLocks noChangeAspect="1"/>
          </p:cNvPicPr>
          <p:nvPr/>
        </p:nvPicPr>
        <p:blipFill>
          <a:blip r:embed="rId6"/>
          <a:stretch>
            <a:fillRect/>
          </a:stretch>
        </p:blipFill>
        <p:spPr>
          <a:xfrm>
            <a:off x="5882269" y="1554122"/>
            <a:ext cx="2907167" cy="1017259"/>
          </a:xfrm>
          <a:prstGeom prst="rect">
            <a:avLst/>
          </a:prstGeom>
        </p:spPr>
      </p:pic>
      <p:sp>
        <p:nvSpPr>
          <p:cNvPr id="13" name="Titre 1">
            <a:extLst>
              <a:ext uri="{FF2B5EF4-FFF2-40B4-BE49-F238E27FC236}">
                <a16:creationId xmlns:a16="http://schemas.microsoft.com/office/drawing/2014/main" id="{C2EE74B1-0359-4694-9CFB-243294DBCD72}"/>
              </a:ext>
            </a:extLst>
          </p:cNvPr>
          <p:cNvSpPr txBox="1">
            <a:spLocks/>
          </p:cNvSpPr>
          <p:nvPr/>
        </p:nvSpPr>
        <p:spPr>
          <a:xfrm>
            <a:off x="1695450" y="534603"/>
            <a:ext cx="7886700" cy="29883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Autofit/>
          </a:bodyPr>
          <a:lstStyle>
            <a:lvl1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a:solidFill>
                  <a:srgbClr val="114F9D"/>
                </a:solidFill>
                <a:latin typeface="Montserrat" panose="00000500000000000000" pitchFamily="50" charset="0"/>
              </a:rPr>
              <a:t>Onglet ANTECEDENTS (1) – </a:t>
            </a:r>
            <a:r>
              <a:rPr lang="fr-FR" sz="1800">
                <a:solidFill>
                  <a:srgbClr val="114F9D"/>
                </a:solidFill>
                <a:latin typeface="Montserrat" panose="00000500000000000000" pitchFamily="50" charset="0"/>
              </a:rPr>
              <a:t>sous onglet ATCD médicaux</a:t>
            </a:r>
            <a:endParaRPr lang="fr-FR" sz="1800" dirty="0">
              <a:solidFill>
                <a:srgbClr val="114F9D"/>
              </a:solidFill>
              <a:latin typeface="Montserrat" panose="00000500000000000000" pitchFamily="50" charset="0"/>
            </a:endParaRPr>
          </a:p>
        </p:txBody>
      </p:sp>
      <p:sp>
        <p:nvSpPr>
          <p:cNvPr id="14" name="Titre 1">
            <a:extLst>
              <a:ext uri="{FF2B5EF4-FFF2-40B4-BE49-F238E27FC236}">
                <a16:creationId xmlns:a16="http://schemas.microsoft.com/office/drawing/2014/main" id="{D02874C2-60BA-4417-80B7-89DCF8A9D013}"/>
              </a:ext>
            </a:extLst>
          </p:cNvPr>
          <p:cNvSpPr txBox="1">
            <a:spLocks/>
          </p:cNvSpPr>
          <p:nvPr/>
        </p:nvSpPr>
        <p:spPr>
          <a:xfrm>
            <a:off x="4336730" y="3010787"/>
            <a:ext cx="3387012" cy="29883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Autofit/>
          </a:bodyPr>
          <a:lstStyle>
            <a:lvl1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1200" dirty="0">
                <a:solidFill>
                  <a:srgbClr val="114F9D"/>
                </a:solidFill>
                <a:latin typeface="Montserrat" panose="00000500000000000000" pitchFamily="50" charset="0"/>
              </a:rPr>
              <a:t>Accès à la liste via l’icone : </a:t>
            </a:r>
          </a:p>
        </p:txBody>
      </p:sp>
      <p:pic>
        <p:nvPicPr>
          <p:cNvPr id="15" name="Image 14">
            <a:extLst>
              <a:ext uri="{FF2B5EF4-FFF2-40B4-BE49-F238E27FC236}">
                <a16:creationId xmlns:a16="http://schemas.microsoft.com/office/drawing/2014/main" id="{7A1B0722-8361-4FE2-9A7D-819B9004468F}"/>
              </a:ext>
            </a:extLst>
          </p:cNvPr>
          <p:cNvPicPr>
            <a:picLocks noChangeAspect="1"/>
          </p:cNvPicPr>
          <p:nvPr/>
        </p:nvPicPr>
        <p:blipFill>
          <a:blip r:embed="rId7"/>
          <a:stretch>
            <a:fillRect/>
          </a:stretch>
        </p:blipFill>
        <p:spPr>
          <a:xfrm>
            <a:off x="6078018" y="3050666"/>
            <a:ext cx="190500" cy="219075"/>
          </a:xfrm>
          <a:prstGeom prst="rect">
            <a:avLst/>
          </a:prstGeom>
        </p:spPr>
      </p:pic>
      <p:sp>
        <p:nvSpPr>
          <p:cNvPr id="16" name="Titre 1">
            <a:extLst>
              <a:ext uri="{FF2B5EF4-FFF2-40B4-BE49-F238E27FC236}">
                <a16:creationId xmlns:a16="http://schemas.microsoft.com/office/drawing/2014/main" id="{B7DF7674-AC30-4BD2-8C89-77CB6208AE59}"/>
              </a:ext>
            </a:extLst>
          </p:cNvPr>
          <p:cNvSpPr txBox="1">
            <a:spLocks/>
          </p:cNvSpPr>
          <p:nvPr/>
        </p:nvSpPr>
        <p:spPr>
          <a:xfrm>
            <a:off x="387743" y="3976069"/>
            <a:ext cx="3387012" cy="29883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Autofit/>
          </a:bodyPr>
          <a:lstStyle>
            <a:lvl1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1200" dirty="0">
                <a:solidFill>
                  <a:srgbClr val="114F9D"/>
                </a:solidFill>
                <a:latin typeface="Montserrat" panose="00000500000000000000" pitchFamily="50" charset="0"/>
              </a:rPr>
              <a:t>Accès à la liste via le clic droit</a:t>
            </a:r>
          </a:p>
        </p:txBody>
      </p:sp>
      <p:pic>
        <p:nvPicPr>
          <p:cNvPr id="3" name="Image 2">
            <a:extLst>
              <a:ext uri="{FF2B5EF4-FFF2-40B4-BE49-F238E27FC236}">
                <a16:creationId xmlns:a16="http://schemas.microsoft.com/office/drawing/2014/main" id="{BF33C4D8-5893-4325-9C6A-8188D86E8CCF}"/>
              </a:ext>
            </a:extLst>
          </p:cNvPr>
          <p:cNvPicPr>
            <a:picLocks noChangeAspect="1"/>
          </p:cNvPicPr>
          <p:nvPr/>
        </p:nvPicPr>
        <p:blipFill>
          <a:blip r:embed="rId8"/>
          <a:stretch>
            <a:fillRect/>
          </a:stretch>
        </p:blipFill>
        <p:spPr>
          <a:xfrm>
            <a:off x="6268518" y="5008360"/>
            <a:ext cx="2377168" cy="1058826"/>
          </a:xfrm>
          <a:prstGeom prst="rect">
            <a:avLst/>
          </a:prstGeom>
        </p:spPr>
      </p:pic>
      <p:sp>
        <p:nvSpPr>
          <p:cNvPr id="5" name="ZoneTexte 4">
            <a:extLst>
              <a:ext uri="{FF2B5EF4-FFF2-40B4-BE49-F238E27FC236}">
                <a16:creationId xmlns:a16="http://schemas.microsoft.com/office/drawing/2014/main" id="{C1A6619A-BFA2-41F5-BB72-D17895707E26}"/>
              </a:ext>
            </a:extLst>
          </p:cNvPr>
          <p:cNvSpPr txBox="1"/>
          <p:nvPr/>
        </p:nvSpPr>
        <p:spPr>
          <a:xfrm>
            <a:off x="4719967" y="5175647"/>
            <a:ext cx="1310269"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kumimoji="0" lang="fr-FR" sz="1200" b="0" i="0" u="none" strike="noStrike" cap="none" spc="0" normalizeH="0" baseline="0" dirty="0">
                <a:ln>
                  <a:noFill/>
                </a:ln>
                <a:solidFill>
                  <a:srgbClr val="114F9D"/>
                </a:solidFill>
                <a:effectLst/>
                <a:uFillTx/>
                <a:latin typeface="Montserrat" panose="00000500000000000000" pitchFamily="50" charset="0"/>
                <a:ea typeface="+mn-ea"/>
                <a:cs typeface="+mn-cs"/>
                <a:sym typeface="Calibri"/>
              </a:rPr>
              <a:t>Mise en évidence d’une donnée importante du dossier</a:t>
            </a:r>
            <a:endParaRPr kumimoji="0" lang="fr-FR" sz="1200" b="0" i="0" u="none" strike="noStrike" cap="none" spc="0" normalizeH="0" baseline="0" dirty="0">
              <a:ln>
                <a:noFill/>
              </a:ln>
              <a:solidFill>
                <a:srgbClr val="000000"/>
              </a:solidFill>
              <a:effectLst/>
              <a:uFillTx/>
              <a:latin typeface="+mn-lt"/>
              <a:ea typeface="+mn-ea"/>
              <a:cs typeface="+mn-cs"/>
              <a:sym typeface="Calibri"/>
            </a:endParaRPr>
          </a:p>
        </p:txBody>
      </p:sp>
      <p:cxnSp>
        <p:nvCxnSpPr>
          <p:cNvPr id="17" name="Connecteur droit avec flèche 16">
            <a:extLst>
              <a:ext uri="{FF2B5EF4-FFF2-40B4-BE49-F238E27FC236}">
                <a16:creationId xmlns:a16="http://schemas.microsoft.com/office/drawing/2014/main" id="{2C7EC0D3-CDC9-4BEB-B082-4E803A227D7D}"/>
              </a:ext>
            </a:extLst>
          </p:cNvPr>
          <p:cNvCxnSpPr>
            <a:cxnSpLocks/>
          </p:cNvCxnSpPr>
          <p:nvPr/>
        </p:nvCxnSpPr>
        <p:spPr>
          <a:xfrm flipV="1">
            <a:off x="5680861" y="5328067"/>
            <a:ext cx="587657" cy="240325"/>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9" name="Rectangle 18">
            <a:extLst>
              <a:ext uri="{FF2B5EF4-FFF2-40B4-BE49-F238E27FC236}">
                <a16:creationId xmlns:a16="http://schemas.microsoft.com/office/drawing/2014/main" id="{2FFEFB12-830A-4CE0-B35E-0385D4330DDD}"/>
              </a:ext>
            </a:extLst>
          </p:cNvPr>
          <p:cNvSpPr/>
          <p:nvPr/>
        </p:nvSpPr>
        <p:spPr>
          <a:xfrm>
            <a:off x="0" y="338277"/>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Cs</a:t>
            </a:r>
          </a:p>
        </p:txBody>
      </p:sp>
    </p:spTree>
    <p:extLst>
      <p:ext uri="{BB962C8B-B14F-4D97-AF65-F5344CB8AC3E}">
        <p14:creationId xmlns:p14="http://schemas.microsoft.com/office/powerpoint/2010/main" val="334977816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
            <a:extLst>
              <a:ext uri="{FF2B5EF4-FFF2-40B4-BE49-F238E27FC236}">
                <a16:creationId xmlns:a16="http://schemas.microsoft.com/office/drawing/2014/main" id="{C2EE74B1-0359-4694-9CFB-243294DBCD72}"/>
              </a:ext>
            </a:extLst>
          </p:cNvPr>
          <p:cNvSpPr txBox="1">
            <a:spLocks/>
          </p:cNvSpPr>
          <p:nvPr/>
        </p:nvSpPr>
        <p:spPr>
          <a:xfrm>
            <a:off x="1695450" y="534603"/>
            <a:ext cx="7886700" cy="29883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Autofit/>
          </a:bodyPr>
          <a:lstStyle>
            <a:lvl1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dirty="0">
                <a:solidFill>
                  <a:srgbClr val="114F9D"/>
                </a:solidFill>
                <a:latin typeface="Montserrat" panose="00000500000000000000" pitchFamily="50" charset="0"/>
              </a:rPr>
              <a:t>Onglet ANTECEDENTS (2) – </a:t>
            </a:r>
            <a:r>
              <a:rPr lang="fr-FR" sz="1800" dirty="0">
                <a:solidFill>
                  <a:srgbClr val="114F9D"/>
                </a:solidFill>
                <a:latin typeface="Montserrat" panose="00000500000000000000" pitchFamily="50" charset="0"/>
              </a:rPr>
              <a:t>sous onglet ATCD médicaux</a:t>
            </a:r>
          </a:p>
        </p:txBody>
      </p:sp>
      <p:sp>
        <p:nvSpPr>
          <p:cNvPr id="16" name="Titre 1">
            <a:extLst>
              <a:ext uri="{FF2B5EF4-FFF2-40B4-BE49-F238E27FC236}">
                <a16:creationId xmlns:a16="http://schemas.microsoft.com/office/drawing/2014/main" id="{B7DF7674-AC30-4BD2-8C89-77CB6208AE59}"/>
              </a:ext>
            </a:extLst>
          </p:cNvPr>
          <p:cNvSpPr txBox="1">
            <a:spLocks/>
          </p:cNvSpPr>
          <p:nvPr/>
        </p:nvSpPr>
        <p:spPr>
          <a:xfrm>
            <a:off x="3580952" y="2674816"/>
            <a:ext cx="3387012" cy="29883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Autofit/>
          </a:bodyPr>
          <a:lstStyle>
            <a:lvl1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1200" dirty="0">
                <a:solidFill>
                  <a:srgbClr val="114F9D"/>
                </a:solidFill>
                <a:latin typeface="Montserrat" panose="00000500000000000000" pitchFamily="50" charset="0"/>
              </a:rPr>
              <a:t>Accès à la liste via le clic droit</a:t>
            </a:r>
          </a:p>
        </p:txBody>
      </p:sp>
      <p:pic>
        <p:nvPicPr>
          <p:cNvPr id="3" name="Image 2">
            <a:extLst>
              <a:ext uri="{FF2B5EF4-FFF2-40B4-BE49-F238E27FC236}">
                <a16:creationId xmlns:a16="http://schemas.microsoft.com/office/drawing/2014/main" id="{4EA139E7-289C-45D9-8F6C-5B34B8B669BB}"/>
              </a:ext>
            </a:extLst>
          </p:cNvPr>
          <p:cNvPicPr>
            <a:picLocks noChangeAspect="1"/>
          </p:cNvPicPr>
          <p:nvPr/>
        </p:nvPicPr>
        <p:blipFill>
          <a:blip r:embed="rId3"/>
          <a:stretch>
            <a:fillRect/>
          </a:stretch>
        </p:blipFill>
        <p:spPr>
          <a:xfrm>
            <a:off x="1085660" y="1087521"/>
            <a:ext cx="4419401" cy="1131916"/>
          </a:xfrm>
          <a:prstGeom prst="rect">
            <a:avLst/>
          </a:prstGeom>
        </p:spPr>
      </p:pic>
      <p:pic>
        <p:nvPicPr>
          <p:cNvPr id="5" name="Image 4">
            <a:extLst>
              <a:ext uri="{FF2B5EF4-FFF2-40B4-BE49-F238E27FC236}">
                <a16:creationId xmlns:a16="http://schemas.microsoft.com/office/drawing/2014/main" id="{F8705A3F-F6E3-4D5B-B459-B17EBB94F2A1}"/>
              </a:ext>
            </a:extLst>
          </p:cNvPr>
          <p:cNvPicPr>
            <a:picLocks noChangeAspect="1"/>
          </p:cNvPicPr>
          <p:nvPr/>
        </p:nvPicPr>
        <p:blipFill>
          <a:blip r:embed="rId4"/>
          <a:stretch>
            <a:fillRect/>
          </a:stretch>
        </p:blipFill>
        <p:spPr>
          <a:xfrm>
            <a:off x="6338255" y="1803512"/>
            <a:ext cx="1556366" cy="809874"/>
          </a:xfrm>
          <a:prstGeom prst="rect">
            <a:avLst/>
          </a:prstGeom>
        </p:spPr>
      </p:pic>
      <p:cxnSp>
        <p:nvCxnSpPr>
          <p:cNvPr id="17" name="Connecteur droit avec flèche 16">
            <a:extLst>
              <a:ext uri="{FF2B5EF4-FFF2-40B4-BE49-F238E27FC236}">
                <a16:creationId xmlns:a16="http://schemas.microsoft.com/office/drawing/2014/main" id="{23DE5C2F-4F1E-4426-8260-10ADAF6B0A5A}"/>
              </a:ext>
            </a:extLst>
          </p:cNvPr>
          <p:cNvCxnSpPr>
            <a:cxnSpLocks/>
          </p:cNvCxnSpPr>
          <p:nvPr/>
        </p:nvCxnSpPr>
        <p:spPr>
          <a:xfrm>
            <a:off x="1518168" y="1542900"/>
            <a:ext cx="5543183" cy="425859"/>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8" name="Ellipse 17">
            <a:extLst>
              <a:ext uri="{FF2B5EF4-FFF2-40B4-BE49-F238E27FC236}">
                <a16:creationId xmlns:a16="http://schemas.microsoft.com/office/drawing/2014/main" id="{FC11B789-3B1D-40A3-B164-D3D46BC45265}"/>
              </a:ext>
            </a:extLst>
          </p:cNvPr>
          <p:cNvSpPr/>
          <p:nvPr/>
        </p:nvSpPr>
        <p:spPr>
          <a:xfrm>
            <a:off x="5857621" y="1173793"/>
            <a:ext cx="2407460" cy="432787"/>
          </a:xfrm>
          <a:prstGeom prst="ellipse">
            <a:avLst/>
          </a:prstGeom>
          <a:solidFill>
            <a:srgbClr val="FFFFFF"/>
          </a:solid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a:r>
              <a:rPr lang="fr-FR" sz="1400" dirty="0">
                <a:solidFill>
                  <a:srgbClr val="114F9D"/>
                </a:solidFill>
                <a:latin typeface="Montserrat" panose="00000500000000000000" pitchFamily="50" charset="0"/>
              </a:rPr>
              <a:t>Alerte Allergie</a:t>
            </a:r>
            <a:endParaRPr kumimoji="0" lang="fr-FR" sz="1400" b="0" i="0" u="none" strike="noStrike" cap="none" spc="0" normalizeH="0" baseline="0" dirty="0">
              <a:ln>
                <a:noFill/>
              </a:ln>
              <a:solidFill>
                <a:srgbClr val="000000"/>
              </a:solidFill>
              <a:effectLst/>
              <a:uFillTx/>
              <a:sym typeface="Calibri"/>
            </a:endParaRPr>
          </a:p>
        </p:txBody>
      </p:sp>
      <p:pic>
        <p:nvPicPr>
          <p:cNvPr id="19" name="Image 18">
            <a:extLst>
              <a:ext uri="{FF2B5EF4-FFF2-40B4-BE49-F238E27FC236}">
                <a16:creationId xmlns:a16="http://schemas.microsoft.com/office/drawing/2014/main" id="{962FE0F2-A8A5-422A-A41D-BD35204787DA}"/>
              </a:ext>
            </a:extLst>
          </p:cNvPr>
          <p:cNvPicPr>
            <a:picLocks noChangeAspect="1"/>
          </p:cNvPicPr>
          <p:nvPr/>
        </p:nvPicPr>
        <p:blipFill>
          <a:blip r:embed="rId5"/>
          <a:stretch>
            <a:fillRect/>
          </a:stretch>
        </p:blipFill>
        <p:spPr>
          <a:xfrm>
            <a:off x="1085660" y="2925494"/>
            <a:ext cx="5882304" cy="3186248"/>
          </a:xfrm>
          <a:prstGeom prst="rect">
            <a:avLst/>
          </a:prstGeom>
          <a:ln>
            <a:solidFill>
              <a:schemeClr val="accent1"/>
            </a:solidFill>
          </a:ln>
        </p:spPr>
      </p:pic>
      <p:cxnSp>
        <p:nvCxnSpPr>
          <p:cNvPr id="21" name="Connecteur droit avec flèche 20">
            <a:extLst>
              <a:ext uri="{FF2B5EF4-FFF2-40B4-BE49-F238E27FC236}">
                <a16:creationId xmlns:a16="http://schemas.microsoft.com/office/drawing/2014/main" id="{503A8666-71A4-488C-B3B4-283E7B73DCDC}"/>
              </a:ext>
            </a:extLst>
          </p:cNvPr>
          <p:cNvCxnSpPr>
            <a:cxnSpLocks/>
          </p:cNvCxnSpPr>
          <p:nvPr/>
        </p:nvCxnSpPr>
        <p:spPr>
          <a:xfrm>
            <a:off x="1157384" y="3969502"/>
            <a:ext cx="1753767" cy="257265"/>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3" name="Ellipse 22">
            <a:extLst>
              <a:ext uri="{FF2B5EF4-FFF2-40B4-BE49-F238E27FC236}">
                <a16:creationId xmlns:a16="http://schemas.microsoft.com/office/drawing/2014/main" id="{08FEFCBA-8E43-4D85-84F8-B6884E8DEC7E}"/>
              </a:ext>
            </a:extLst>
          </p:cNvPr>
          <p:cNvSpPr/>
          <p:nvPr/>
        </p:nvSpPr>
        <p:spPr>
          <a:xfrm>
            <a:off x="6338255" y="4326302"/>
            <a:ext cx="2219580" cy="432787"/>
          </a:xfrm>
          <a:prstGeom prst="ellipse">
            <a:avLst/>
          </a:prstGeom>
          <a:solidFill>
            <a:srgbClr val="FFFFFF"/>
          </a:solid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a:r>
              <a:rPr lang="fr-FR" sz="1400" dirty="0">
                <a:solidFill>
                  <a:srgbClr val="114F9D"/>
                </a:solidFill>
                <a:latin typeface="Montserrat" panose="00000500000000000000" pitchFamily="50" charset="0"/>
              </a:rPr>
              <a:t>Connexion au CRAT</a:t>
            </a:r>
            <a:endParaRPr kumimoji="0" lang="fr-FR" sz="1400" b="0" i="0" u="none" strike="noStrike" cap="none" spc="0" normalizeH="0" baseline="0" dirty="0">
              <a:ln>
                <a:noFill/>
              </a:ln>
              <a:solidFill>
                <a:srgbClr val="000000"/>
              </a:solidFill>
              <a:effectLst/>
              <a:uFillTx/>
              <a:sym typeface="Calibri"/>
            </a:endParaRPr>
          </a:p>
        </p:txBody>
      </p:sp>
      <p:sp>
        <p:nvSpPr>
          <p:cNvPr id="14" name="Rectangle 13">
            <a:extLst>
              <a:ext uri="{FF2B5EF4-FFF2-40B4-BE49-F238E27FC236}">
                <a16:creationId xmlns:a16="http://schemas.microsoft.com/office/drawing/2014/main" id="{E2BFB196-4905-4524-8051-904CF0DDC612}"/>
              </a:ext>
            </a:extLst>
          </p:cNvPr>
          <p:cNvSpPr/>
          <p:nvPr/>
        </p:nvSpPr>
        <p:spPr>
          <a:xfrm>
            <a:off x="0" y="338277"/>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Cs</a:t>
            </a:r>
          </a:p>
        </p:txBody>
      </p:sp>
    </p:spTree>
    <p:extLst>
      <p:ext uri="{BB962C8B-B14F-4D97-AF65-F5344CB8AC3E}">
        <p14:creationId xmlns:p14="http://schemas.microsoft.com/office/powerpoint/2010/main" val="169061556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
            <a:extLst>
              <a:ext uri="{FF2B5EF4-FFF2-40B4-BE49-F238E27FC236}">
                <a16:creationId xmlns:a16="http://schemas.microsoft.com/office/drawing/2014/main" id="{C2EE74B1-0359-4694-9CFB-243294DBCD72}"/>
              </a:ext>
            </a:extLst>
          </p:cNvPr>
          <p:cNvSpPr txBox="1">
            <a:spLocks/>
          </p:cNvSpPr>
          <p:nvPr/>
        </p:nvSpPr>
        <p:spPr>
          <a:xfrm>
            <a:off x="1695450" y="534603"/>
            <a:ext cx="7886700" cy="29883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Autofit/>
          </a:bodyPr>
          <a:lstStyle>
            <a:lvl1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dirty="0">
                <a:solidFill>
                  <a:srgbClr val="114F9D"/>
                </a:solidFill>
                <a:latin typeface="Montserrat" panose="00000500000000000000" pitchFamily="50" charset="0"/>
              </a:rPr>
              <a:t>Onglet ANTECEDENTS (3) – </a:t>
            </a:r>
            <a:r>
              <a:rPr lang="fr-FR" sz="1800" dirty="0">
                <a:solidFill>
                  <a:srgbClr val="114F9D"/>
                </a:solidFill>
                <a:latin typeface="Montserrat" panose="00000500000000000000" pitchFamily="50" charset="0"/>
              </a:rPr>
              <a:t>ATCD Obstétricaux</a:t>
            </a:r>
          </a:p>
        </p:txBody>
      </p:sp>
      <p:pic>
        <p:nvPicPr>
          <p:cNvPr id="4" name="Image 3">
            <a:extLst>
              <a:ext uri="{FF2B5EF4-FFF2-40B4-BE49-F238E27FC236}">
                <a16:creationId xmlns:a16="http://schemas.microsoft.com/office/drawing/2014/main" id="{D10A8123-CA3C-4DF3-908D-4AE3774AF3C5}"/>
              </a:ext>
            </a:extLst>
          </p:cNvPr>
          <p:cNvPicPr>
            <a:picLocks noChangeAspect="1"/>
          </p:cNvPicPr>
          <p:nvPr/>
        </p:nvPicPr>
        <p:blipFill>
          <a:blip r:embed="rId3"/>
          <a:stretch>
            <a:fillRect/>
          </a:stretch>
        </p:blipFill>
        <p:spPr>
          <a:xfrm>
            <a:off x="814532" y="1109980"/>
            <a:ext cx="6226967" cy="3376184"/>
          </a:xfrm>
          <a:prstGeom prst="rect">
            <a:avLst/>
          </a:prstGeom>
          <a:ln>
            <a:solidFill>
              <a:schemeClr val="accent1"/>
            </a:solidFill>
          </a:ln>
        </p:spPr>
      </p:pic>
      <p:pic>
        <p:nvPicPr>
          <p:cNvPr id="6" name="Image 5">
            <a:extLst>
              <a:ext uri="{FF2B5EF4-FFF2-40B4-BE49-F238E27FC236}">
                <a16:creationId xmlns:a16="http://schemas.microsoft.com/office/drawing/2014/main" id="{E15909FB-2CB9-468F-AF4C-D32D08F05BEF}"/>
              </a:ext>
            </a:extLst>
          </p:cNvPr>
          <p:cNvPicPr>
            <a:picLocks noChangeAspect="1"/>
          </p:cNvPicPr>
          <p:nvPr/>
        </p:nvPicPr>
        <p:blipFill>
          <a:blip r:embed="rId4"/>
          <a:stretch>
            <a:fillRect/>
          </a:stretch>
        </p:blipFill>
        <p:spPr>
          <a:xfrm>
            <a:off x="571936" y="4063651"/>
            <a:ext cx="2015352" cy="1737017"/>
          </a:xfrm>
          <a:prstGeom prst="rect">
            <a:avLst/>
          </a:prstGeom>
        </p:spPr>
      </p:pic>
      <p:pic>
        <p:nvPicPr>
          <p:cNvPr id="7" name="Image 6">
            <a:extLst>
              <a:ext uri="{FF2B5EF4-FFF2-40B4-BE49-F238E27FC236}">
                <a16:creationId xmlns:a16="http://schemas.microsoft.com/office/drawing/2014/main" id="{D07049A7-CB25-4FB0-A09B-4202619E960C}"/>
              </a:ext>
            </a:extLst>
          </p:cNvPr>
          <p:cNvPicPr>
            <a:picLocks noChangeAspect="1"/>
          </p:cNvPicPr>
          <p:nvPr/>
        </p:nvPicPr>
        <p:blipFill>
          <a:blip r:embed="rId5"/>
          <a:stretch>
            <a:fillRect/>
          </a:stretch>
        </p:blipFill>
        <p:spPr>
          <a:xfrm>
            <a:off x="4572000" y="3474551"/>
            <a:ext cx="3356083" cy="2350911"/>
          </a:xfrm>
          <a:prstGeom prst="rect">
            <a:avLst/>
          </a:prstGeom>
          <a:ln>
            <a:solidFill>
              <a:schemeClr val="accent1"/>
            </a:solidFill>
          </a:ln>
        </p:spPr>
      </p:pic>
      <p:sp>
        <p:nvSpPr>
          <p:cNvPr id="18" name="Ellipse 17">
            <a:extLst>
              <a:ext uri="{FF2B5EF4-FFF2-40B4-BE49-F238E27FC236}">
                <a16:creationId xmlns:a16="http://schemas.microsoft.com/office/drawing/2014/main" id="{FC11B789-3B1D-40A3-B164-D3D46BC45265}"/>
              </a:ext>
            </a:extLst>
          </p:cNvPr>
          <p:cNvSpPr/>
          <p:nvPr/>
        </p:nvSpPr>
        <p:spPr>
          <a:xfrm>
            <a:off x="6855063" y="1797001"/>
            <a:ext cx="2219580" cy="649183"/>
          </a:xfrm>
          <a:prstGeom prst="ellipse">
            <a:avLst/>
          </a:prstGeom>
          <a:solidFill>
            <a:srgbClr val="FFFFFF"/>
          </a:solid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a:r>
              <a:rPr lang="fr-FR" sz="1200" dirty="0">
                <a:solidFill>
                  <a:srgbClr val="114F9D"/>
                </a:solidFill>
                <a:latin typeface="Montserrat" panose="00000500000000000000" pitchFamily="50" charset="0"/>
              </a:rPr>
              <a:t>Tableau récapitulatif des antécédents</a:t>
            </a:r>
            <a:endParaRPr kumimoji="0" lang="fr-FR" sz="1200" b="0" i="0" u="none" strike="noStrike" cap="none" spc="0" normalizeH="0" baseline="0" dirty="0">
              <a:ln>
                <a:noFill/>
              </a:ln>
              <a:solidFill>
                <a:srgbClr val="000000"/>
              </a:solidFill>
              <a:effectLst/>
              <a:uFillTx/>
              <a:sym typeface="Calibri"/>
            </a:endParaRPr>
          </a:p>
        </p:txBody>
      </p:sp>
      <p:sp>
        <p:nvSpPr>
          <p:cNvPr id="12" name="Ellipse 11">
            <a:extLst>
              <a:ext uri="{FF2B5EF4-FFF2-40B4-BE49-F238E27FC236}">
                <a16:creationId xmlns:a16="http://schemas.microsoft.com/office/drawing/2014/main" id="{71443275-9FC9-4C71-9224-C17246EFB293}"/>
              </a:ext>
            </a:extLst>
          </p:cNvPr>
          <p:cNvSpPr/>
          <p:nvPr/>
        </p:nvSpPr>
        <p:spPr>
          <a:xfrm>
            <a:off x="396404" y="2794349"/>
            <a:ext cx="2366415" cy="1119674"/>
          </a:xfrm>
          <a:prstGeom prst="ellipse">
            <a:avLst/>
          </a:prstGeom>
          <a:noFill/>
          <a:ln w="127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cxnSp>
        <p:nvCxnSpPr>
          <p:cNvPr id="17" name="Connecteur droit avec flèche 16">
            <a:extLst>
              <a:ext uri="{FF2B5EF4-FFF2-40B4-BE49-F238E27FC236}">
                <a16:creationId xmlns:a16="http://schemas.microsoft.com/office/drawing/2014/main" id="{23DE5C2F-4F1E-4426-8260-10ADAF6B0A5A}"/>
              </a:ext>
            </a:extLst>
          </p:cNvPr>
          <p:cNvCxnSpPr>
            <a:cxnSpLocks/>
            <a:stCxn id="18" idx="2"/>
          </p:cNvCxnSpPr>
          <p:nvPr/>
        </p:nvCxnSpPr>
        <p:spPr>
          <a:xfrm flipH="1" flipV="1">
            <a:off x="5302367" y="2006649"/>
            <a:ext cx="1552696" cy="114944"/>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6" name="Titre 1">
            <a:extLst>
              <a:ext uri="{FF2B5EF4-FFF2-40B4-BE49-F238E27FC236}">
                <a16:creationId xmlns:a16="http://schemas.microsoft.com/office/drawing/2014/main" id="{B7DF7674-AC30-4BD2-8C89-77CB6208AE59}"/>
              </a:ext>
            </a:extLst>
          </p:cNvPr>
          <p:cNvSpPr txBox="1">
            <a:spLocks/>
          </p:cNvSpPr>
          <p:nvPr/>
        </p:nvSpPr>
        <p:spPr>
          <a:xfrm>
            <a:off x="2762819" y="3149960"/>
            <a:ext cx="3387012" cy="29883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Autofit/>
          </a:bodyPr>
          <a:lstStyle>
            <a:lvl1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1200" dirty="0">
                <a:solidFill>
                  <a:srgbClr val="114F9D"/>
                </a:solidFill>
                <a:latin typeface="Montserrat" panose="00000500000000000000" pitchFamily="50" charset="0"/>
              </a:rPr>
              <a:t>Zones de calculs automatisés</a:t>
            </a:r>
          </a:p>
        </p:txBody>
      </p:sp>
      <p:sp>
        <p:nvSpPr>
          <p:cNvPr id="24" name="ZoneTexte 23">
            <a:extLst>
              <a:ext uri="{FF2B5EF4-FFF2-40B4-BE49-F238E27FC236}">
                <a16:creationId xmlns:a16="http://schemas.microsoft.com/office/drawing/2014/main" id="{721AC154-6B30-4F26-95E8-876480E0AA6F}"/>
              </a:ext>
            </a:extLst>
          </p:cNvPr>
          <p:cNvSpPr txBox="1"/>
          <p:nvPr/>
        </p:nvSpPr>
        <p:spPr>
          <a:xfrm>
            <a:off x="285968" y="5825462"/>
            <a:ext cx="2600473"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fr-FR" sz="1200" dirty="0">
                <a:solidFill>
                  <a:srgbClr val="114F9D"/>
                </a:solidFill>
                <a:latin typeface="Montserrat" panose="00000500000000000000" pitchFamily="50" charset="0"/>
              </a:rPr>
              <a:t>Fenêtre de choix du type d’antécédent</a:t>
            </a:r>
            <a:endParaRPr lang="fr-FR" sz="1200" dirty="0"/>
          </a:p>
        </p:txBody>
      </p:sp>
      <p:pic>
        <p:nvPicPr>
          <p:cNvPr id="25" name="Image 24">
            <a:extLst>
              <a:ext uri="{FF2B5EF4-FFF2-40B4-BE49-F238E27FC236}">
                <a16:creationId xmlns:a16="http://schemas.microsoft.com/office/drawing/2014/main" id="{5F06899B-A946-4704-9739-6E9DDF6AA618}"/>
              </a:ext>
            </a:extLst>
          </p:cNvPr>
          <p:cNvPicPr>
            <a:picLocks noChangeAspect="1"/>
          </p:cNvPicPr>
          <p:nvPr/>
        </p:nvPicPr>
        <p:blipFill>
          <a:blip r:embed="rId6"/>
          <a:stretch>
            <a:fillRect/>
          </a:stretch>
        </p:blipFill>
        <p:spPr>
          <a:xfrm>
            <a:off x="64584" y="1154812"/>
            <a:ext cx="628650" cy="323850"/>
          </a:xfrm>
          <a:prstGeom prst="rect">
            <a:avLst/>
          </a:prstGeom>
        </p:spPr>
      </p:pic>
      <p:cxnSp>
        <p:nvCxnSpPr>
          <p:cNvPr id="27" name="Connecteur droit avec flèche 26">
            <a:extLst>
              <a:ext uri="{FF2B5EF4-FFF2-40B4-BE49-F238E27FC236}">
                <a16:creationId xmlns:a16="http://schemas.microsoft.com/office/drawing/2014/main" id="{A66D9099-2035-4AEF-AD23-AD3712DDBB30}"/>
              </a:ext>
            </a:extLst>
          </p:cNvPr>
          <p:cNvCxnSpPr/>
          <p:nvPr/>
        </p:nvCxnSpPr>
        <p:spPr>
          <a:xfrm>
            <a:off x="571936" y="1478662"/>
            <a:ext cx="242596" cy="238171"/>
          </a:xfrm>
          <a:prstGeom prst="straightConnector1">
            <a:avLst/>
          </a:prstGeom>
          <a:noFill/>
          <a:ln w="9525" cap="flat">
            <a:solidFill>
              <a:schemeClr val="accent1"/>
            </a:solidFill>
            <a:prstDash val="solid"/>
            <a:round/>
            <a:headEnd type="triangle"/>
            <a:tailEnd type="triangle"/>
          </a:ln>
          <a:effectLst/>
          <a:sp3d/>
        </p:spPr>
        <p:style>
          <a:lnRef idx="0">
            <a:scrgbClr r="0" g="0" b="0"/>
          </a:lnRef>
          <a:fillRef idx="0">
            <a:scrgbClr r="0" g="0" b="0"/>
          </a:fillRef>
          <a:effectRef idx="0">
            <a:scrgbClr r="0" g="0" b="0"/>
          </a:effectRef>
          <a:fontRef idx="none"/>
        </p:style>
      </p:cxnSp>
      <p:sp>
        <p:nvSpPr>
          <p:cNvPr id="28" name="ZoneTexte 27">
            <a:extLst>
              <a:ext uri="{FF2B5EF4-FFF2-40B4-BE49-F238E27FC236}">
                <a16:creationId xmlns:a16="http://schemas.microsoft.com/office/drawing/2014/main" id="{BB36CB51-2EBA-4191-8C31-6FD2E1AC47C1}"/>
              </a:ext>
            </a:extLst>
          </p:cNvPr>
          <p:cNvSpPr txBox="1"/>
          <p:nvPr/>
        </p:nvSpPr>
        <p:spPr>
          <a:xfrm>
            <a:off x="4849594" y="5851219"/>
            <a:ext cx="2600473"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fr-FR" sz="1200" dirty="0">
                <a:solidFill>
                  <a:srgbClr val="114F9D"/>
                </a:solidFill>
                <a:latin typeface="Montserrat" panose="00000500000000000000" pitchFamily="50" charset="0"/>
              </a:rPr>
              <a:t>Fenêtre de remplissage d’un antécédent</a:t>
            </a:r>
            <a:endParaRPr lang="fr-FR" sz="1200" dirty="0"/>
          </a:p>
        </p:txBody>
      </p:sp>
      <p:sp>
        <p:nvSpPr>
          <p:cNvPr id="15" name="Rectangle 14">
            <a:extLst>
              <a:ext uri="{FF2B5EF4-FFF2-40B4-BE49-F238E27FC236}">
                <a16:creationId xmlns:a16="http://schemas.microsoft.com/office/drawing/2014/main" id="{E89B1071-7944-409B-85AB-FDEBC6AF99E3}"/>
              </a:ext>
            </a:extLst>
          </p:cNvPr>
          <p:cNvSpPr/>
          <p:nvPr/>
        </p:nvSpPr>
        <p:spPr>
          <a:xfrm>
            <a:off x="0" y="338277"/>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Cs</a:t>
            </a:r>
          </a:p>
        </p:txBody>
      </p:sp>
    </p:spTree>
    <p:extLst>
      <p:ext uri="{BB962C8B-B14F-4D97-AF65-F5344CB8AC3E}">
        <p14:creationId xmlns:p14="http://schemas.microsoft.com/office/powerpoint/2010/main" val="58117874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C9C84A-EAF7-4B62-A10C-0DE5F72EE1EC}"/>
              </a:ext>
            </a:extLst>
          </p:cNvPr>
          <p:cNvSpPr>
            <a:spLocks noGrp="1"/>
          </p:cNvSpPr>
          <p:nvPr>
            <p:ph type="title" idx="4294967295"/>
          </p:nvPr>
        </p:nvSpPr>
        <p:spPr/>
        <p:txBody>
          <a:bodyPr>
            <a:noAutofit/>
          </a:bodyPr>
          <a:lstStyle/>
          <a:p>
            <a:r>
              <a:rPr lang="fr-FR" sz="2800" dirty="0">
                <a:solidFill>
                  <a:srgbClr val="114F9D"/>
                </a:solidFill>
                <a:latin typeface="Montserrat" panose="00000500000000000000" pitchFamily="50" charset="0"/>
              </a:rPr>
              <a:t>Onglet Grossesse- </a:t>
            </a:r>
            <a:r>
              <a:rPr lang="fr-FR" sz="1800" dirty="0">
                <a:solidFill>
                  <a:srgbClr val="114F9D"/>
                </a:solidFill>
                <a:latin typeface="Montserrat" panose="00000500000000000000" pitchFamily="50" charset="0"/>
              </a:rPr>
              <a:t>Sous onglet « Début de grossesse »</a:t>
            </a:r>
          </a:p>
        </p:txBody>
      </p:sp>
      <p:pic>
        <p:nvPicPr>
          <p:cNvPr id="6" name="Image 5">
            <a:extLst>
              <a:ext uri="{FF2B5EF4-FFF2-40B4-BE49-F238E27FC236}">
                <a16:creationId xmlns:a16="http://schemas.microsoft.com/office/drawing/2014/main" id="{03DF195D-6847-4C13-B182-8DD345E9307E}"/>
              </a:ext>
            </a:extLst>
          </p:cNvPr>
          <p:cNvPicPr>
            <a:picLocks noChangeAspect="1"/>
          </p:cNvPicPr>
          <p:nvPr/>
        </p:nvPicPr>
        <p:blipFill>
          <a:blip r:embed="rId3"/>
          <a:stretch>
            <a:fillRect/>
          </a:stretch>
        </p:blipFill>
        <p:spPr>
          <a:xfrm>
            <a:off x="540183" y="4538233"/>
            <a:ext cx="2005733" cy="236085"/>
          </a:xfrm>
          <a:prstGeom prst="rect">
            <a:avLst/>
          </a:prstGeom>
        </p:spPr>
      </p:pic>
      <p:pic>
        <p:nvPicPr>
          <p:cNvPr id="7" name="Image 6">
            <a:extLst>
              <a:ext uri="{FF2B5EF4-FFF2-40B4-BE49-F238E27FC236}">
                <a16:creationId xmlns:a16="http://schemas.microsoft.com/office/drawing/2014/main" id="{5901D3A1-1CAF-4A53-9EEA-99FFD5531EF6}"/>
              </a:ext>
            </a:extLst>
          </p:cNvPr>
          <p:cNvPicPr>
            <a:picLocks noChangeAspect="1"/>
          </p:cNvPicPr>
          <p:nvPr/>
        </p:nvPicPr>
        <p:blipFill>
          <a:blip r:embed="rId4"/>
          <a:stretch>
            <a:fillRect/>
          </a:stretch>
        </p:blipFill>
        <p:spPr>
          <a:xfrm>
            <a:off x="540183" y="4857485"/>
            <a:ext cx="2005733" cy="1265072"/>
          </a:xfrm>
          <a:prstGeom prst="rect">
            <a:avLst/>
          </a:prstGeom>
        </p:spPr>
      </p:pic>
      <p:pic>
        <p:nvPicPr>
          <p:cNvPr id="12" name="Image 11">
            <a:extLst>
              <a:ext uri="{FF2B5EF4-FFF2-40B4-BE49-F238E27FC236}">
                <a16:creationId xmlns:a16="http://schemas.microsoft.com/office/drawing/2014/main" id="{7347CBA3-0E05-40C6-8578-6D3318F541F6}"/>
              </a:ext>
            </a:extLst>
          </p:cNvPr>
          <p:cNvPicPr>
            <a:picLocks noChangeAspect="1"/>
          </p:cNvPicPr>
          <p:nvPr/>
        </p:nvPicPr>
        <p:blipFill>
          <a:blip r:embed="rId5"/>
          <a:stretch>
            <a:fillRect/>
          </a:stretch>
        </p:blipFill>
        <p:spPr>
          <a:xfrm>
            <a:off x="540183" y="1217172"/>
            <a:ext cx="5730789" cy="3104177"/>
          </a:xfrm>
          <a:prstGeom prst="rect">
            <a:avLst/>
          </a:prstGeom>
          <a:ln>
            <a:solidFill>
              <a:schemeClr val="accent1"/>
            </a:solidFill>
          </a:ln>
        </p:spPr>
      </p:pic>
      <p:cxnSp>
        <p:nvCxnSpPr>
          <p:cNvPr id="11" name="Connecteur droit avec flèche 10">
            <a:extLst>
              <a:ext uri="{FF2B5EF4-FFF2-40B4-BE49-F238E27FC236}">
                <a16:creationId xmlns:a16="http://schemas.microsoft.com/office/drawing/2014/main" id="{7982C8B0-5074-4DA2-8DD4-3415BCA791EF}"/>
              </a:ext>
            </a:extLst>
          </p:cNvPr>
          <p:cNvCxnSpPr/>
          <p:nvPr/>
        </p:nvCxnSpPr>
        <p:spPr>
          <a:xfrm>
            <a:off x="895739" y="2108718"/>
            <a:ext cx="0" cy="2323323"/>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pic>
        <p:nvPicPr>
          <p:cNvPr id="13" name="Image 12">
            <a:extLst>
              <a:ext uri="{FF2B5EF4-FFF2-40B4-BE49-F238E27FC236}">
                <a16:creationId xmlns:a16="http://schemas.microsoft.com/office/drawing/2014/main" id="{7FF6A45C-B004-4D24-8508-C85949D30F41}"/>
              </a:ext>
            </a:extLst>
          </p:cNvPr>
          <p:cNvPicPr>
            <a:picLocks noChangeAspect="1"/>
          </p:cNvPicPr>
          <p:nvPr/>
        </p:nvPicPr>
        <p:blipFill>
          <a:blip r:embed="rId6"/>
          <a:stretch>
            <a:fillRect/>
          </a:stretch>
        </p:blipFill>
        <p:spPr>
          <a:xfrm>
            <a:off x="3091543" y="4537788"/>
            <a:ext cx="1360988" cy="737799"/>
          </a:xfrm>
          <a:prstGeom prst="rect">
            <a:avLst/>
          </a:prstGeom>
        </p:spPr>
      </p:pic>
      <p:cxnSp>
        <p:nvCxnSpPr>
          <p:cNvPr id="14" name="Connecteur droit avec flèche 13">
            <a:extLst>
              <a:ext uri="{FF2B5EF4-FFF2-40B4-BE49-F238E27FC236}">
                <a16:creationId xmlns:a16="http://schemas.microsoft.com/office/drawing/2014/main" id="{D5585B16-ECF3-4884-96AA-51BC40B2C74C}"/>
              </a:ext>
            </a:extLst>
          </p:cNvPr>
          <p:cNvCxnSpPr>
            <a:cxnSpLocks/>
          </p:cNvCxnSpPr>
          <p:nvPr/>
        </p:nvCxnSpPr>
        <p:spPr>
          <a:xfrm>
            <a:off x="2472612" y="3498980"/>
            <a:ext cx="801278" cy="956086"/>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pic>
        <p:nvPicPr>
          <p:cNvPr id="17" name="Image 16">
            <a:extLst>
              <a:ext uri="{FF2B5EF4-FFF2-40B4-BE49-F238E27FC236}">
                <a16:creationId xmlns:a16="http://schemas.microsoft.com/office/drawing/2014/main" id="{C604519F-909E-426B-A7AB-F81353D75F29}"/>
              </a:ext>
            </a:extLst>
          </p:cNvPr>
          <p:cNvPicPr>
            <a:picLocks noChangeAspect="1"/>
          </p:cNvPicPr>
          <p:nvPr/>
        </p:nvPicPr>
        <p:blipFill>
          <a:blip r:embed="rId7"/>
          <a:stretch>
            <a:fillRect/>
          </a:stretch>
        </p:blipFill>
        <p:spPr>
          <a:xfrm>
            <a:off x="6941976" y="3270379"/>
            <a:ext cx="1743075" cy="1200150"/>
          </a:xfrm>
          <a:prstGeom prst="rect">
            <a:avLst/>
          </a:prstGeom>
        </p:spPr>
      </p:pic>
      <p:cxnSp>
        <p:nvCxnSpPr>
          <p:cNvPr id="18" name="Connecteur droit avec flèche 17">
            <a:extLst>
              <a:ext uri="{FF2B5EF4-FFF2-40B4-BE49-F238E27FC236}">
                <a16:creationId xmlns:a16="http://schemas.microsoft.com/office/drawing/2014/main" id="{E1A03390-179F-4C12-B50D-846808A15FBA}"/>
              </a:ext>
            </a:extLst>
          </p:cNvPr>
          <p:cNvCxnSpPr>
            <a:cxnSpLocks/>
          </p:cNvCxnSpPr>
          <p:nvPr/>
        </p:nvCxnSpPr>
        <p:spPr>
          <a:xfrm>
            <a:off x="2472612" y="1922106"/>
            <a:ext cx="4338735" cy="1948348"/>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20" name="Ellipse 19">
            <a:extLst>
              <a:ext uri="{FF2B5EF4-FFF2-40B4-BE49-F238E27FC236}">
                <a16:creationId xmlns:a16="http://schemas.microsoft.com/office/drawing/2014/main" id="{995A06B5-5979-4DD6-801C-D23061F2F105}"/>
              </a:ext>
            </a:extLst>
          </p:cNvPr>
          <p:cNvSpPr/>
          <p:nvPr/>
        </p:nvSpPr>
        <p:spPr>
          <a:xfrm>
            <a:off x="571936" y="1623527"/>
            <a:ext cx="1429768" cy="365862"/>
          </a:xfrm>
          <a:prstGeom prst="ellipse">
            <a:avLst/>
          </a:prstGeom>
          <a:no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cxnSp>
        <p:nvCxnSpPr>
          <p:cNvPr id="21" name="Connecteur droit avec flèche 20">
            <a:extLst>
              <a:ext uri="{FF2B5EF4-FFF2-40B4-BE49-F238E27FC236}">
                <a16:creationId xmlns:a16="http://schemas.microsoft.com/office/drawing/2014/main" id="{9A226CA2-F846-4D3D-8931-3800F5D4FDAC}"/>
              </a:ext>
            </a:extLst>
          </p:cNvPr>
          <p:cNvCxnSpPr>
            <a:cxnSpLocks/>
          </p:cNvCxnSpPr>
          <p:nvPr/>
        </p:nvCxnSpPr>
        <p:spPr>
          <a:xfrm>
            <a:off x="2001704" y="1798403"/>
            <a:ext cx="4809643" cy="8055"/>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24" name="ZoneTexte 23">
            <a:extLst>
              <a:ext uri="{FF2B5EF4-FFF2-40B4-BE49-F238E27FC236}">
                <a16:creationId xmlns:a16="http://schemas.microsoft.com/office/drawing/2014/main" id="{EF1972A2-613D-4EB1-A85D-514B02118022}"/>
              </a:ext>
            </a:extLst>
          </p:cNvPr>
          <p:cNvSpPr txBox="1"/>
          <p:nvPr/>
        </p:nvSpPr>
        <p:spPr>
          <a:xfrm>
            <a:off x="6941976" y="1558212"/>
            <a:ext cx="2202024"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just"/>
            <a:r>
              <a:rPr lang="fr-FR" sz="1200" dirty="0">
                <a:solidFill>
                  <a:srgbClr val="114F9D"/>
                </a:solidFill>
                <a:latin typeface="Montserrat" panose="00000500000000000000" pitchFamily="50" charset="0"/>
              </a:rPr>
              <a:t>Calculs automatisés : </a:t>
            </a:r>
          </a:p>
          <a:p>
            <a:pPr algn="just"/>
            <a:r>
              <a:rPr lang="fr-FR" sz="1200" dirty="0">
                <a:solidFill>
                  <a:srgbClr val="114F9D"/>
                </a:solidFill>
                <a:latin typeface="Montserrat" panose="00000500000000000000" pitchFamily="50" charset="0"/>
              </a:rPr>
              <a:t>DDR, date du terme, date du congés maternité</a:t>
            </a:r>
            <a:endParaRPr lang="fr-FR" sz="1200" dirty="0"/>
          </a:p>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dirty="0">
              <a:ln>
                <a:noFill/>
              </a:ln>
              <a:solidFill>
                <a:srgbClr val="000000"/>
              </a:solidFill>
              <a:effectLst/>
              <a:uFillTx/>
              <a:latin typeface="+mn-lt"/>
              <a:ea typeface="+mn-ea"/>
              <a:cs typeface="+mn-cs"/>
              <a:sym typeface="Calibri"/>
            </a:endParaRPr>
          </a:p>
        </p:txBody>
      </p:sp>
      <p:pic>
        <p:nvPicPr>
          <p:cNvPr id="28" name="Image 27">
            <a:extLst>
              <a:ext uri="{FF2B5EF4-FFF2-40B4-BE49-F238E27FC236}">
                <a16:creationId xmlns:a16="http://schemas.microsoft.com/office/drawing/2014/main" id="{15F83E36-0E3B-46B1-83A7-3FFA65DEFBBE}"/>
              </a:ext>
            </a:extLst>
          </p:cNvPr>
          <p:cNvPicPr>
            <a:picLocks noChangeAspect="1"/>
          </p:cNvPicPr>
          <p:nvPr/>
        </p:nvPicPr>
        <p:blipFill>
          <a:blip r:embed="rId8"/>
          <a:stretch>
            <a:fillRect/>
          </a:stretch>
        </p:blipFill>
        <p:spPr>
          <a:xfrm>
            <a:off x="4452531" y="4902580"/>
            <a:ext cx="2431780" cy="1260434"/>
          </a:xfrm>
          <a:prstGeom prst="rect">
            <a:avLst/>
          </a:prstGeom>
          <a:ln>
            <a:solidFill>
              <a:schemeClr val="accent1"/>
            </a:solidFill>
          </a:ln>
        </p:spPr>
      </p:pic>
      <p:sp>
        <p:nvSpPr>
          <p:cNvPr id="16" name="Rectangle 15">
            <a:extLst>
              <a:ext uri="{FF2B5EF4-FFF2-40B4-BE49-F238E27FC236}">
                <a16:creationId xmlns:a16="http://schemas.microsoft.com/office/drawing/2014/main" id="{094ECC4F-95C6-482C-9495-E1DB17055F48}"/>
              </a:ext>
            </a:extLst>
          </p:cNvPr>
          <p:cNvSpPr/>
          <p:nvPr/>
        </p:nvSpPr>
        <p:spPr>
          <a:xfrm>
            <a:off x="0" y="338277"/>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Cs</a:t>
            </a:r>
          </a:p>
        </p:txBody>
      </p:sp>
    </p:spTree>
    <p:extLst>
      <p:ext uri="{BB962C8B-B14F-4D97-AF65-F5344CB8AC3E}">
        <p14:creationId xmlns:p14="http://schemas.microsoft.com/office/powerpoint/2010/main" val="584617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39558A7-C842-42E1-8F30-08BF2CA02B6E}"/>
              </a:ext>
            </a:extLst>
          </p:cNvPr>
          <p:cNvPicPr>
            <a:picLocks noChangeAspect="1"/>
          </p:cNvPicPr>
          <p:nvPr/>
        </p:nvPicPr>
        <p:blipFill>
          <a:blip r:embed="rId3"/>
          <a:stretch>
            <a:fillRect/>
          </a:stretch>
        </p:blipFill>
        <p:spPr>
          <a:xfrm>
            <a:off x="1356176" y="1041074"/>
            <a:ext cx="6270171" cy="3406140"/>
          </a:xfrm>
          <a:prstGeom prst="rect">
            <a:avLst/>
          </a:prstGeom>
          <a:ln>
            <a:solidFill>
              <a:schemeClr val="accent1"/>
            </a:solidFill>
          </a:ln>
        </p:spPr>
      </p:pic>
      <p:sp>
        <p:nvSpPr>
          <p:cNvPr id="29" name="ZoneTexte 28">
            <a:extLst>
              <a:ext uri="{FF2B5EF4-FFF2-40B4-BE49-F238E27FC236}">
                <a16:creationId xmlns:a16="http://schemas.microsoft.com/office/drawing/2014/main" id="{F5FBDD2B-7546-4919-BF64-305F788428CC}"/>
              </a:ext>
            </a:extLst>
          </p:cNvPr>
          <p:cNvSpPr txBox="1"/>
          <p:nvPr/>
        </p:nvSpPr>
        <p:spPr>
          <a:xfrm>
            <a:off x="7626347" y="2350994"/>
            <a:ext cx="1496559" cy="276995"/>
          </a:xfrm>
          <a:prstGeom prst="rect">
            <a:avLst/>
          </a:prstGeom>
          <a:noFill/>
          <a:ln w="9525" cap="flat">
            <a:solidFill>
              <a:srgbClr val="1B4F9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 </a:t>
            </a:r>
            <a:r>
              <a:rPr lang="fr-FR" sz="1200" dirty="0">
                <a:solidFill>
                  <a:srgbClr val="114F9D"/>
                </a:solidFill>
                <a:latin typeface="Montserrat" panose="00000500000000000000" pitchFamily="50" charset="0"/>
              </a:rPr>
              <a:t>Résumé de grossesse</a:t>
            </a: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 </a:t>
            </a:r>
          </a:p>
        </p:txBody>
      </p:sp>
      <p:sp>
        <p:nvSpPr>
          <p:cNvPr id="38" name="ZoneTexte 37">
            <a:extLst>
              <a:ext uri="{FF2B5EF4-FFF2-40B4-BE49-F238E27FC236}">
                <a16:creationId xmlns:a16="http://schemas.microsoft.com/office/drawing/2014/main" id="{2EB5A570-0B05-4837-8E82-72E777AE9D42}"/>
              </a:ext>
            </a:extLst>
          </p:cNvPr>
          <p:cNvSpPr txBox="1"/>
          <p:nvPr/>
        </p:nvSpPr>
        <p:spPr>
          <a:xfrm>
            <a:off x="2583335" y="5067984"/>
            <a:ext cx="2136158" cy="27699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Zone de saisie des consultations </a:t>
            </a:r>
          </a:p>
        </p:txBody>
      </p:sp>
      <p:sp>
        <p:nvSpPr>
          <p:cNvPr id="5" name="Rectangle 4">
            <a:extLst>
              <a:ext uri="{FF2B5EF4-FFF2-40B4-BE49-F238E27FC236}">
                <a16:creationId xmlns:a16="http://schemas.microsoft.com/office/drawing/2014/main" id="{E46ED882-D419-4998-BAB6-95809C78191C}"/>
              </a:ext>
            </a:extLst>
          </p:cNvPr>
          <p:cNvSpPr/>
          <p:nvPr/>
        </p:nvSpPr>
        <p:spPr>
          <a:xfrm>
            <a:off x="6393302" y="4507006"/>
            <a:ext cx="2873064" cy="276999"/>
          </a:xfrm>
          <a:prstGeom prst="rect">
            <a:avLst/>
          </a:prstGeom>
        </p:spPr>
        <p:txBody>
          <a:bodyPr wrap="square">
            <a:spAutoFit/>
          </a:bodyPr>
          <a:lstStyle/>
          <a:p>
            <a:r>
              <a:rPr lang="fr-FR" sz="1200" dirty="0">
                <a:solidFill>
                  <a:srgbClr val="114F9D"/>
                </a:solidFill>
                <a:latin typeface="Montserrat" panose="00000500000000000000" pitchFamily="50" charset="0"/>
              </a:rPr>
              <a:t>Saisie des conduites a tenir</a:t>
            </a:r>
          </a:p>
        </p:txBody>
      </p:sp>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p:txBody>
          <a:bodyPr>
            <a:noAutofit/>
          </a:bodyPr>
          <a:lstStyle/>
          <a:p>
            <a:r>
              <a:rPr lang="fr-FR" sz="2800" dirty="0">
                <a:latin typeface="Montserrat" panose="00000500000000000000" pitchFamily="50" charset="0"/>
              </a:rPr>
              <a:t>Surveillance de la grossesse </a:t>
            </a:r>
            <a:endParaRPr lang="fr-FR" sz="1800" dirty="0">
              <a:latin typeface="Montserrat" panose="00000500000000000000" pitchFamily="50" charset="0"/>
            </a:endParaRPr>
          </a:p>
        </p:txBody>
      </p:sp>
      <p:cxnSp>
        <p:nvCxnSpPr>
          <p:cNvPr id="20" name="Connecteur droit avec flèche 19">
            <a:extLst>
              <a:ext uri="{FF2B5EF4-FFF2-40B4-BE49-F238E27FC236}">
                <a16:creationId xmlns:a16="http://schemas.microsoft.com/office/drawing/2014/main" id="{22860F18-EE1F-4648-9204-BE77F9997D7C}"/>
              </a:ext>
            </a:extLst>
          </p:cNvPr>
          <p:cNvCxnSpPr>
            <a:cxnSpLocks/>
          </p:cNvCxnSpPr>
          <p:nvPr/>
        </p:nvCxnSpPr>
        <p:spPr>
          <a:xfrm flipH="1" flipV="1">
            <a:off x="3032449" y="4724874"/>
            <a:ext cx="419878" cy="34311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1" name="Connecteur droit avec flèche 20">
            <a:extLst>
              <a:ext uri="{FF2B5EF4-FFF2-40B4-BE49-F238E27FC236}">
                <a16:creationId xmlns:a16="http://schemas.microsoft.com/office/drawing/2014/main" id="{B8DBD6A6-57A8-49D2-96D1-91B7F6BD5334}"/>
              </a:ext>
            </a:extLst>
          </p:cNvPr>
          <p:cNvCxnSpPr>
            <a:cxnSpLocks/>
            <a:stCxn id="29" idx="1"/>
          </p:cNvCxnSpPr>
          <p:nvPr/>
        </p:nvCxnSpPr>
        <p:spPr>
          <a:xfrm flipH="1" flipV="1">
            <a:off x="6393302" y="2223195"/>
            <a:ext cx="1233045" cy="266297"/>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44" name="Rectangle 43">
            <a:extLst>
              <a:ext uri="{FF2B5EF4-FFF2-40B4-BE49-F238E27FC236}">
                <a16:creationId xmlns:a16="http://schemas.microsoft.com/office/drawing/2014/main" id="{9E7372E9-6165-4B84-AE7C-67435FC38FAD}"/>
              </a:ext>
            </a:extLst>
          </p:cNvPr>
          <p:cNvSpPr/>
          <p:nvPr/>
        </p:nvSpPr>
        <p:spPr>
          <a:xfrm>
            <a:off x="6456459" y="4477110"/>
            <a:ext cx="1754480" cy="330141"/>
          </a:xfrm>
          <a:prstGeom prst="rect">
            <a:avLst/>
          </a:prstGeom>
          <a:no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cxnSp>
        <p:nvCxnSpPr>
          <p:cNvPr id="28" name="Connecteur droit avec flèche 27">
            <a:extLst>
              <a:ext uri="{FF2B5EF4-FFF2-40B4-BE49-F238E27FC236}">
                <a16:creationId xmlns:a16="http://schemas.microsoft.com/office/drawing/2014/main" id="{F889333B-A59C-436E-A89E-B46C46C616D6}"/>
              </a:ext>
            </a:extLst>
          </p:cNvPr>
          <p:cNvCxnSpPr>
            <a:cxnSpLocks/>
            <a:stCxn id="5" idx="1"/>
          </p:cNvCxnSpPr>
          <p:nvPr/>
        </p:nvCxnSpPr>
        <p:spPr>
          <a:xfrm flipH="1" flipV="1">
            <a:off x="5334916" y="4101141"/>
            <a:ext cx="1058386" cy="544365"/>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pic>
        <p:nvPicPr>
          <p:cNvPr id="10" name="Image 9">
            <a:extLst>
              <a:ext uri="{FF2B5EF4-FFF2-40B4-BE49-F238E27FC236}">
                <a16:creationId xmlns:a16="http://schemas.microsoft.com/office/drawing/2014/main" id="{01780A0E-C78E-449A-8D39-3B436AD351ED}"/>
              </a:ext>
            </a:extLst>
          </p:cNvPr>
          <p:cNvPicPr>
            <a:picLocks noChangeAspect="1"/>
          </p:cNvPicPr>
          <p:nvPr/>
        </p:nvPicPr>
        <p:blipFill>
          <a:blip r:embed="rId4"/>
          <a:stretch>
            <a:fillRect/>
          </a:stretch>
        </p:blipFill>
        <p:spPr>
          <a:xfrm>
            <a:off x="177866" y="3602706"/>
            <a:ext cx="2965078" cy="1122168"/>
          </a:xfrm>
          <a:prstGeom prst="rect">
            <a:avLst/>
          </a:prstGeom>
        </p:spPr>
      </p:pic>
      <p:cxnSp>
        <p:nvCxnSpPr>
          <p:cNvPr id="23" name="Connecteur droit avec flèche 22">
            <a:extLst>
              <a:ext uri="{FF2B5EF4-FFF2-40B4-BE49-F238E27FC236}">
                <a16:creationId xmlns:a16="http://schemas.microsoft.com/office/drawing/2014/main" id="{1A946DE4-B4A7-421A-ABE0-2ECF59D3FE73}"/>
              </a:ext>
            </a:extLst>
          </p:cNvPr>
          <p:cNvCxnSpPr>
            <a:cxnSpLocks/>
          </p:cNvCxnSpPr>
          <p:nvPr/>
        </p:nvCxnSpPr>
        <p:spPr>
          <a:xfrm flipH="1">
            <a:off x="811763" y="1940767"/>
            <a:ext cx="544414" cy="1777279"/>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5" name="Rectangle 14">
            <a:extLst>
              <a:ext uri="{FF2B5EF4-FFF2-40B4-BE49-F238E27FC236}">
                <a16:creationId xmlns:a16="http://schemas.microsoft.com/office/drawing/2014/main" id="{744909EE-CD0A-4F22-AF8B-8F1E2D4C44C1}"/>
              </a:ext>
            </a:extLst>
          </p:cNvPr>
          <p:cNvSpPr/>
          <p:nvPr/>
        </p:nvSpPr>
        <p:spPr>
          <a:xfrm>
            <a:off x="3825551" y="1651518"/>
            <a:ext cx="2567751" cy="2548597"/>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cxnSp>
        <p:nvCxnSpPr>
          <p:cNvPr id="36" name="Connecteur droit avec flèche 35">
            <a:extLst>
              <a:ext uri="{FF2B5EF4-FFF2-40B4-BE49-F238E27FC236}">
                <a16:creationId xmlns:a16="http://schemas.microsoft.com/office/drawing/2014/main" id="{F54EA0D5-D816-41A8-A756-F08CEB2C468E}"/>
              </a:ext>
            </a:extLst>
          </p:cNvPr>
          <p:cNvCxnSpPr>
            <a:cxnSpLocks/>
          </p:cNvCxnSpPr>
          <p:nvPr/>
        </p:nvCxnSpPr>
        <p:spPr>
          <a:xfrm>
            <a:off x="826986" y="1745016"/>
            <a:ext cx="529190"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39" name="Rectangle 38">
            <a:extLst>
              <a:ext uri="{FF2B5EF4-FFF2-40B4-BE49-F238E27FC236}">
                <a16:creationId xmlns:a16="http://schemas.microsoft.com/office/drawing/2014/main" id="{1D54A591-E824-4E29-8FF8-F51B4D62004A}"/>
              </a:ext>
            </a:extLst>
          </p:cNvPr>
          <p:cNvSpPr/>
          <p:nvPr/>
        </p:nvSpPr>
        <p:spPr>
          <a:xfrm>
            <a:off x="-43618" y="1419309"/>
            <a:ext cx="1561271" cy="646331"/>
          </a:xfrm>
          <a:prstGeom prst="rect">
            <a:avLst/>
          </a:prstGeom>
        </p:spPr>
        <p:txBody>
          <a:bodyPr wrap="square">
            <a:spAutoFit/>
          </a:bodyPr>
          <a:lstStyle/>
          <a:p>
            <a:r>
              <a:rPr lang="fr-FR" sz="1200" dirty="0">
                <a:solidFill>
                  <a:srgbClr val="114F9D"/>
                </a:solidFill>
                <a:latin typeface="Montserrat" panose="00000500000000000000" pitchFamily="50" charset="0"/>
              </a:rPr>
              <a:t>Bouton d’accès aux documents administratifs</a:t>
            </a:r>
          </a:p>
        </p:txBody>
      </p:sp>
      <p:sp>
        <p:nvSpPr>
          <p:cNvPr id="18" name="Rectangle 17">
            <a:extLst>
              <a:ext uri="{FF2B5EF4-FFF2-40B4-BE49-F238E27FC236}">
                <a16:creationId xmlns:a16="http://schemas.microsoft.com/office/drawing/2014/main" id="{3A910934-A044-46F8-B09F-F544F539306C}"/>
              </a:ext>
            </a:extLst>
          </p:cNvPr>
          <p:cNvSpPr/>
          <p:nvPr/>
        </p:nvSpPr>
        <p:spPr>
          <a:xfrm>
            <a:off x="0" y="338277"/>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Cs</a:t>
            </a:r>
          </a:p>
        </p:txBody>
      </p:sp>
    </p:spTree>
    <p:extLst>
      <p:ext uri="{BB962C8B-B14F-4D97-AF65-F5344CB8AC3E}">
        <p14:creationId xmlns:p14="http://schemas.microsoft.com/office/powerpoint/2010/main" val="326766726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44F0AFC-A048-4CCD-AFA2-12D02C580089}"/>
              </a:ext>
            </a:extLst>
          </p:cNvPr>
          <p:cNvPicPr>
            <a:picLocks noChangeAspect="1"/>
          </p:cNvPicPr>
          <p:nvPr/>
        </p:nvPicPr>
        <p:blipFill>
          <a:blip r:embed="rId3"/>
          <a:stretch>
            <a:fillRect/>
          </a:stretch>
        </p:blipFill>
        <p:spPr>
          <a:xfrm>
            <a:off x="2263542" y="1034211"/>
            <a:ext cx="4736164" cy="3732675"/>
          </a:xfrm>
          <a:prstGeom prst="rect">
            <a:avLst/>
          </a:prstGeom>
        </p:spPr>
      </p:pic>
      <p:sp>
        <p:nvSpPr>
          <p:cNvPr id="38" name="ZoneTexte 37">
            <a:extLst>
              <a:ext uri="{FF2B5EF4-FFF2-40B4-BE49-F238E27FC236}">
                <a16:creationId xmlns:a16="http://schemas.microsoft.com/office/drawing/2014/main" id="{2EB5A570-0B05-4837-8E82-72E777AE9D42}"/>
              </a:ext>
            </a:extLst>
          </p:cNvPr>
          <p:cNvSpPr txBox="1"/>
          <p:nvPr/>
        </p:nvSpPr>
        <p:spPr>
          <a:xfrm>
            <a:off x="233639" y="3117684"/>
            <a:ext cx="1112737" cy="27699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Discussion</a:t>
            </a:r>
          </a:p>
        </p:txBody>
      </p:sp>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p:txBody>
          <a:bodyPr>
            <a:noAutofit/>
          </a:bodyPr>
          <a:lstStyle/>
          <a:p>
            <a:r>
              <a:rPr lang="fr-FR" sz="2800" dirty="0">
                <a:latin typeface="Montserrat" panose="00000500000000000000" pitchFamily="50" charset="0"/>
              </a:rPr>
              <a:t>Surveillance de la grossesse : </a:t>
            </a:r>
            <a:r>
              <a:rPr lang="fr-FR" sz="1800" dirty="0">
                <a:latin typeface="Montserrat" panose="00000500000000000000" pitchFamily="50" charset="0"/>
              </a:rPr>
              <a:t>exemple de la consultation de suivi</a:t>
            </a:r>
          </a:p>
        </p:txBody>
      </p:sp>
      <p:cxnSp>
        <p:nvCxnSpPr>
          <p:cNvPr id="20" name="Connecteur droit avec flèche 19">
            <a:extLst>
              <a:ext uri="{FF2B5EF4-FFF2-40B4-BE49-F238E27FC236}">
                <a16:creationId xmlns:a16="http://schemas.microsoft.com/office/drawing/2014/main" id="{22860F18-EE1F-4648-9204-BE77F9997D7C}"/>
              </a:ext>
            </a:extLst>
          </p:cNvPr>
          <p:cNvCxnSpPr>
            <a:cxnSpLocks/>
          </p:cNvCxnSpPr>
          <p:nvPr/>
        </p:nvCxnSpPr>
        <p:spPr>
          <a:xfrm flipV="1">
            <a:off x="1357317" y="3257125"/>
            <a:ext cx="1497850" cy="1"/>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8" name="Connecteur droit avec flèche 27">
            <a:extLst>
              <a:ext uri="{FF2B5EF4-FFF2-40B4-BE49-F238E27FC236}">
                <a16:creationId xmlns:a16="http://schemas.microsoft.com/office/drawing/2014/main" id="{F889333B-A59C-436E-A89E-B46C46C616D6}"/>
              </a:ext>
            </a:extLst>
          </p:cNvPr>
          <p:cNvCxnSpPr>
            <a:cxnSpLocks/>
          </p:cNvCxnSpPr>
          <p:nvPr/>
        </p:nvCxnSpPr>
        <p:spPr>
          <a:xfrm flipV="1">
            <a:off x="4214965" y="2900548"/>
            <a:ext cx="416659" cy="1461756"/>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3" name="Connecteur droit avec flèche 22">
            <a:extLst>
              <a:ext uri="{FF2B5EF4-FFF2-40B4-BE49-F238E27FC236}">
                <a16:creationId xmlns:a16="http://schemas.microsoft.com/office/drawing/2014/main" id="{1A946DE4-B4A7-421A-ABE0-2ECF59D3FE73}"/>
              </a:ext>
            </a:extLst>
          </p:cNvPr>
          <p:cNvCxnSpPr>
            <a:cxnSpLocks/>
            <a:stCxn id="26" idx="1"/>
          </p:cNvCxnSpPr>
          <p:nvPr/>
        </p:nvCxnSpPr>
        <p:spPr>
          <a:xfrm flipH="1">
            <a:off x="6999707" y="3046505"/>
            <a:ext cx="492356" cy="6783"/>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36" name="Connecteur droit avec flèche 35">
            <a:extLst>
              <a:ext uri="{FF2B5EF4-FFF2-40B4-BE49-F238E27FC236}">
                <a16:creationId xmlns:a16="http://schemas.microsoft.com/office/drawing/2014/main" id="{F54EA0D5-D816-41A8-A756-F08CEB2C468E}"/>
              </a:ext>
            </a:extLst>
          </p:cNvPr>
          <p:cNvCxnSpPr>
            <a:cxnSpLocks/>
          </p:cNvCxnSpPr>
          <p:nvPr/>
        </p:nvCxnSpPr>
        <p:spPr>
          <a:xfrm flipV="1">
            <a:off x="1354913" y="2482133"/>
            <a:ext cx="1500254" cy="1"/>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9" name="ZoneTexte 28">
            <a:extLst>
              <a:ext uri="{FF2B5EF4-FFF2-40B4-BE49-F238E27FC236}">
                <a16:creationId xmlns:a16="http://schemas.microsoft.com/office/drawing/2014/main" id="{F5FBDD2B-7546-4919-BF64-305F788428CC}"/>
              </a:ext>
            </a:extLst>
          </p:cNvPr>
          <p:cNvSpPr txBox="1"/>
          <p:nvPr/>
        </p:nvSpPr>
        <p:spPr>
          <a:xfrm>
            <a:off x="7492062" y="2093447"/>
            <a:ext cx="1416627" cy="276995"/>
          </a:xfrm>
          <a:prstGeom prst="rect">
            <a:avLst/>
          </a:prstGeom>
          <a:noFill/>
          <a:ln w="9525" cap="flat">
            <a:solidFill>
              <a:srgbClr val="1B4F9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 Examen clinique </a:t>
            </a:r>
          </a:p>
        </p:txBody>
      </p:sp>
      <p:cxnSp>
        <p:nvCxnSpPr>
          <p:cNvPr id="21" name="Connecteur droit avec flèche 20">
            <a:extLst>
              <a:ext uri="{FF2B5EF4-FFF2-40B4-BE49-F238E27FC236}">
                <a16:creationId xmlns:a16="http://schemas.microsoft.com/office/drawing/2014/main" id="{B8DBD6A6-57A8-49D2-96D1-91B7F6BD5334}"/>
              </a:ext>
            </a:extLst>
          </p:cNvPr>
          <p:cNvCxnSpPr>
            <a:cxnSpLocks/>
            <a:stCxn id="29" idx="1"/>
          </p:cNvCxnSpPr>
          <p:nvPr/>
        </p:nvCxnSpPr>
        <p:spPr>
          <a:xfrm flipH="1">
            <a:off x="7030278" y="2231945"/>
            <a:ext cx="461784"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6" name="ZoneTexte 25">
            <a:extLst>
              <a:ext uri="{FF2B5EF4-FFF2-40B4-BE49-F238E27FC236}">
                <a16:creationId xmlns:a16="http://schemas.microsoft.com/office/drawing/2014/main" id="{C7C9F5AC-04E0-41BD-81A6-A808DE86E8DB}"/>
              </a:ext>
            </a:extLst>
          </p:cNvPr>
          <p:cNvSpPr txBox="1"/>
          <p:nvPr/>
        </p:nvSpPr>
        <p:spPr>
          <a:xfrm>
            <a:off x="7492063" y="2908007"/>
            <a:ext cx="1416625" cy="27699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200" dirty="0">
                <a:solidFill>
                  <a:srgbClr val="114F9D"/>
                </a:solidFill>
                <a:latin typeface="Montserrat" panose="00000500000000000000" pitchFamily="50" charset="0"/>
              </a:rPr>
              <a:t>Diagnostic</a:t>
            </a: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 </a:t>
            </a:r>
          </a:p>
        </p:txBody>
      </p:sp>
      <p:cxnSp>
        <p:nvCxnSpPr>
          <p:cNvPr id="30" name="Connecteur droit avec flèche 29">
            <a:extLst>
              <a:ext uri="{FF2B5EF4-FFF2-40B4-BE49-F238E27FC236}">
                <a16:creationId xmlns:a16="http://schemas.microsoft.com/office/drawing/2014/main" id="{495C9369-D801-40E0-9EC1-14F9DD2DE5AE}"/>
              </a:ext>
            </a:extLst>
          </p:cNvPr>
          <p:cNvCxnSpPr>
            <a:cxnSpLocks/>
          </p:cNvCxnSpPr>
          <p:nvPr/>
        </p:nvCxnSpPr>
        <p:spPr>
          <a:xfrm>
            <a:off x="1334277" y="1969670"/>
            <a:ext cx="1520890"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32" name="ZoneTexte 31">
            <a:extLst>
              <a:ext uri="{FF2B5EF4-FFF2-40B4-BE49-F238E27FC236}">
                <a16:creationId xmlns:a16="http://schemas.microsoft.com/office/drawing/2014/main" id="{A97D876B-BB74-4944-B97F-CBEC0B41ED3F}"/>
              </a:ext>
            </a:extLst>
          </p:cNvPr>
          <p:cNvSpPr txBox="1"/>
          <p:nvPr/>
        </p:nvSpPr>
        <p:spPr>
          <a:xfrm>
            <a:off x="235309" y="1816452"/>
            <a:ext cx="1112737" cy="27699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200" dirty="0">
                <a:solidFill>
                  <a:srgbClr val="114F9D"/>
                </a:solidFill>
                <a:latin typeface="Montserrat" panose="00000500000000000000" pitchFamily="50" charset="0"/>
              </a:rPr>
              <a:t>Interrogatoire</a:t>
            </a:r>
            <a:endParaRPr kumimoji="0" lang="fr-FR" sz="12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37" name="ZoneTexte 36">
            <a:extLst>
              <a:ext uri="{FF2B5EF4-FFF2-40B4-BE49-F238E27FC236}">
                <a16:creationId xmlns:a16="http://schemas.microsoft.com/office/drawing/2014/main" id="{DBE9C2A4-4CF9-4468-85EF-8ECB4ACFEA3B}"/>
              </a:ext>
            </a:extLst>
          </p:cNvPr>
          <p:cNvSpPr txBox="1"/>
          <p:nvPr/>
        </p:nvSpPr>
        <p:spPr>
          <a:xfrm>
            <a:off x="233639" y="2343636"/>
            <a:ext cx="1112737" cy="27699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Constantes</a:t>
            </a:r>
          </a:p>
        </p:txBody>
      </p:sp>
      <p:sp>
        <p:nvSpPr>
          <p:cNvPr id="40" name="ZoneTexte 39">
            <a:extLst>
              <a:ext uri="{FF2B5EF4-FFF2-40B4-BE49-F238E27FC236}">
                <a16:creationId xmlns:a16="http://schemas.microsoft.com/office/drawing/2014/main" id="{BA58F781-13F8-4261-A390-6DB0C1CB3E3B}"/>
              </a:ext>
            </a:extLst>
          </p:cNvPr>
          <p:cNvSpPr txBox="1"/>
          <p:nvPr/>
        </p:nvSpPr>
        <p:spPr>
          <a:xfrm>
            <a:off x="233639" y="3894224"/>
            <a:ext cx="1112737" cy="461661"/>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Examens Biologiques</a:t>
            </a:r>
          </a:p>
        </p:txBody>
      </p:sp>
      <p:cxnSp>
        <p:nvCxnSpPr>
          <p:cNvPr id="41" name="Connecteur droit avec flèche 40">
            <a:extLst>
              <a:ext uri="{FF2B5EF4-FFF2-40B4-BE49-F238E27FC236}">
                <a16:creationId xmlns:a16="http://schemas.microsoft.com/office/drawing/2014/main" id="{DB9EDD7F-81CC-4173-A2AF-2ABA1027B8B7}"/>
              </a:ext>
            </a:extLst>
          </p:cNvPr>
          <p:cNvCxnSpPr>
            <a:cxnSpLocks/>
            <a:stCxn id="40" idx="3"/>
          </p:cNvCxnSpPr>
          <p:nvPr/>
        </p:nvCxnSpPr>
        <p:spPr>
          <a:xfrm>
            <a:off x="1346376" y="4125055"/>
            <a:ext cx="1508791" cy="2667"/>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45" name="ZoneTexte 44">
            <a:extLst>
              <a:ext uri="{FF2B5EF4-FFF2-40B4-BE49-F238E27FC236}">
                <a16:creationId xmlns:a16="http://schemas.microsoft.com/office/drawing/2014/main" id="{E6DB660F-8634-4DE5-A52C-94C0DC6702EA}"/>
              </a:ext>
            </a:extLst>
          </p:cNvPr>
          <p:cNvSpPr txBox="1"/>
          <p:nvPr/>
        </p:nvSpPr>
        <p:spPr>
          <a:xfrm>
            <a:off x="233639" y="4624599"/>
            <a:ext cx="1112737" cy="461661"/>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200" dirty="0">
                <a:solidFill>
                  <a:srgbClr val="114F9D"/>
                </a:solidFill>
                <a:latin typeface="Montserrat" panose="00000500000000000000" pitchFamily="50" charset="0"/>
              </a:rPr>
              <a:t>Saisie des ordonnances</a:t>
            </a:r>
            <a:endParaRPr kumimoji="0" lang="fr-FR" sz="1200" b="0" i="0" u="none" strike="noStrike" cap="none" spc="0" normalizeH="0" baseline="0" dirty="0">
              <a:ln>
                <a:noFill/>
              </a:ln>
              <a:solidFill>
                <a:srgbClr val="114F9D"/>
              </a:solidFill>
              <a:effectLst/>
              <a:uFillTx/>
              <a:latin typeface="Montserrat" panose="00000500000000000000" pitchFamily="50" charset="0"/>
              <a:sym typeface="Calibri"/>
            </a:endParaRPr>
          </a:p>
        </p:txBody>
      </p:sp>
      <p:cxnSp>
        <p:nvCxnSpPr>
          <p:cNvPr id="46" name="Connecteur droit avec flèche 45">
            <a:extLst>
              <a:ext uri="{FF2B5EF4-FFF2-40B4-BE49-F238E27FC236}">
                <a16:creationId xmlns:a16="http://schemas.microsoft.com/office/drawing/2014/main" id="{13C80775-1CEF-4A55-8E6F-A6B8884CC9BD}"/>
              </a:ext>
            </a:extLst>
          </p:cNvPr>
          <p:cNvCxnSpPr>
            <a:cxnSpLocks/>
            <a:stCxn id="45" idx="3"/>
          </p:cNvCxnSpPr>
          <p:nvPr/>
        </p:nvCxnSpPr>
        <p:spPr>
          <a:xfrm flipV="1">
            <a:off x="1346376" y="4478232"/>
            <a:ext cx="899358" cy="377198"/>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pic>
        <p:nvPicPr>
          <p:cNvPr id="47" name="Image 46">
            <a:extLst>
              <a:ext uri="{FF2B5EF4-FFF2-40B4-BE49-F238E27FC236}">
                <a16:creationId xmlns:a16="http://schemas.microsoft.com/office/drawing/2014/main" id="{87AFCBFA-7AA8-4EB1-BDE5-5A1D5D8A48EC}"/>
              </a:ext>
            </a:extLst>
          </p:cNvPr>
          <p:cNvPicPr>
            <a:picLocks noChangeAspect="1"/>
          </p:cNvPicPr>
          <p:nvPr/>
        </p:nvPicPr>
        <p:blipFill>
          <a:blip r:embed="rId4"/>
          <a:stretch>
            <a:fillRect/>
          </a:stretch>
        </p:blipFill>
        <p:spPr>
          <a:xfrm>
            <a:off x="3058375" y="4362304"/>
            <a:ext cx="1635534" cy="1786565"/>
          </a:xfrm>
          <a:prstGeom prst="rect">
            <a:avLst/>
          </a:prstGeom>
        </p:spPr>
      </p:pic>
      <p:sp>
        <p:nvSpPr>
          <p:cNvPr id="58" name="ZoneTexte 57">
            <a:extLst>
              <a:ext uri="{FF2B5EF4-FFF2-40B4-BE49-F238E27FC236}">
                <a16:creationId xmlns:a16="http://schemas.microsoft.com/office/drawing/2014/main" id="{CFD9CC4C-7E5A-472A-A23F-68E96BB07DAC}"/>
              </a:ext>
            </a:extLst>
          </p:cNvPr>
          <p:cNvSpPr txBox="1"/>
          <p:nvPr/>
        </p:nvSpPr>
        <p:spPr>
          <a:xfrm>
            <a:off x="6734081" y="5069897"/>
            <a:ext cx="2008703" cy="27699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Impression du courrier de suivi </a:t>
            </a:r>
          </a:p>
        </p:txBody>
      </p:sp>
      <p:cxnSp>
        <p:nvCxnSpPr>
          <p:cNvPr id="59" name="Connecteur droit avec flèche 58">
            <a:extLst>
              <a:ext uri="{FF2B5EF4-FFF2-40B4-BE49-F238E27FC236}">
                <a16:creationId xmlns:a16="http://schemas.microsoft.com/office/drawing/2014/main" id="{85F23A76-3A5F-498D-AFE0-E421485C2045}"/>
              </a:ext>
            </a:extLst>
          </p:cNvPr>
          <p:cNvCxnSpPr>
            <a:cxnSpLocks/>
            <a:stCxn id="58" idx="0"/>
          </p:cNvCxnSpPr>
          <p:nvPr/>
        </p:nvCxnSpPr>
        <p:spPr>
          <a:xfrm flipH="1" flipV="1">
            <a:off x="6388101" y="4355885"/>
            <a:ext cx="1350332" cy="714012"/>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4" name="ZoneTexte 23">
            <a:extLst>
              <a:ext uri="{FF2B5EF4-FFF2-40B4-BE49-F238E27FC236}">
                <a16:creationId xmlns:a16="http://schemas.microsoft.com/office/drawing/2014/main" id="{D291E298-F17C-4795-A235-7EB75B27EC27}"/>
              </a:ext>
            </a:extLst>
          </p:cNvPr>
          <p:cNvSpPr txBox="1"/>
          <p:nvPr/>
        </p:nvSpPr>
        <p:spPr>
          <a:xfrm>
            <a:off x="7492063" y="1158214"/>
            <a:ext cx="1416627" cy="646327"/>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200" dirty="0">
                <a:solidFill>
                  <a:srgbClr val="114F9D"/>
                </a:solidFill>
                <a:latin typeface="Montserrat" panose="00000500000000000000" pitchFamily="50" charset="0"/>
              </a:rPr>
              <a:t>Changement de fœtus en cas de grossesse multiple</a:t>
            </a:r>
            <a:endParaRPr kumimoji="0" lang="fr-FR" sz="1200" b="0" i="0" u="none" strike="noStrike" cap="none" spc="0" normalizeH="0" baseline="0" dirty="0">
              <a:ln>
                <a:noFill/>
              </a:ln>
              <a:solidFill>
                <a:srgbClr val="114F9D"/>
              </a:solidFill>
              <a:effectLst/>
              <a:uFillTx/>
              <a:latin typeface="Montserrat" panose="00000500000000000000" pitchFamily="50" charset="0"/>
              <a:sym typeface="Calibri"/>
            </a:endParaRPr>
          </a:p>
        </p:txBody>
      </p:sp>
      <p:cxnSp>
        <p:nvCxnSpPr>
          <p:cNvPr id="25" name="Connecteur droit avec flèche 24">
            <a:extLst>
              <a:ext uri="{FF2B5EF4-FFF2-40B4-BE49-F238E27FC236}">
                <a16:creationId xmlns:a16="http://schemas.microsoft.com/office/drawing/2014/main" id="{DE784344-F6AF-4776-9877-780BB15103F6}"/>
              </a:ext>
            </a:extLst>
          </p:cNvPr>
          <p:cNvCxnSpPr>
            <a:cxnSpLocks/>
          </p:cNvCxnSpPr>
          <p:nvPr/>
        </p:nvCxnSpPr>
        <p:spPr>
          <a:xfrm flipH="1">
            <a:off x="4385445" y="1395827"/>
            <a:ext cx="3106617"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33" name="Rectangle 32">
            <a:extLst>
              <a:ext uri="{FF2B5EF4-FFF2-40B4-BE49-F238E27FC236}">
                <a16:creationId xmlns:a16="http://schemas.microsoft.com/office/drawing/2014/main" id="{F6AE49C8-5DFE-4593-95CE-74470D9ECF2E}"/>
              </a:ext>
            </a:extLst>
          </p:cNvPr>
          <p:cNvSpPr/>
          <p:nvPr/>
        </p:nvSpPr>
        <p:spPr>
          <a:xfrm>
            <a:off x="0" y="338277"/>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Cs</a:t>
            </a:r>
          </a:p>
        </p:txBody>
      </p:sp>
    </p:spTree>
    <p:extLst>
      <p:ext uri="{BB962C8B-B14F-4D97-AF65-F5344CB8AC3E}">
        <p14:creationId xmlns:p14="http://schemas.microsoft.com/office/powerpoint/2010/main" val="122827355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71C379E-01EC-4D92-B17D-A31B3D779C86}"/>
              </a:ext>
            </a:extLst>
          </p:cNvPr>
          <p:cNvPicPr>
            <a:picLocks noChangeAspect="1"/>
          </p:cNvPicPr>
          <p:nvPr/>
        </p:nvPicPr>
        <p:blipFill>
          <a:blip r:embed="rId3"/>
          <a:stretch>
            <a:fillRect/>
          </a:stretch>
        </p:blipFill>
        <p:spPr>
          <a:xfrm>
            <a:off x="1066041" y="1123930"/>
            <a:ext cx="7011918" cy="4553887"/>
          </a:xfrm>
          <a:prstGeom prst="rect">
            <a:avLst/>
          </a:prstGeom>
        </p:spPr>
      </p:pic>
      <p:sp>
        <p:nvSpPr>
          <p:cNvPr id="38" name="ZoneTexte 37">
            <a:extLst>
              <a:ext uri="{FF2B5EF4-FFF2-40B4-BE49-F238E27FC236}">
                <a16:creationId xmlns:a16="http://schemas.microsoft.com/office/drawing/2014/main" id="{2EB5A570-0B05-4837-8E82-72E777AE9D42}"/>
              </a:ext>
            </a:extLst>
          </p:cNvPr>
          <p:cNvSpPr txBox="1"/>
          <p:nvPr/>
        </p:nvSpPr>
        <p:spPr>
          <a:xfrm>
            <a:off x="2344918" y="5134834"/>
            <a:ext cx="1795879"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000" dirty="0">
                <a:solidFill>
                  <a:srgbClr val="114F9D"/>
                </a:solidFill>
                <a:latin typeface="Montserrat" panose="00000500000000000000" pitchFamily="50" charset="0"/>
              </a:rPr>
              <a:t>Colonne de prescription des médicaments Non ALD</a:t>
            </a:r>
            <a:endParaRPr kumimoji="0" lang="fr-FR" sz="10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p:txBody>
          <a:bodyPr>
            <a:noAutofit/>
          </a:bodyPr>
          <a:lstStyle/>
          <a:p>
            <a:r>
              <a:rPr lang="fr-FR" sz="2800" dirty="0">
                <a:latin typeface="Montserrat" panose="00000500000000000000" pitchFamily="50" charset="0"/>
              </a:rPr>
              <a:t>Surveillance de la grossesse : </a:t>
            </a:r>
            <a:r>
              <a:rPr lang="fr-FR" sz="1800" dirty="0">
                <a:latin typeface="Montserrat" panose="00000500000000000000" pitchFamily="50" charset="0"/>
              </a:rPr>
              <a:t>exemple de la consultation de suivi</a:t>
            </a:r>
            <a:br>
              <a:rPr lang="fr-FR" sz="1800" dirty="0">
                <a:latin typeface="Montserrat" panose="00000500000000000000" pitchFamily="50" charset="0"/>
              </a:rPr>
            </a:br>
            <a:r>
              <a:rPr lang="fr-FR" sz="1800" dirty="0">
                <a:latin typeface="Montserrat" panose="00000500000000000000" pitchFamily="50" charset="0"/>
              </a:rPr>
              <a:t>Saisie d’une ordonnance</a:t>
            </a:r>
          </a:p>
        </p:txBody>
      </p:sp>
      <p:cxnSp>
        <p:nvCxnSpPr>
          <p:cNvPr id="23" name="Connecteur droit avec flèche 22">
            <a:extLst>
              <a:ext uri="{FF2B5EF4-FFF2-40B4-BE49-F238E27FC236}">
                <a16:creationId xmlns:a16="http://schemas.microsoft.com/office/drawing/2014/main" id="{1A946DE4-B4A7-421A-ABE0-2ECF59D3FE73}"/>
              </a:ext>
            </a:extLst>
          </p:cNvPr>
          <p:cNvCxnSpPr>
            <a:cxnSpLocks/>
          </p:cNvCxnSpPr>
          <p:nvPr/>
        </p:nvCxnSpPr>
        <p:spPr>
          <a:xfrm flipV="1">
            <a:off x="7402592" y="1670312"/>
            <a:ext cx="484171" cy="844804"/>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36" name="Connecteur droit avec flèche 35">
            <a:extLst>
              <a:ext uri="{FF2B5EF4-FFF2-40B4-BE49-F238E27FC236}">
                <a16:creationId xmlns:a16="http://schemas.microsoft.com/office/drawing/2014/main" id="{F54EA0D5-D816-41A8-A756-F08CEB2C468E}"/>
              </a:ext>
            </a:extLst>
          </p:cNvPr>
          <p:cNvCxnSpPr>
            <a:cxnSpLocks/>
          </p:cNvCxnSpPr>
          <p:nvPr/>
        </p:nvCxnSpPr>
        <p:spPr>
          <a:xfrm flipV="1">
            <a:off x="1354913" y="1614197"/>
            <a:ext cx="3319724" cy="1039417"/>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9" name="ZoneTexte 28">
            <a:extLst>
              <a:ext uri="{FF2B5EF4-FFF2-40B4-BE49-F238E27FC236}">
                <a16:creationId xmlns:a16="http://schemas.microsoft.com/office/drawing/2014/main" id="{F5FBDD2B-7546-4919-BF64-305F788428CC}"/>
              </a:ext>
            </a:extLst>
          </p:cNvPr>
          <p:cNvSpPr txBox="1"/>
          <p:nvPr/>
        </p:nvSpPr>
        <p:spPr>
          <a:xfrm>
            <a:off x="3617503" y="3888437"/>
            <a:ext cx="2073641" cy="400105"/>
          </a:xfrm>
          <a:prstGeom prst="rect">
            <a:avLst/>
          </a:prstGeom>
          <a:noFill/>
          <a:ln w="9525" cap="flat">
            <a:solidFill>
              <a:srgbClr val="1B4F9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000" dirty="0">
                <a:solidFill>
                  <a:srgbClr val="114F9D"/>
                </a:solidFill>
                <a:latin typeface="Montserrat" panose="00000500000000000000" pitchFamily="50" charset="0"/>
              </a:rPr>
              <a:t>désignation du médecin responsable </a:t>
            </a:r>
          </a:p>
          <a:p>
            <a:pPr marL="0" marR="0" indent="0" algn="l" defTabSz="457200" rtl="0" fontAlgn="auto" latinLnBrk="0" hangingPunct="0">
              <a:lnSpc>
                <a:spcPct val="100000"/>
              </a:lnSpc>
              <a:spcBef>
                <a:spcPts val="0"/>
              </a:spcBef>
              <a:spcAft>
                <a:spcPts val="0"/>
              </a:spcAft>
              <a:buClrTx/>
              <a:buSzTx/>
              <a:buFontTx/>
              <a:buNone/>
              <a:tabLst/>
            </a:pPr>
            <a:r>
              <a:rPr lang="fr-FR" sz="1000" dirty="0">
                <a:solidFill>
                  <a:srgbClr val="114F9D"/>
                </a:solidFill>
                <a:latin typeface="Montserrat" panose="00000500000000000000" pitchFamily="50" charset="0"/>
              </a:rPr>
              <a:t>(cas de la prescription par un interne)</a:t>
            </a:r>
            <a:r>
              <a:rPr kumimoji="0" lang="fr-FR" sz="1000" b="0" i="0" u="none" strike="noStrike" cap="none" spc="0" normalizeH="0" baseline="0" dirty="0">
                <a:ln>
                  <a:noFill/>
                </a:ln>
                <a:solidFill>
                  <a:srgbClr val="114F9D"/>
                </a:solidFill>
                <a:effectLst/>
                <a:uFillTx/>
                <a:latin typeface="Montserrat" panose="00000500000000000000" pitchFamily="50" charset="0"/>
                <a:sym typeface="Calibri"/>
              </a:rPr>
              <a:t> </a:t>
            </a:r>
          </a:p>
        </p:txBody>
      </p:sp>
      <p:cxnSp>
        <p:nvCxnSpPr>
          <p:cNvPr id="21" name="Connecteur droit avec flèche 20">
            <a:extLst>
              <a:ext uri="{FF2B5EF4-FFF2-40B4-BE49-F238E27FC236}">
                <a16:creationId xmlns:a16="http://schemas.microsoft.com/office/drawing/2014/main" id="{B8DBD6A6-57A8-49D2-96D1-91B7F6BD5334}"/>
              </a:ext>
            </a:extLst>
          </p:cNvPr>
          <p:cNvCxnSpPr>
            <a:cxnSpLocks/>
          </p:cNvCxnSpPr>
          <p:nvPr/>
        </p:nvCxnSpPr>
        <p:spPr>
          <a:xfrm flipV="1">
            <a:off x="5169159" y="1670312"/>
            <a:ext cx="1564922" cy="2214488"/>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30" name="Connecteur droit avec flèche 29">
            <a:extLst>
              <a:ext uri="{FF2B5EF4-FFF2-40B4-BE49-F238E27FC236}">
                <a16:creationId xmlns:a16="http://schemas.microsoft.com/office/drawing/2014/main" id="{495C9369-D801-40E0-9EC1-14F9DD2DE5AE}"/>
              </a:ext>
            </a:extLst>
          </p:cNvPr>
          <p:cNvCxnSpPr>
            <a:cxnSpLocks/>
            <a:stCxn id="32" idx="0"/>
          </p:cNvCxnSpPr>
          <p:nvPr/>
        </p:nvCxnSpPr>
        <p:spPr>
          <a:xfrm flipV="1">
            <a:off x="992303" y="1483568"/>
            <a:ext cx="146032" cy="377352"/>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32" name="ZoneTexte 31">
            <a:extLst>
              <a:ext uri="{FF2B5EF4-FFF2-40B4-BE49-F238E27FC236}">
                <a16:creationId xmlns:a16="http://schemas.microsoft.com/office/drawing/2014/main" id="{A97D876B-BB74-4944-B97F-CBEC0B41ED3F}"/>
              </a:ext>
            </a:extLst>
          </p:cNvPr>
          <p:cNvSpPr txBox="1"/>
          <p:nvPr/>
        </p:nvSpPr>
        <p:spPr>
          <a:xfrm>
            <a:off x="242176" y="1860920"/>
            <a:ext cx="1500254"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000" b="0" i="0" u="none" strike="noStrike" cap="none" spc="0" normalizeH="0" baseline="0" dirty="0">
                <a:ln>
                  <a:noFill/>
                </a:ln>
                <a:solidFill>
                  <a:srgbClr val="114F9D"/>
                </a:solidFill>
                <a:effectLst/>
                <a:uFillTx/>
                <a:latin typeface="Montserrat" panose="00000500000000000000" pitchFamily="50" charset="0"/>
                <a:sym typeface="Calibri"/>
              </a:rPr>
              <a:t>Création d’une nouvelle ordonnance</a:t>
            </a:r>
          </a:p>
        </p:txBody>
      </p:sp>
      <p:sp>
        <p:nvSpPr>
          <p:cNvPr id="37" name="ZoneTexte 36">
            <a:extLst>
              <a:ext uri="{FF2B5EF4-FFF2-40B4-BE49-F238E27FC236}">
                <a16:creationId xmlns:a16="http://schemas.microsoft.com/office/drawing/2014/main" id="{DBE9C2A4-4CF9-4468-85EF-8ECB4ACFEA3B}"/>
              </a:ext>
            </a:extLst>
          </p:cNvPr>
          <p:cNvSpPr txBox="1"/>
          <p:nvPr/>
        </p:nvSpPr>
        <p:spPr>
          <a:xfrm>
            <a:off x="208416" y="2653614"/>
            <a:ext cx="1534014" cy="246217"/>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000" dirty="0">
                <a:solidFill>
                  <a:srgbClr val="114F9D"/>
                </a:solidFill>
                <a:latin typeface="Montserrat" panose="00000500000000000000" pitchFamily="50" charset="0"/>
              </a:rPr>
              <a:t>Signature de l’ordonnance</a:t>
            </a:r>
            <a:endParaRPr kumimoji="0" lang="fr-FR" sz="10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58" name="ZoneTexte 57">
            <a:extLst>
              <a:ext uri="{FF2B5EF4-FFF2-40B4-BE49-F238E27FC236}">
                <a16:creationId xmlns:a16="http://schemas.microsoft.com/office/drawing/2014/main" id="{CFD9CC4C-7E5A-472A-A23F-68E96BB07DAC}"/>
              </a:ext>
            </a:extLst>
          </p:cNvPr>
          <p:cNvSpPr txBox="1"/>
          <p:nvPr/>
        </p:nvSpPr>
        <p:spPr>
          <a:xfrm>
            <a:off x="6136006" y="3200822"/>
            <a:ext cx="1809475"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000" b="0" i="0" u="none" strike="noStrike" cap="none" spc="0" normalizeH="0" baseline="0" dirty="0">
                <a:ln>
                  <a:noFill/>
                </a:ln>
                <a:solidFill>
                  <a:srgbClr val="114F9D"/>
                </a:solidFill>
                <a:effectLst/>
                <a:uFillTx/>
                <a:latin typeface="Montserrat" panose="00000500000000000000" pitchFamily="50" charset="0"/>
                <a:sym typeface="Calibri"/>
              </a:rPr>
              <a:t>Impression </a:t>
            </a:r>
            <a:r>
              <a:rPr lang="fr-FR" sz="1000" dirty="0">
                <a:solidFill>
                  <a:srgbClr val="114F9D"/>
                </a:solidFill>
                <a:latin typeface="Montserrat" panose="00000500000000000000" pitchFamily="50" charset="0"/>
              </a:rPr>
              <a:t>de l’ordonnance des médicaments</a:t>
            </a:r>
            <a:r>
              <a:rPr kumimoji="0" lang="fr-FR" sz="1000" b="0" i="0" u="none" strike="noStrike" cap="none" spc="0" normalizeH="0" baseline="0" dirty="0">
                <a:ln>
                  <a:noFill/>
                </a:ln>
                <a:solidFill>
                  <a:srgbClr val="114F9D"/>
                </a:solidFill>
                <a:effectLst/>
                <a:uFillTx/>
                <a:latin typeface="Montserrat" panose="00000500000000000000" pitchFamily="50" charset="0"/>
                <a:sym typeface="Calibri"/>
              </a:rPr>
              <a:t> </a:t>
            </a:r>
          </a:p>
        </p:txBody>
      </p:sp>
      <p:cxnSp>
        <p:nvCxnSpPr>
          <p:cNvPr id="59" name="Connecteur droit avec flèche 58">
            <a:extLst>
              <a:ext uri="{FF2B5EF4-FFF2-40B4-BE49-F238E27FC236}">
                <a16:creationId xmlns:a16="http://schemas.microsoft.com/office/drawing/2014/main" id="{85F23A76-3A5F-498D-AFE0-E421485C2045}"/>
              </a:ext>
            </a:extLst>
          </p:cNvPr>
          <p:cNvCxnSpPr>
            <a:cxnSpLocks/>
          </p:cNvCxnSpPr>
          <p:nvPr/>
        </p:nvCxnSpPr>
        <p:spPr>
          <a:xfrm flipV="1">
            <a:off x="6615404" y="1418945"/>
            <a:ext cx="1147831" cy="1781877"/>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34" name="ZoneTexte 33">
            <a:extLst>
              <a:ext uri="{FF2B5EF4-FFF2-40B4-BE49-F238E27FC236}">
                <a16:creationId xmlns:a16="http://schemas.microsoft.com/office/drawing/2014/main" id="{C11D0CF4-6246-4A52-8E48-795FF1D4C429}"/>
              </a:ext>
            </a:extLst>
          </p:cNvPr>
          <p:cNvSpPr txBox="1"/>
          <p:nvPr/>
        </p:nvSpPr>
        <p:spPr>
          <a:xfrm>
            <a:off x="4247260" y="5134834"/>
            <a:ext cx="1795879"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000" dirty="0">
                <a:solidFill>
                  <a:srgbClr val="114F9D"/>
                </a:solidFill>
                <a:latin typeface="Montserrat" panose="00000500000000000000" pitchFamily="50" charset="0"/>
              </a:rPr>
              <a:t>Colonne de prescription des examens complémentaires</a:t>
            </a:r>
            <a:endParaRPr kumimoji="0" lang="fr-FR" sz="10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35" name="ZoneTexte 34">
            <a:extLst>
              <a:ext uri="{FF2B5EF4-FFF2-40B4-BE49-F238E27FC236}">
                <a16:creationId xmlns:a16="http://schemas.microsoft.com/office/drawing/2014/main" id="{4528D78A-9883-4747-929E-ED1283547EEF}"/>
              </a:ext>
            </a:extLst>
          </p:cNvPr>
          <p:cNvSpPr txBox="1"/>
          <p:nvPr/>
        </p:nvSpPr>
        <p:spPr>
          <a:xfrm>
            <a:off x="6149602" y="5134833"/>
            <a:ext cx="1795879"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000" dirty="0">
                <a:solidFill>
                  <a:srgbClr val="114F9D"/>
                </a:solidFill>
                <a:latin typeface="Montserrat" panose="00000500000000000000" pitchFamily="50" charset="0"/>
              </a:rPr>
              <a:t>Colonne de prescription des médicaments ALD</a:t>
            </a:r>
            <a:endParaRPr kumimoji="0" lang="fr-FR" sz="10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42" name="ZoneTexte 41">
            <a:extLst>
              <a:ext uri="{FF2B5EF4-FFF2-40B4-BE49-F238E27FC236}">
                <a16:creationId xmlns:a16="http://schemas.microsoft.com/office/drawing/2014/main" id="{1BB25C4D-17BC-45D9-B048-8C50C99BDD43}"/>
              </a:ext>
            </a:extLst>
          </p:cNvPr>
          <p:cNvSpPr txBox="1"/>
          <p:nvPr/>
        </p:nvSpPr>
        <p:spPr>
          <a:xfrm>
            <a:off x="7140357" y="2520801"/>
            <a:ext cx="2008703"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000" b="0" i="0" u="none" strike="noStrike" cap="none" spc="0" normalizeH="0" baseline="0" dirty="0">
                <a:ln>
                  <a:noFill/>
                </a:ln>
                <a:solidFill>
                  <a:srgbClr val="114F9D"/>
                </a:solidFill>
                <a:effectLst/>
                <a:uFillTx/>
                <a:latin typeface="Montserrat" panose="00000500000000000000" pitchFamily="50" charset="0"/>
                <a:sym typeface="Calibri"/>
              </a:rPr>
              <a:t>Impression </a:t>
            </a:r>
            <a:r>
              <a:rPr lang="fr-FR" sz="1000" dirty="0">
                <a:solidFill>
                  <a:srgbClr val="114F9D"/>
                </a:solidFill>
                <a:latin typeface="Montserrat" panose="00000500000000000000" pitchFamily="50" charset="0"/>
              </a:rPr>
              <a:t>de l’ordonnance des examens complémentaires</a:t>
            </a:r>
            <a:r>
              <a:rPr kumimoji="0" lang="fr-FR" sz="1000" b="0" i="0" u="none" strike="noStrike" cap="none" spc="0" normalizeH="0" baseline="0" dirty="0">
                <a:ln>
                  <a:noFill/>
                </a:ln>
                <a:solidFill>
                  <a:srgbClr val="114F9D"/>
                </a:solidFill>
                <a:effectLst/>
                <a:uFillTx/>
                <a:latin typeface="Montserrat" panose="00000500000000000000" pitchFamily="50" charset="0"/>
                <a:sym typeface="Calibri"/>
              </a:rPr>
              <a:t> </a:t>
            </a:r>
          </a:p>
        </p:txBody>
      </p:sp>
      <p:sp>
        <p:nvSpPr>
          <p:cNvPr id="18" name="Rectangle 17">
            <a:extLst>
              <a:ext uri="{FF2B5EF4-FFF2-40B4-BE49-F238E27FC236}">
                <a16:creationId xmlns:a16="http://schemas.microsoft.com/office/drawing/2014/main" id="{A5B31AD1-E309-4763-9EB1-7EC4488D9FC7}"/>
              </a:ext>
            </a:extLst>
          </p:cNvPr>
          <p:cNvSpPr/>
          <p:nvPr/>
        </p:nvSpPr>
        <p:spPr>
          <a:xfrm>
            <a:off x="0" y="338277"/>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Cs</a:t>
            </a:r>
          </a:p>
        </p:txBody>
      </p:sp>
    </p:spTree>
    <p:extLst>
      <p:ext uri="{BB962C8B-B14F-4D97-AF65-F5344CB8AC3E}">
        <p14:creationId xmlns:p14="http://schemas.microsoft.com/office/powerpoint/2010/main" val="405480990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p:txBody>
          <a:bodyPr>
            <a:noAutofit/>
          </a:bodyPr>
          <a:lstStyle/>
          <a:p>
            <a:r>
              <a:rPr lang="fr-FR" sz="2800" dirty="0">
                <a:latin typeface="Montserrat" panose="00000500000000000000" pitchFamily="50" charset="0"/>
              </a:rPr>
              <a:t>Surveillance de la grossesse : </a:t>
            </a:r>
            <a:r>
              <a:rPr lang="fr-FR" sz="1800" dirty="0">
                <a:latin typeface="Montserrat" panose="00000500000000000000" pitchFamily="50" charset="0"/>
              </a:rPr>
              <a:t>exemple de la consultation de suivi</a:t>
            </a:r>
            <a:br>
              <a:rPr lang="fr-FR" sz="1800" dirty="0">
                <a:latin typeface="Montserrat" panose="00000500000000000000" pitchFamily="50" charset="0"/>
              </a:rPr>
            </a:br>
            <a:r>
              <a:rPr lang="fr-FR" sz="1800" dirty="0">
                <a:latin typeface="Montserrat" panose="00000500000000000000" pitchFamily="50" charset="0"/>
              </a:rPr>
              <a:t>Saisie d’une ordonnance</a:t>
            </a:r>
          </a:p>
        </p:txBody>
      </p:sp>
      <p:sp>
        <p:nvSpPr>
          <p:cNvPr id="29" name="ZoneTexte 28">
            <a:extLst>
              <a:ext uri="{FF2B5EF4-FFF2-40B4-BE49-F238E27FC236}">
                <a16:creationId xmlns:a16="http://schemas.microsoft.com/office/drawing/2014/main" id="{F5FBDD2B-7546-4919-BF64-305F788428CC}"/>
              </a:ext>
            </a:extLst>
          </p:cNvPr>
          <p:cNvSpPr txBox="1"/>
          <p:nvPr/>
        </p:nvSpPr>
        <p:spPr>
          <a:xfrm>
            <a:off x="6073149" y="3626277"/>
            <a:ext cx="1502972" cy="276995"/>
          </a:xfrm>
          <a:prstGeom prst="rect">
            <a:avLst/>
          </a:prstGeom>
          <a:noFill/>
          <a:ln w="9525" cap="flat">
            <a:solidFill>
              <a:srgbClr val="1B4F9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r>
              <a:rPr lang="fr-FR" sz="1200" dirty="0">
                <a:solidFill>
                  <a:srgbClr val="114F9D"/>
                </a:solidFill>
                <a:latin typeface="Montserrat" panose="00000500000000000000" pitchFamily="50" charset="0"/>
              </a:rPr>
              <a:t>Saisie d’un traitement</a:t>
            </a:r>
          </a:p>
        </p:txBody>
      </p:sp>
      <p:sp>
        <p:nvSpPr>
          <p:cNvPr id="45" name="ZoneTexte 44">
            <a:extLst>
              <a:ext uri="{FF2B5EF4-FFF2-40B4-BE49-F238E27FC236}">
                <a16:creationId xmlns:a16="http://schemas.microsoft.com/office/drawing/2014/main" id="{E6DB660F-8634-4DE5-A52C-94C0DC6702EA}"/>
              </a:ext>
            </a:extLst>
          </p:cNvPr>
          <p:cNvSpPr txBox="1"/>
          <p:nvPr/>
        </p:nvSpPr>
        <p:spPr>
          <a:xfrm>
            <a:off x="1468032" y="3626277"/>
            <a:ext cx="2395078" cy="27699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200" dirty="0">
                <a:solidFill>
                  <a:srgbClr val="114F9D"/>
                </a:solidFill>
                <a:latin typeface="Montserrat" panose="00000500000000000000" pitchFamily="50" charset="0"/>
              </a:rPr>
              <a:t>Saisie d’un traitement par favoris</a:t>
            </a:r>
            <a:endParaRPr kumimoji="0" lang="fr-FR" sz="1200" b="0" i="0" u="none" strike="noStrike" cap="none" spc="0" normalizeH="0" baseline="0" dirty="0">
              <a:ln>
                <a:noFill/>
              </a:ln>
              <a:solidFill>
                <a:srgbClr val="114F9D"/>
              </a:solidFill>
              <a:effectLst/>
              <a:uFillTx/>
              <a:latin typeface="Montserrat" panose="00000500000000000000" pitchFamily="50" charset="0"/>
              <a:sym typeface="Calibri"/>
            </a:endParaRPr>
          </a:p>
        </p:txBody>
      </p:sp>
      <p:pic>
        <p:nvPicPr>
          <p:cNvPr id="3" name="Image 2">
            <a:extLst>
              <a:ext uri="{FF2B5EF4-FFF2-40B4-BE49-F238E27FC236}">
                <a16:creationId xmlns:a16="http://schemas.microsoft.com/office/drawing/2014/main" id="{C9B8FD08-24DC-420C-A20D-3C82D4CB6DF2}"/>
              </a:ext>
            </a:extLst>
          </p:cNvPr>
          <p:cNvPicPr>
            <a:picLocks noChangeAspect="1"/>
          </p:cNvPicPr>
          <p:nvPr/>
        </p:nvPicPr>
        <p:blipFill>
          <a:blip r:embed="rId3"/>
          <a:stretch>
            <a:fillRect/>
          </a:stretch>
        </p:blipFill>
        <p:spPr>
          <a:xfrm>
            <a:off x="807815" y="1174186"/>
            <a:ext cx="3715512" cy="2411163"/>
          </a:xfrm>
          <a:prstGeom prst="rect">
            <a:avLst/>
          </a:prstGeom>
          <a:ln>
            <a:solidFill>
              <a:schemeClr val="accent1"/>
            </a:solidFill>
          </a:ln>
        </p:spPr>
      </p:pic>
      <p:pic>
        <p:nvPicPr>
          <p:cNvPr id="6" name="Image 5">
            <a:extLst>
              <a:ext uri="{FF2B5EF4-FFF2-40B4-BE49-F238E27FC236}">
                <a16:creationId xmlns:a16="http://schemas.microsoft.com/office/drawing/2014/main" id="{2EC9AC70-FCA6-4977-B139-A8871A0ED8DF}"/>
              </a:ext>
            </a:extLst>
          </p:cNvPr>
          <p:cNvPicPr>
            <a:picLocks noChangeAspect="1"/>
          </p:cNvPicPr>
          <p:nvPr/>
        </p:nvPicPr>
        <p:blipFill>
          <a:blip r:embed="rId4"/>
          <a:stretch>
            <a:fillRect/>
          </a:stretch>
        </p:blipFill>
        <p:spPr>
          <a:xfrm>
            <a:off x="4977221" y="1174185"/>
            <a:ext cx="3694827" cy="2411163"/>
          </a:xfrm>
          <a:prstGeom prst="rect">
            <a:avLst/>
          </a:prstGeom>
          <a:ln>
            <a:solidFill>
              <a:schemeClr val="accent1"/>
            </a:solidFill>
          </a:ln>
        </p:spPr>
      </p:pic>
      <p:cxnSp>
        <p:nvCxnSpPr>
          <p:cNvPr id="28" name="Connecteur droit avec flèche 27">
            <a:extLst>
              <a:ext uri="{FF2B5EF4-FFF2-40B4-BE49-F238E27FC236}">
                <a16:creationId xmlns:a16="http://schemas.microsoft.com/office/drawing/2014/main" id="{F889333B-A59C-436E-A89E-B46C46C616D6}"/>
              </a:ext>
            </a:extLst>
          </p:cNvPr>
          <p:cNvCxnSpPr>
            <a:cxnSpLocks/>
          </p:cNvCxnSpPr>
          <p:nvPr/>
        </p:nvCxnSpPr>
        <p:spPr>
          <a:xfrm flipH="1" flipV="1">
            <a:off x="1310440" y="2053043"/>
            <a:ext cx="863594" cy="1573234"/>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59" name="Connecteur droit avec flèche 58">
            <a:extLst>
              <a:ext uri="{FF2B5EF4-FFF2-40B4-BE49-F238E27FC236}">
                <a16:creationId xmlns:a16="http://schemas.microsoft.com/office/drawing/2014/main" id="{85F23A76-3A5F-498D-AFE0-E421485C2045}"/>
              </a:ext>
            </a:extLst>
          </p:cNvPr>
          <p:cNvCxnSpPr>
            <a:cxnSpLocks/>
          </p:cNvCxnSpPr>
          <p:nvPr/>
        </p:nvCxnSpPr>
        <p:spPr>
          <a:xfrm flipH="1" flipV="1">
            <a:off x="5418144" y="2053043"/>
            <a:ext cx="1122616" cy="1573234"/>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pic>
        <p:nvPicPr>
          <p:cNvPr id="10" name="Image 9">
            <a:extLst>
              <a:ext uri="{FF2B5EF4-FFF2-40B4-BE49-F238E27FC236}">
                <a16:creationId xmlns:a16="http://schemas.microsoft.com/office/drawing/2014/main" id="{EC1AB880-2F3C-42BB-8CE1-A650C486B6F2}"/>
              </a:ext>
            </a:extLst>
          </p:cNvPr>
          <p:cNvPicPr>
            <a:picLocks noChangeAspect="1"/>
          </p:cNvPicPr>
          <p:nvPr/>
        </p:nvPicPr>
        <p:blipFill>
          <a:blip r:embed="rId5"/>
          <a:stretch>
            <a:fillRect/>
          </a:stretch>
        </p:blipFill>
        <p:spPr>
          <a:xfrm>
            <a:off x="5189544" y="1853018"/>
            <a:ext cx="228600" cy="200025"/>
          </a:xfrm>
          <a:prstGeom prst="rect">
            <a:avLst/>
          </a:prstGeom>
        </p:spPr>
      </p:pic>
      <p:cxnSp>
        <p:nvCxnSpPr>
          <p:cNvPr id="31" name="Connecteur droit avec flèche 30">
            <a:extLst>
              <a:ext uri="{FF2B5EF4-FFF2-40B4-BE49-F238E27FC236}">
                <a16:creationId xmlns:a16="http://schemas.microsoft.com/office/drawing/2014/main" id="{72E3E0E5-F218-4ABF-953B-C12A38911171}"/>
              </a:ext>
            </a:extLst>
          </p:cNvPr>
          <p:cNvCxnSpPr>
            <a:cxnSpLocks/>
          </p:cNvCxnSpPr>
          <p:nvPr/>
        </p:nvCxnSpPr>
        <p:spPr>
          <a:xfrm flipH="1">
            <a:off x="5449260" y="1734639"/>
            <a:ext cx="195760" cy="152083"/>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pic>
        <p:nvPicPr>
          <p:cNvPr id="13" name="Image 12">
            <a:extLst>
              <a:ext uri="{FF2B5EF4-FFF2-40B4-BE49-F238E27FC236}">
                <a16:creationId xmlns:a16="http://schemas.microsoft.com/office/drawing/2014/main" id="{5CB0D8DF-AB73-43B7-AECF-AF056E76F0ED}"/>
              </a:ext>
            </a:extLst>
          </p:cNvPr>
          <p:cNvPicPr>
            <a:picLocks noChangeAspect="1"/>
          </p:cNvPicPr>
          <p:nvPr/>
        </p:nvPicPr>
        <p:blipFill>
          <a:blip r:embed="rId6"/>
          <a:stretch>
            <a:fillRect/>
          </a:stretch>
        </p:blipFill>
        <p:spPr>
          <a:xfrm>
            <a:off x="1081840" y="1819680"/>
            <a:ext cx="228600" cy="266700"/>
          </a:xfrm>
          <a:prstGeom prst="rect">
            <a:avLst/>
          </a:prstGeom>
        </p:spPr>
      </p:pic>
      <p:cxnSp>
        <p:nvCxnSpPr>
          <p:cNvPr id="34" name="Connecteur droit avec flèche 33">
            <a:extLst>
              <a:ext uri="{FF2B5EF4-FFF2-40B4-BE49-F238E27FC236}">
                <a16:creationId xmlns:a16="http://schemas.microsoft.com/office/drawing/2014/main" id="{9DE29152-D17A-462E-84EC-DA8F08F3DB31}"/>
              </a:ext>
            </a:extLst>
          </p:cNvPr>
          <p:cNvCxnSpPr>
            <a:cxnSpLocks/>
          </p:cNvCxnSpPr>
          <p:nvPr/>
        </p:nvCxnSpPr>
        <p:spPr>
          <a:xfrm flipH="1">
            <a:off x="1274388" y="1734639"/>
            <a:ext cx="277950" cy="129154"/>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6" name="ZoneTexte 25">
            <a:extLst>
              <a:ext uri="{FF2B5EF4-FFF2-40B4-BE49-F238E27FC236}">
                <a16:creationId xmlns:a16="http://schemas.microsoft.com/office/drawing/2014/main" id="{C7C9F5AC-04E0-41BD-81A6-A808DE86E8DB}"/>
              </a:ext>
            </a:extLst>
          </p:cNvPr>
          <p:cNvSpPr txBox="1"/>
          <p:nvPr/>
        </p:nvSpPr>
        <p:spPr>
          <a:xfrm>
            <a:off x="7397520" y="2174203"/>
            <a:ext cx="1587860" cy="27699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Fenêtre de prescription </a:t>
            </a:r>
          </a:p>
        </p:txBody>
      </p:sp>
      <p:cxnSp>
        <p:nvCxnSpPr>
          <p:cNvPr id="23" name="Connecteur droit avec flèche 22">
            <a:extLst>
              <a:ext uri="{FF2B5EF4-FFF2-40B4-BE49-F238E27FC236}">
                <a16:creationId xmlns:a16="http://schemas.microsoft.com/office/drawing/2014/main" id="{1A946DE4-B4A7-421A-ABE0-2ECF59D3FE73}"/>
              </a:ext>
            </a:extLst>
          </p:cNvPr>
          <p:cNvCxnSpPr>
            <a:cxnSpLocks/>
            <a:stCxn id="26" idx="1"/>
          </p:cNvCxnSpPr>
          <p:nvPr/>
        </p:nvCxnSpPr>
        <p:spPr>
          <a:xfrm flipH="1">
            <a:off x="6981684" y="2312701"/>
            <a:ext cx="415836" cy="1"/>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pic>
        <p:nvPicPr>
          <p:cNvPr id="22" name="Image 21">
            <a:extLst>
              <a:ext uri="{FF2B5EF4-FFF2-40B4-BE49-F238E27FC236}">
                <a16:creationId xmlns:a16="http://schemas.microsoft.com/office/drawing/2014/main" id="{CF3BB4EE-8CEE-4B09-89A9-816F24BD9086}"/>
              </a:ext>
            </a:extLst>
          </p:cNvPr>
          <p:cNvPicPr>
            <a:picLocks noChangeAspect="1"/>
          </p:cNvPicPr>
          <p:nvPr/>
        </p:nvPicPr>
        <p:blipFill>
          <a:blip r:embed="rId7"/>
          <a:stretch>
            <a:fillRect/>
          </a:stretch>
        </p:blipFill>
        <p:spPr>
          <a:xfrm>
            <a:off x="3150803" y="4009515"/>
            <a:ext cx="3389957" cy="2201607"/>
          </a:xfrm>
          <a:prstGeom prst="rect">
            <a:avLst/>
          </a:prstGeom>
          <a:ln>
            <a:solidFill>
              <a:schemeClr val="accent1"/>
            </a:solidFill>
          </a:ln>
        </p:spPr>
      </p:pic>
      <p:sp>
        <p:nvSpPr>
          <p:cNvPr id="18" name="Rectangle 17">
            <a:extLst>
              <a:ext uri="{FF2B5EF4-FFF2-40B4-BE49-F238E27FC236}">
                <a16:creationId xmlns:a16="http://schemas.microsoft.com/office/drawing/2014/main" id="{44EB4736-DC85-4601-8434-06B61967456D}"/>
              </a:ext>
            </a:extLst>
          </p:cNvPr>
          <p:cNvSpPr/>
          <p:nvPr/>
        </p:nvSpPr>
        <p:spPr>
          <a:xfrm>
            <a:off x="0" y="338277"/>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Cs</a:t>
            </a:r>
          </a:p>
        </p:txBody>
      </p:sp>
    </p:spTree>
    <p:extLst>
      <p:ext uri="{BB962C8B-B14F-4D97-AF65-F5344CB8AC3E}">
        <p14:creationId xmlns:p14="http://schemas.microsoft.com/office/powerpoint/2010/main" val="185924169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A9113D84-388A-4CCB-A11D-90B7054C3B92}"/>
              </a:ext>
            </a:extLst>
          </p:cNvPr>
          <p:cNvPicPr>
            <a:picLocks noChangeAspect="1"/>
          </p:cNvPicPr>
          <p:nvPr/>
        </p:nvPicPr>
        <p:blipFill>
          <a:blip r:embed="rId3"/>
          <a:stretch>
            <a:fillRect/>
          </a:stretch>
        </p:blipFill>
        <p:spPr>
          <a:xfrm>
            <a:off x="285968" y="3915752"/>
            <a:ext cx="3289351" cy="1782660"/>
          </a:xfrm>
          <a:prstGeom prst="rect">
            <a:avLst/>
          </a:prstGeom>
          <a:ln>
            <a:solidFill>
              <a:schemeClr val="accent1"/>
            </a:solidFill>
          </a:ln>
        </p:spPr>
      </p:pic>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p:txBody>
          <a:bodyPr>
            <a:noAutofit/>
          </a:bodyPr>
          <a:lstStyle/>
          <a:p>
            <a:r>
              <a:rPr lang="fr-FR" sz="2800" dirty="0">
                <a:latin typeface="Montserrat" panose="00000500000000000000" pitchFamily="50" charset="0"/>
              </a:rPr>
              <a:t>Surveillance de la grossesse : </a:t>
            </a:r>
            <a:r>
              <a:rPr lang="fr-FR" sz="1800" dirty="0">
                <a:latin typeface="Montserrat" panose="00000500000000000000" pitchFamily="50" charset="0"/>
              </a:rPr>
              <a:t>exemple de la consultation de suivi</a:t>
            </a:r>
            <a:br>
              <a:rPr lang="fr-FR" sz="1800" dirty="0">
                <a:latin typeface="Montserrat" panose="00000500000000000000" pitchFamily="50" charset="0"/>
              </a:rPr>
            </a:br>
            <a:r>
              <a:rPr lang="fr-FR" sz="1800" dirty="0">
                <a:latin typeface="Montserrat" panose="00000500000000000000" pitchFamily="50" charset="0"/>
              </a:rPr>
              <a:t>Impression d’une ordonnance</a:t>
            </a:r>
          </a:p>
        </p:txBody>
      </p:sp>
      <p:sp>
        <p:nvSpPr>
          <p:cNvPr id="29" name="ZoneTexte 28">
            <a:extLst>
              <a:ext uri="{FF2B5EF4-FFF2-40B4-BE49-F238E27FC236}">
                <a16:creationId xmlns:a16="http://schemas.microsoft.com/office/drawing/2014/main" id="{F5FBDD2B-7546-4919-BF64-305F788428CC}"/>
              </a:ext>
            </a:extLst>
          </p:cNvPr>
          <p:cNvSpPr txBox="1"/>
          <p:nvPr/>
        </p:nvSpPr>
        <p:spPr>
          <a:xfrm>
            <a:off x="2626310" y="3263812"/>
            <a:ext cx="2617059" cy="276995"/>
          </a:xfrm>
          <a:prstGeom prst="rect">
            <a:avLst/>
          </a:prstGeom>
          <a:noFill/>
          <a:ln w="9525" cap="flat">
            <a:solidFill>
              <a:srgbClr val="1B4F9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r>
              <a:rPr lang="fr-FR" sz="1200" dirty="0">
                <a:solidFill>
                  <a:srgbClr val="114F9D"/>
                </a:solidFill>
                <a:latin typeface="Montserrat" panose="00000500000000000000" pitchFamily="50" charset="0"/>
              </a:rPr>
              <a:t>Boutons d’impressions des ordonnances</a:t>
            </a:r>
          </a:p>
        </p:txBody>
      </p:sp>
      <p:sp>
        <p:nvSpPr>
          <p:cNvPr id="45" name="ZoneTexte 44">
            <a:extLst>
              <a:ext uri="{FF2B5EF4-FFF2-40B4-BE49-F238E27FC236}">
                <a16:creationId xmlns:a16="http://schemas.microsoft.com/office/drawing/2014/main" id="{E6DB660F-8634-4DE5-A52C-94C0DC6702EA}"/>
              </a:ext>
            </a:extLst>
          </p:cNvPr>
          <p:cNvSpPr txBox="1"/>
          <p:nvPr/>
        </p:nvSpPr>
        <p:spPr>
          <a:xfrm>
            <a:off x="818207" y="1149079"/>
            <a:ext cx="2514599" cy="27699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Cadre de signature des prescriptions</a:t>
            </a:r>
          </a:p>
        </p:txBody>
      </p:sp>
      <p:cxnSp>
        <p:nvCxnSpPr>
          <p:cNvPr id="28" name="Connecteur droit avec flèche 27">
            <a:extLst>
              <a:ext uri="{FF2B5EF4-FFF2-40B4-BE49-F238E27FC236}">
                <a16:creationId xmlns:a16="http://schemas.microsoft.com/office/drawing/2014/main" id="{F889333B-A59C-436E-A89E-B46C46C616D6}"/>
              </a:ext>
            </a:extLst>
          </p:cNvPr>
          <p:cNvCxnSpPr>
            <a:cxnSpLocks/>
          </p:cNvCxnSpPr>
          <p:nvPr/>
        </p:nvCxnSpPr>
        <p:spPr>
          <a:xfrm flipV="1">
            <a:off x="3368545" y="1737904"/>
            <a:ext cx="1652069" cy="1"/>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59" name="Connecteur droit avec flèche 58">
            <a:extLst>
              <a:ext uri="{FF2B5EF4-FFF2-40B4-BE49-F238E27FC236}">
                <a16:creationId xmlns:a16="http://schemas.microsoft.com/office/drawing/2014/main" id="{85F23A76-3A5F-498D-AFE0-E421485C2045}"/>
              </a:ext>
            </a:extLst>
          </p:cNvPr>
          <p:cNvCxnSpPr>
            <a:cxnSpLocks/>
          </p:cNvCxnSpPr>
          <p:nvPr/>
        </p:nvCxnSpPr>
        <p:spPr>
          <a:xfrm flipV="1">
            <a:off x="904420" y="2580891"/>
            <a:ext cx="812359" cy="1556014"/>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31" name="Connecteur droit avec flèche 30">
            <a:extLst>
              <a:ext uri="{FF2B5EF4-FFF2-40B4-BE49-F238E27FC236}">
                <a16:creationId xmlns:a16="http://schemas.microsoft.com/office/drawing/2014/main" id="{72E3E0E5-F218-4ABF-953B-C12A38911171}"/>
              </a:ext>
            </a:extLst>
          </p:cNvPr>
          <p:cNvCxnSpPr>
            <a:cxnSpLocks/>
            <a:endCxn id="11" idx="1"/>
          </p:cNvCxnSpPr>
          <p:nvPr/>
        </p:nvCxnSpPr>
        <p:spPr>
          <a:xfrm>
            <a:off x="3564064" y="4136905"/>
            <a:ext cx="370775"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3" name="Connecteur droit avec flèche 22">
            <a:extLst>
              <a:ext uri="{FF2B5EF4-FFF2-40B4-BE49-F238E27FC236}">
                <a16:creationId xmlns:a16="http://schemas.microsoft.com/office/drawing/2014/main" id="{1A946DE4-B4A7-421A-ABE0-2ECF59D3FE73}"/>
              </a:ext>
            </a:extLst>
          </p:cNvPr>
          <p:cNvCxnSpPr>
            <a:cxnSpLocks/>
          </p:cNvCxnSpPr>
          <p:nvPr/>
        </p:nvCxnSpPr>
        <p:spPr>
          <a:xfrm flipH="1">
            <a:off x="6812559" y="3406164"/>
            <a:ext cx="415836" cy="1"/>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pic>
        <p:nvPicPr>
          <p:cNvPr id="4" name="Image 3">
            <a:extLst>
              <a:ext uri="{FF2B5EF4-FFF2-40B4-BE49-F238E27FC236}">
                <a16:creationId xmlns:a16="http://schemas.microsoft.com/office/drawing/2014/main" id="{526D4907-7147-490A-A37A-78F24CB325EC}"/>
              </a:ext>
            </a:extLst>
          </p:cNvPr>
          <p:cNvPicPr>
            <a:picLocks noChangeAspect="1"/>
          </p:cNvPicPr>
          <p:nvPr/>
        </p:nvPicPr>
        <p:blipFill>
          <a:blip r:embed="rId4"/>
          <a:stretch>
            <a:fillRect/>
          </a:stretch>
        </p:blipFill>
        <p:spPr>
          <a:xfrm>
            <a:off x="818207" y="1561716"/>
            <a:ext cx="2514600" cy="1019175"/>
          </a:xfrm>
          <a:prstGeom prst="rect">
            <a:avLst/>
          </a:prstGeom>
        </p:spPr>
      </p:pic>
      <p:pic>
        <p:nvPicPr>
          <p:cNvPr id="8" name="Image 7">
            <a:extLst>
              <a:ext uri="{FF2B5EF4-FFF2-40B4-BE49-F238E27FC236}">
                <a16:creationId xmlns:a16="http://schemas.microsoft.com/office/drawing/2014/main" id="{E9AC7CAF-6C16-4A0C-B4F1-1C59FDCAF74D}"/>
              </a:ext>
            </a:extLst>
          </p:cNvPr>
          <p:cNvPicPr>
            <a:picLocks noChangeAspect="1"/>
          </p:cNvPicPr>
          <p:nvPr/>
        </p:nvPicPr>
        <p:blipFill>
          <a:blip r:embed="rId5"/>
          <a:stretch>
            <a:fillRect/>
          </a:stretch>
        </p:blipFill>
        <p:spPr>
          <a:xfrm>
            <a:off x="5056352" y="976451"/>
            <a:ext cx="2966558" cy="2071737"/>
          </a:xfrm>
          <a:prstGeom prst="rect">
            <a:avLst/>
          </a:prstGeom>
        </p:spPr>
      </p:pic>
      <p:pic>
        <p:nvPicPr>
          <p:cNvPr id="9" name="Image 8">
            <a:extLst>
              <a:ext uri="{FF2B5EF4-FFF2-40B4-BE49-F238E27FC236}">
                <a16:creationId xmlns:a16="http://schemas.microsoft.com/office/drawing/2014/main" id="{1E9453CB-7E8A-485E-B9B1-86CFDED2FD0C}"/>
              </a:ext>
            </a:extLst>
          </p:cNvPr>
          <p:cNvPicPr>
            <a:picLocks noChangeAspect="1"/>
          </p:cNvPicPr>
          <p:nvPr/>
        </p:nvPicPr>
        <p:blipFill>
          <a:blip r:embed="rId6"/>
          <a:stretch>
            <a:fillRect/>
          </a:stretch>
        </p:blipFill>
        <p:spPr>
          <a:xfrm>
            <a:off x="4877154" y="3675450"/>
            <a:ext cx="3145171" cy="2263264"/>
          </a:xfrm>
          <a:prstGeom prst="rect">
            <a:avLst/>
          </a:prstGeom>
        </p:spPr>
      </p:pic>
      <p:pic>
        <p:nvPicPr>
          <p:cNvPr id="11" name="Image 10">
            <a:extLst>
              <a:ext uri="{FF2B5EF4-FFF2-40B4-BE49-F238E27FC236}">
                <a16:creationId xmlns:a16="http://schemas.microsoft.com/office/drawing/2014/main" id="{C1971EB7-1742-4534-BCB3-17074E5AFEF3}"/>
              </a:ext>
            </a:extLst>
          </p:cNvPr>
          <p:cNvPicPr>
            <a:picLocks noChangeAspect="1"/>
          </p:cNvPicPr>
          <p:nvPr/>
        </p:nvPicPr>
        <p:blipFill>
          <a:blip r:embed="rId7"/>
          <a:stretch>
            <a:fillRect/>
          </a:stretch>
        </p:blipFill>
        <p:spPr>
          <a:xfrm>
            <a:off x="3934839" y="3827342"/>
            <a:ext cx="438150" cy="619125"/>
          </a:xfrm>
          <a:prstGeom prst="rect">
            <a:avLst/>
          </a:prstGeom>
        </p:spPr>
      </p:pic>
      <p:cxnSp>
        <p:nvCxnSpPr>
          <p:cNvPr id="27" name="Connecteur droit avec flèche 26">
            <a:extLst>
              <a:ext uri="{FF2B5EF4-FFF2-40B4-BE49-F238E27FC236}">
                <a16:creationId xmlns:a16="http://schemas.microsoft.com/office/drawing/2014/main" id="{314AE364-D156-455F-B569-18DEFD9C9F21}"/>
              </a:ext>
            </a:extLst>
          </p:cNvPr>
          <p:cNvCxnSpPr>
            <a:cxnSpLocks/>
          </p:cNvCxnSpPr>
          <p:nvPr/>
        </p:nvCxnSpPr>
        <p:spPr>
          <a:xfrm flipV="1">
            <a:off x="4390536" y="4136903"/>
            <a:ext cx="469071" cy="1"/>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6" name="Rectangle 15">
            <a:extLst>
              <a:ext uri="{FF2B5EF4-FFF2-40B4-BE49-F238E27FC236}">
                <a16:creationId xmlns:a16="http://schemas.microsoft.com/office/drawing/2014/main" id="{02B4D10F-C0D1-4601-9DA9-5CF39626AD97}"/>
              </a:ext>
            </a:extLst>
          </p:cNvPr>
          <p:cNvSpPr/>
          <p:nvPr/>
        </p:nvSpPr>
        <p:spPr>
          <a:xfrm>
            <a:off x="0" y="338277"/>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Cs</a:t>
            </a:r>
          </a:p>
        </p:txBody>
      </p:sp>
    </p:spTree>
    <p:extLst>
      <p:ext uri="{BB962C8B-B14F-4D97-AF65-F5344CB8AC3E}">
        <p14:creationId xmlns:p14="http://schemas.microsoft.com/office/powerpoint/2010/main" val="310890708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F1A7236-BC61-4CBA-BDA9-DB6016F01F0B}"/>
              </a:ext>
            </a:extLst>
          </p:cNvPr>
          <p:cNvSpPr txBox="1">
            <a:spLocks/>
          </p:cNvSpPr>
          <p:nvPr/>
        </p:nvSpPr>
        <p:spPr>
          <a:xfrm>
            <a:off x="1542116" y="230475"/>
            <a:ext cx="3253149" cy="5378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dirty="0">
                <a:solidFill>
                  <a:srgbClr val="1B4F9E"/>
                </a:solidFill>
                <a:latin typeface="Montserrat" panose="00000500000000000000" pitchFamily="50" charset="0"/>
              </a:rPr>
              <a:t>SOMMAIRE</a:t>
            </a:r>
          </a:p>
        </p:txBody>
      </p:sp>
      <p:sp>
        <p:nvSpPr>
          <p:cNvPr id="6" name="ZoneTexte 5">
            <a:extLst>
              <a:ext uri="{FF2B5EF4-FFF2-40B4-BE49-F238E27FC236}">
                <a16:creationId xmlns:a16="http://schemas.microsoft.com/office/drawing/2014/main" id="{997A5DFB-11D2-48FD-A626-37110CDEB238}"/>
              </a:ext>
            </a:extLst>
          </p:cNvPr>
          <p:cNvSpPr txBox="1"/>
          <p:nvPr/>
        </p:nvSpPr>
        <p:spPr>
          <a:xfrm>
            <a:off x="639795" y="1575488"/>
            <a:ext cx="7722354" cy="32932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342900" lvl="2" indent="-342900">
              <a:buFont typeface="Wingdings" panose="05000000000000000000" pitchFamily="2" charset="2"/>
              <a:buChar char="Ø"/>
            </a:pPr>
            <a:r>
              <a:rPr lang="fr-FR" sz="1600" dirty="0">
                <a:solidFill>
                  <a:srgbClr val="1B4F9E"/>
                </a:solidFill>
              </a:rPr>
              <a:t>Obstétrique</a:t>
            </a:r>
          </a:p>
          <a:p>
            <a:pPr marL="839788" lvl="3" indent="-285750">
              <a:buFont typeface="Wingdings" panose="05000000000000000000" pitchFamily="2" charset="2"/>
              <a:buChar char="Ø"/>
            </a:pPr>
            <a:r>
              <a:rPr lang="fr-FR" sz="1600" dirty="0">
                <a:solidFill>
                  <a:srgbClr val="1B4F9E"/>
                </a:solidFill>
              </a:rPr>
              <a:t>Ouverture du dossier et consultations</a:t>
            </a:r>
          </a:p>
          <a:p>
            <a:pPr marL="839788" lvl="3" indent="-285750">
              <a:buFont typeface="Wingdings" panose="05000000000000000000" pitchFamily="2" charset="2"/>
              <a:buChar char="Ø"/>
            </a:pPr>
            <a:r>
              <a:rPr lang="fr-FR" sz="1600" dirty="0">
                <a:solidFill>
                  <a:srgbClr val="1B4F9E"/>
                </a:solidFill>
              </a:rPr>
              <a:t>Surveillance de la grossesse </a:t>
            </a:r>
          </a:p>
          <a:p>
            <a:pPr marL="839788" lvl="3" indent="-285750">
              <a:buFont typeface="Wingdings" panose="05000000000000000000" pitchFamily="2" charset="2"/>
              <a:buChar char="Ø"/>
            </a:pPr>
            <a:r>
              <a:rPr lang="fr-FR" sz="1600" dirty="0">
                <a:solidFill>
                  <a:srgbClr val="1B4F9E"/>
                </a:solidFill>
              </a:rPr>
              <a:t>Suivi des patientes a domicile</a:t>
            </a:r>
          </a:p>
          <a:p>
            <a:pPr marL="839788" lvl="3" indent="-285750">
              <a:buFont typeface="Wingdings" panose="05000000000000000000" pitchFamily="2" charset="2"/>
              <a:buChar char="Ø"/>
            </a:pPr>
            <a:r>
              <a:rPr lang="fr-FR" sz="1600" dirty="0">
                <a:solidFill>
                  <a:srgbClr val="1B4F9E"/>
                </a:solidFill>
              </a:rPr>
              <a:t>Salle de naissance</a:t>
            </a:r>
          </a:p>
          <a:p>
            <a:pPr marL="839788" lvl="3" indent="-285750">
              <a:buFont typeface="Wingdings" panose="05000000000000000000" pitchFamily="2" charset="2"/>
              <a:buChar char="Ø"/>
            </a:pPr>
            <a:r>
              <a:rPr lang="fr-FR" sz="1600" dirty="0">
                <a:solidFill>
                  <a:srgbClr val="1B4F9E"/>
                </a:solidFill>
              </a:rPr>
              <a:t>Post-partum </a:t>
            </a:r>
          </a:p>
          <a:p>
            <a:pPr lvl="1"/>
            <a:endParaRPr kumimoji="0" lang="fr-FR" sz="1600" b="0" i="0" u="none" strike="noStrike" cap="none" spc="0" normalizeH="0" baseline="0" dirty="0">
              <a:ln>
                <a:noFill/>
              </a:ln>
              <a:solidFill>
                <a:srgbClr val="1B4F9E"/>
              </a:solidFill>
              <a:effectLst/>
              <a:uFillTx/>
              <a:latin typeface="+mn-lt"/>
              <a:ea typeface="+mn-ea"/>
              <a:cs typeface="+mn-cs"/>
              <a:sym typeface="Calibri"/>
            </a:endParaRPr>
          </a:p>
          <a:p>
            <a:pPr marL="342900" lvl="1" indent="-342900">
              <a:buFont typeface="Wingdings" panose="05000000000000000000" pitchFamily="2" charset="2"/>
              <a:buChar char="Ø"/>
            </a:pPr>
            <a:r>
              <a:rPr lang="fr-FR" sz="1600" dirty="0">
                <a:solidFill>
                  <a:srgbClr val="1B4F9E"/>
                </a:solidFill>
              </a:rPr>
              <a:t>Orthogénie</a:t>
            </a:r>
          </a:p>
          <a:p>
            <a:pPr marL="628650" lvl="3" indent="-90488">
              <a:buFont typeface="Wingdings" panose="05000000000000000000" pitchFamily="2" charset="2"/>
              <a:buChar char="Ø"/>
            </a:pPr>
            <a:r>
              <a:rPr lang="fr-FR" sz="1600" dirty="0">
                <a:solidFill>
                  <a:srgbClr val="1B4F9E"/>
                </a:solidFill>
              </a:rPr>
              <a:t>  Suivi en orthogénie</a:t>
            </a:r>
          </a:p>
          <a:p>
            <a:pPr marL="628650" lvl="3" indent="-90488">
              <a:buFont typeface="Wingdings" panose="05000000000000000000" pitchFamily="2" charset="2"/>
              <a:buChar char="Ø"/>
            </a:pPr>
            <a:endParaRPr lang="fr-FR" sz="1600" dirty="0">
              <a:solidFill>
                <a:srgbClr val="1B4F9E"/>
              </a:solidFill>
            </a:endParaRPr>
          </a:p>
          <a:p>
            <a:pPr marL="285750" lvl="5" indent="-285750">
              <a:buFont typeface="Wingdings" panose="05000000000000000000" pitchFamily="2" charset="2"/>
              <a:buChar char="Ø"/>
            </a:pPr>
            <a:r>
              <a:rPr lang="fr-FR" sz="1600" dirty="0">
                <a:solidFill>
                  <a:srgbClr val="1B4F9E"/>
                </a:solidFill>
              </a:rPr>
              <a:t> Gynécologie</a:t>
            </a:r>
          </a:p>
          <a:p>
            <a:pPr marL="628650" lvl="3" indent="-90488">
              <a:buFont typeface="Wingdings" panose="05000000000000000000" pitchFamily="2" charset="2"/>
              <a:buChar char="Ø"/>
            </a:pPr>
            <a:r>
              <a:rPr lang="fr-FR" sz="1600" dirty="0">
                <a:solidFill>
                  <a:srgbClr val="1B4F9E"/>
                </a:solidFill>
              </a:rPr>
              <a:t>  Suivi en gynécologie</a:t>
            </a:r>
          </a:p>
          <a:p>
            <a:pPr marL="628650" lvl="3" indent="-90488">
              <a:buFont typeface="Wingdings" panose="05000000000000000000" pitchFamily="2" charset="2"/>
              <a:buChar char="Ø"/>
            </a:pPr>
            <a:r>
              <a:rPr lang="fr-FR" sz="1600" dirty="0">
                <a:solidFill>
                  <a:srgbClr val="1B4F9E"/>
                </a:solidFill>
              </a:rPr>
              <a:t>  Hospitalisation en gynécologie</a:t>
            </a:r>
          </a:p>
        </p:txBody>
      </p:sp>
    </p:spTree>
    <p:extLst>
      <p:ext uri="{BB962C8B-B14F-4D97-AF65-F5344CB8AC3E}">
        <p14:creationId xmlns:p14="http://schemas.microsoft.com/office/powerpoint/2010/main" val="2411474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12965EF-469B-4933-AFBF-4227033305F5}"/>
              </a:ext>
            </a:extLst>
          </p:cNvPr>
          <p:cNvPicPr>
            <a:picLocks noChangeAspect="1"/>
          </p:cNvPicPr>
          <p:nvPr/>
        </p:nvPicPr>
        <p:blipFill>
          <a:blip r:embed="rId3"/>
          <a:stretch>
            <a:fillRect/>
          </a:stretch>
        </p:blipFill>
        <p:spPr>
          <a:xfrm>
            <a:off x="1594608" y="1072464"/>
            <a:ext cx="5813897" cy="4562391"/>
          </a:xfrm>
          <a:prstGeom prst="rect">
            <a:avLst/>
          </a:prstGeom>
        </p:spPr>
      </p:pic>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p:txBody>
          <a:bodyPr>
            <a:noAutofit/>
          </a:bodyPr>
          <a:lstStyle/>
          <a:p>
            <a:r>
              <a:rPr lang="fr-FR" sz="2800" dirty="0">
                <a:latin typeface="Montserrat" panose="00000500000000000000" pitchFamily="50" charset="0"/>
              </a:rPr>
              <a:t>Surveillance de la grossesse : </a:t>
            </a:r>
            <a:r>
              <a:rPr lang="fr-FR" sz="1800" dirty="0">
                <a:latin typeface="Montserrat" panose="00000500000000000000" pitchFamily="50" charset="0"/>
              </a:rPr>
              <a:t>Exemple de la consultation de suivi</a:t>
            </a:r>
            <a:br>
              <a:rPr lang="fr-FR" sz="1800" dirty="0">
                <a:latin typeface="Montserrat" panose="00000500000000000000" pitchFamily="50" charset="0"/>
              </a:rPr>
            </a:br>
            <a:r>
              <a:rPr lang="fr-FR" sz="1800" dirty="0">
                <a:latin typeface="Montserrat" panose="00000500000000000000" pitchFamily="50" charset="0"/>
              </a:rPr>
              <a:t>Edition du « courrier de suivi »</a:t>
            </a:r>
          </a:p>
        </p:txBody>
      </p:sp>
      <p:cxnSp>
        <p:nvCxnSpPr>
          <p:cNvPr id="36" name="Connecteur droit avec flèche 35">
            <a:extLst>
              <a:ext uri="{FF2B5EF4-FFF2-40B4-BE49-F238E27FC236}">
                <a16:creationId xmlns:a16="http://schemas.microsoft.com/office/drawing/2014/main" id="{F54EA0D5-D816-41A8-A756-F08CEB2C468E}"/>
              </a:ext>
            </a:extLst>
          </p:cNvPr>
          <p:cNvCxnSpPr>
            <a:cxnSpLocks/>
          </p:cNvCxnSpPr>
          <p:nvPr/>
        </p:nvCxnSpPr>
        <p:spPr>
          <a:xfrm flipH="1">
            <a:off x="6195530" y="3429000"/>
            <a:ext cx="1364586" cy="1"/>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30" name="Connecteur droit avec flèche 29">
            <a:extLst>
              <a:ext uri="{FF2B5EF4-FFF2-40B4-BE49-F238E27FC236}">
                <a16:creationId xmlns:a16="http://schemas.microsoft.com/office/drawing/2014/main" id="{495C9369-D801-40E0-9EC1-14F9DD2DE5AE}"/>
              </a:ext>
            </a:extLst>
          </p:cNvPr>
          <p:cNvCxnSpPr>
            <a:cxnSpLocks/>
          </p:cNvCxnSpPr>
          <p:nvPr/>
        </p:nvCxnSpPr>
        <p:spPr>
          <a:xfrm flipH="1">
            <a:off x="6908904" y="5051974"/>
            <a:ext cx="651212"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32" name="ZoneTexte 31">
            <a:extLst>
              <a:ext uri="{FF2B5EF4-FFF2-40B4-BE49-F238E27FC236}">
                <a16:creationId xmlns:a16="http://schemas.microsoft.com/office/drawing/2014/main" id="{A97D876B-BB74-4944-B97F-CBEC0B41ED3F}"/>
              </a:ext>
            </a:extLst>
          </p:cNvPr>
          <p:cNvSpPr txBox="1"/>
          <p:nvPr/>
        </p:nvSpPr>
        <p:spPr>
          <a:xfrm>
            <a:off x="7560116" y="3152003"/>
            <a:ext cx="1500254" cy="553994"/>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000" dirty="0">
                <a:solidFill>
                  <a:srgbClr val="114F9D"/>
                </a:solidFill>
                <a:latin typeface="Montserrat" panose="00000500000000000000" pitchFamily="50" charset="0"/>
              </a:rPr>
              <a:t>Fenêtre de sélection des correspondants pour l’envoie du courrier </a:t>
            </a:r>
            <a:endParaRPr kumimoji="0" lang="fr-FR" sz="10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37" name="ZoneTexte 36">
            <a:extLst>
              <a:ext uri="{FF2B5EF4-FFF2-40B4-BE49-F238E27FC236}">
                <a16:creationId xmlns:a16="http://schemas.microsoft.com/office/drawing/2014/main" id="{DBE9C2A4-4CF9-4468-85EF-8ECB4ACFEA3B}"/>
              </a:ext>
            </a:extLst>
          </p:cNvPr>
          <p:cNvSpPr txBox="1"/>
          <p:nvPr/>
        </p:nvSpPr>
        <p:spPr>
          <a:xfrm>
            <a:off x="344720" y="2839909"/>
            <a:ext cx="973665" cy="246217"/>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000" dirty="0">
                <a:solidFill>
                  <a:srgbClr val="114F9D"/>
                </a:solidFill>
                <a:latin typeface="Montserrat" panose="00000500000000000000" pitchFamily="50" charset="0"/>
              </a:rPr>
              <a:t>Courrier de suivi</a:t>
            </a:r>
            <a:endParaRPr kumimoji="0" lang="fr-FR" sz="1000" b="0" i="0" u="none" strike="noStrike" cap="none" spc="0" normalizeH="0" baseline="0" dirty="0">
              <a:ln>
                <a:noFill/>
              </a:ln>
              <a:solidFill>
                <a:srgbClr val="114F9D"/>
              </a:solidFill>
              <a:effectLst/>
              <a:uFillTx/>
              <a:latin typeface="Montserrat" panose="00000500000000000000" pitchFamily="50" charset="0"/>
              <a:sym typeface="Calibri"/>
            </a:endParaRPr>
          </a:p>
        </p:txBody>
      </p:sp>
      <p:pic>
        <p:nvPicPr>
          <p:cNvPr id="6" name="Image 5">
            <a:extLst>
              <a:ext uri="{FF2B5EF4-FFF2-40B4-BE49-F238E27FC236}">
                <a16:creationId xmlns:a16="http://schemas.microsoft.com/office/drawing/2014/main" id="{51CDB2A2-E5A3-48DE-9063-FCB1355DE2F2}"/>
              </a:ext>
            </a:extLst>
          </p:cNvPr>
          <p:cNvPicPr>
            <a:picLocks noChangeAspect="1"/>
          </p:cNvPicPr>
          <p:nvPr/>
        </p:nvPicPr>
        <p:blipFill>
          <a:blip r:embed="rId4"/>
          <a:stretch>
            <a:fillRect/>
          </a:stretch>
        </p:blipFill>
        <p:spPr>
          <a:xfrm>
            <a:off x="360613" y="3771874"/>
            <a:ext cx="3297142" cy="2321015"/>
          </a:xfrm>
          <a:prstGeom prst="rect">
            <a:avLst/>
          </a:prstGeom>
          <a:ln>
            <a:solidFill>
              <a:schemeClr val="accent1"/>
            </a:solidFill>
          </a:ln>
        </p:spPr>
      </p:pic>
      <p:cxnSp>
        <p:nvCxnSpPr>
          <p:cNvPr id="22" name="Connecteur droit avec flèche 21">
            <a:extLst>
              <a:ext uri="{FF2B5EF4-FFF2-40B4-BE49-F238E27FC236}">
                <a16:creationId xmlns:a16="http://schemas.microsoft.com/office/drawing/2014/main" id="{4A55520B-C30C-49DE-B686-97A49DA99EF1}"/>
              </a:ext>
            </a:extLst>
          </p:cNvPr>
          <p:cNvCxnSpPr>
            <a:cxnSpLocks/>
          </p:cNvCxnSpPr>
          <p:nvPr/>
        </p:nvCxnSpPr>
        <p:spPr>
          <a:xfrm>
            <a:off x="782823" y="3086126"/>
            <a:ext cx="389576" cy="685748"/>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6" name="ZoneTexte 25">
            <a:extLst>
              <a:ext uri="{FF2B5EF4-FFF2-40B4-BE49-F238E27FC236}">
                <a16:creationId xmlns:a16="http://schemas.microsoft.com/office/drawing/2014/main" id="{F76964A4-A8A1-4C35-9FCC-6E5C907F3312}"/>
              </a:ext>
            </a:extLst>
          </p:cNvPr>
          <p:cNvSpPr txBox="1"/>
          <p:nvPr/>
        </p:nvSpPr>
        <p:spPr>
          <a:xfrm>
            <a:off x="7560116" y="4928865"/>
            <a:ext cx="1500254" cy="246217"/>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000" dirty="0">
                <a:solidFill>
                  <a:srgbClr val="114F9D"/>
                </a:solidFill>
                <a:latin typeface="Montserrat" panose="00000500000000000000" pitchFamily="50" charset="0"/>
              </a:rPr>
              <a:t>Bouton d’impression</a:t>
            </a:r>
            <a:endParaRPr kumimoji="0" lang="fr-FR" sz="10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12" name="Rectangle 11">
            <a:extLst>
              <a:ext uri="{FF2B5EF4-FFF2-40B4-BE49-F238E27FC236}">
                <a16:creationId xmlns:a16="http://schemas.microsoft.com/office/drawing/2014/main" id="{DCEBBD98-F664-4A02-831B-09DAEBA8EE17}"/>
              </a:ext>
            </a:extLst>
          </p:cNvPr>
          <p:cNvSpPr/>
          <p:nvPr/>
        </p:nvSpPr>
        <p:spPr>
          <a:xfrm>
            <a:off x="0" y="338277"/>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Cs</a:t>
            </a:r>
          </a:p>
        </p:txBody>
      </p:sp>
    </p:spTree>
    <p:extLst>
      <p:ext uri="{BB962C8B-B14F-4D97-AF65-F5344CB8AC3E}">
        <p14:creationId xmlns:p14="http://schemas.microsoft.com/office/powerpoint/2010/main" val="138567579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p:txBody>
          <a:bodyPr>
            <a:noAutofit/>
          </a:bodyPr>
          <a:lstStyle/>
          <a:p>
            <a:r>
              <a:rPr lang="fr-FR" sz="2800" dirty="0">
                <a:latin typeface="Montserrat" panose="00000500000000000000" pitchFamily="50" charset="0"/>
              </a:rPr>
              <a:t>Surveillance de la grossesse : </a:t>
            </a:r>
            <a:r>
              <a:rPr lang="fr-FR" sz="1800" dirty="0">
                <a:latin typeface="Montserrat" panose="00000500000000000000" pitchFamily="50" charset="0"/>
              </a:rPr>
              <a:t>Exemple de la consultation de suivi</a:t>
            </a:r>
            <a:br>
              <a:rPr lang="fr-FR" sz="1800" dirty="0">
                <a:latin typeface="Montserrat" panose="00000500000000000000" pitchFamily="50" charset="0"/>
              </a:rPr>
            </a:br>
            <a:r>
              <a:rPr lang="fr-FR" sz="1800" dirty="0">
                <a:latin typeface="Montserrat" panose="00000500000000000000" pitchFamily="50" charset="0"/>
              </a:rPr>
              <a:t>Edition du « courrier de suivi »</a:t>
            </a:r>
          </a:p>
        </p:txBody>
      </p:sp>
      <p:sp>
        <p:nvSpPr>
          <p:cNvPr id="37" name="ZoneTexte 36">
            <a:extLst>
              <a:ext uri="{FF2B5EF4-FFF2-40B4-BE49-F238E27FC236}">
                <a16:creationId xmlns:a16="http://schemas.microsoft.com/office/drawing/2014/main" id="{DBE9C2A4-4CF9-4468-85EF-8ECB4ACFEA3B}"/>
              </a:ext>
            </a:extLst>
          </p:cNvPr>
          <p:cNvSpPr txBox="1"/>
          <p:nvPr/>
        </p:nvSpPr>
        <p:spPr>
          <a:xfrm>
            <a:off x="861095" y="2880543"/>
            <a:ext cx="1363910" cy="246217"/>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000" dirty="0">
                <a:solidFill>
                  <a:srgbClr val="114F9D"/>
                </a:solidFill>
                <a:latin typeface="Montserrat" panose="00000500000000000000" pitchFamily="50" charset="0"/>
              </a:rPr>
              <a:t>Consultation d’urgence</a:t>
            </a:r>
            <a:endParaRPr kumimoji="0" lang="fr-FR" sz="10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26" name="ZoneTexte 25">
            <a:extLst>
              <a:ext uri="{FF2B5EF4-FFF2-40B4-BE49-F238E27FC236}">
                <a16:creationId xmlns:a16="http://schemas.microsoft.com/office/drawing/2014/main" id="{F76964A4-A8A1-4C35-9FCC-6E5C907F3312}"/>
              </a:ext>
            </a:extLst>
          </p:cNvPr>
          <p:cNvSpPr txBox="1"/>
          <p:nvPr/>
        </p:nvSpPr>
        <p:spPr>
          <a:xfrm>
            <a:off x="3640765" y="2877927"/>
            <a:ext cx="1500254" cy="246217"/>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000" b="0" i="0" u="none" strike="noStrike" cap="none" spc="0" normalizeH="0" baseline="0" dirty="0">
                <a:ln>
                  <a:noFill/>
                </a:ln>
                <a:solidFill>
                  <a:srgbClr val="114F9D"/>
                </a:solidFill>
                <a:effectLst/>
                <a:uFillTx/>
                <a:latin typeface="Montserrat" panose="00000500000000000000" pitchFamily="50" charset="0"/>
                <a:sym typeface="Calibri"/>
              </a:rPr>
              <a:t>Feuille d’hospitalisation</a:t>
            </a:r>
          </a:p>
        </p:txBody>
      </p:sp>
      <p:pic>
        <p:nvPicPr>
          <p:cNvPr id="3" name="Image 2">
            <a:extLst>
              <a:ext uri="{FF2B5EF4-FFF2-40B4-BE49-F238E27FC236}">
                <a16:creationId xmlns:a16="http://schemas.microsoft.com/office/drawing/2014/main" id="{5F9AAA6F-2CD8-4973-AFC2-53F7C258D702}"/>
              </a:ext>
            </a:extLst>
          </p:cNvPr>
          <p:cNvPicPr>
            <a:picLocks noChangeAspect="1"/>
          </p:cNvPicPr>
          <p:nvPr/>
        </p:nvPicPr>
        <p:blipFill>
          <a:blip r:embed="rId3"/>
          <a:stretch>
            <a:fillRect/>
          </a:stretch>
        </p:blipFill>
        <p:spPr>
          <a:xfrm>
            <a:off x="2776271" y="1091526"/>
            <a:ext cx="3591458" cy="1386470"/>
          </a:xfrm>
          <a:prstGeom prst="rect">
            <a:avLst/>
          </a:prstGeom>
        </p:spPr>
      </p:pic>
      <p:cxnSp>
        <p:nvCxnSpPr>
          <p:cNvPr id="36" name="Connecteur droit avec flèche 35">
            <a:extLst>
              <a:ext uri="{FF2B5EF4-FFF2-40B4-BE49-F238E27FC236}">
                <a16:creationId xmlns:a16="http://schemas.microsoft.com/office/drawing/2014/main" id="{F54EA0D5-D816-41A8-A756-F08CEB2C468E}"/>
              </a:ext>
            </a:extLst>
          </p:cNvPr>
          <p:cNvCxnSpPr>
            <a:cxnSpLocks/>
            <a:endCxn id="26" idx="0"/>
          </p:cNvCxnSpPr>
          <p:nvPr/>
        </p:nvCxnSpPr>
        <p:spPr>
          <a:xfrm>
            <a:off x="3361509" y="1544339"/>
            <a:ext cx="1029383" cy="1333588"/>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7" name="Accolade fermante 6">
            <a:extLst>
              <a:ext uri="{FF2B5EF4-FFF2-40B4-BE49-F238E27FC236}">
                <a16:creationId xmlns:a16="http://schemas.microsoft.com/office/drawing/2014/main" id="{0A5F857B-1F12-4340-B467-DD31CF922368}"/>
              </a:ext>
            </a:extLst>
          </p:cNvPr>
          <p:cNvSpPr/>
          <p:nvPr/>
        </p:nvSpPr>
        <p:spPr>
          <a:xfrm>
            <a:off x="4509991" y="1214442"/>
            <a:ext cx="606490" cy="1059901"/>
          </a:xfrm>
          <a:prstGeom prst="rightBrac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sp>
        <p:nvSpPr>
          <p:cNvPr id="32" name="ZoneTexte 31">
            <a:extLst>
              <a:ext uri="{FF2B5EF4-FFF2-40B4-BE49-F238E27FC236}">
                <a16:creationId xmlns:a16="http://schemas.microsoft.com/office/drawing/2014/main" id="{A97D876B-BB74-4944-B97F-CBEC0B41ED3F}"/>
              </a:ext>
            </a:extLst>
          </p:cNvPr>
          <p:cNvSpPr txBox="1"/>
          <p:nvPr/>
        </p:nvSpPr>
        <p:spPr>
          <a:xfrm>
            <a:off x="5182785" y="1544339"/>
            <a:ext cx="1500254" cy="400105"/>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000" b="0" i="0" u="none" strike="noStrike" cap="none" spc="0" normalizeH="0" baseline="0" dirty="0">
                <a:ln>
                  <a:noFill/>
                </a:ln>
                <a:solidFill>
                  <a:srgbClr val="114F9D"/>
                </a:solidFill>
                <a:effectLst/>
                <a:uFillTx/>
                <a:latin typeface="Montserrat" panose="00000500000000000000" pitchFamily="50" charset="0"/>
                <a:sym typeface="Calibri"/>
              </a:rPr>
              <a:t>Liste des modèles de consultation</a:t>
            </a:r>
          </a:p>
        </p:txBody>
      </p:sp>
      <p:pic>
        <p:nvPicPr>
          <p:cNvPr id="9" name="Image 8">
            <a:extLst>
              <a:ext uri="{FF2B5EF4-FFF2-40B4-BE49-F238E27FC236}">
                <a16:creationId xmlns:a16="http://schemas.microsoft.com/office/drawing/2014/main" id="{952462A3-EB5A-44BC-9FF9-07CD0084B6FA}"/>
              </a:ext>
            </a:extLst>
          </p:cNvPr>
          <p:cNvPicPr>
            <a:picLocks noChangeAspect="1"/>
          </p:cNvPicPr>
          <p:nvPr/>
        </p:nvPicPr>
        <p:blipFill>
          <a:blip r:embed="rId4"/>
          <a:stretch>
            <a:fillRect/>
          </a:stretch>
        </p:blipFill>
        <p:spPr>
          <a:xfrm>
            <a:off x="285968" y="3130592"/>
            <a:ext cx="2302095" cy="2335850"/>
          </a:xfrm>
          <a:prstGeom prst="rect">
            <a:avLst/>
          </a:prstGeom>
          <a:ln>
            <a:solidFill>
              <a:schemeClr val="accent1"/>
            </a:solidFill>
          </a:ln>
        </p:spPr>
      </p:pic>
      <p:cxnSp>
        <p:nvCxnSpPr>
          <p:cNvPr id="22" name="Connecteur droit avec flèche 21">
            <a:extLst>
              <a:ext uri="{FF2B5EF4-FFF2-40B4-BE49-F238E27FC236}">
                <a16:creationId xmlns:a16="http://schemas.microsoft.com/office/drawing/2014/main" id="{4A55520B-C30C-49DE-B686-97A49DA99EF1}"/>
              </a:ext>
            </a:extLst>
          </p:cNvPr>
          <p:cNvCxnSpPr>
            <a:cxnSpLocks/>
          </p:cNvCxnSpPr>
          <p:nvPr/>
        </p:nvCxnSpPr>
        <p:spPr>
          <a:xfrm flipH="1">
            <a:off x="1525180" y="1399592"/>
            <a:ext cx="1507269" cy="1489065"/>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pic>
        <p:nvPicPr>
          <p:cNvPr id="13" name="Image 12">
            <a:extLst>
              <a:ext uri="{FF2B5EF4-FFF2-40B4-BE49-F238E27FC236}">
                <a16:creationId xmlns:a16="http://schemas.microsoft.com/office/drawing/2014/main" id="{3BC730FC-2EFC-42C8-B36A-BA751A6642E3}"/>
              </a:ext>
            </a:extLst>
          </p:cNvPr>
          <p:cNvPicPr>
            <a:picLocks noChangeAspect="1"/>
          </p:cNvPicPr>
          <p:nvPr/>
        </p:nvPicPr>
        <p:blipFill>
          <a:blip r:embed="rId5"/>
          <a:stretch>
            <a:fillRect/>
          </a:stretch>
        </p:blipFill>
        <p:spPr>
          <a:xfrm>
            <a:off x="3189662" y="3134874"/>
            <a:ext cx="2481873" cy="2353542"/>
          </a:xfrm>
          <a:prstGeom prst="rect">
            <a:avLst/>
          </a:prstGeom>
          <a:ln>
            <a:solidFill>
              <a:schemeClr val="accent1"/>
            </a:solidFill>
          </a:ln>
        </p:spPr>
      </p:pic>
      <p:sp>
        <p:nvSpPr>
          <p:cNvPr id="23" name="ZoneTexte 22">
            <a:extLst>
              <a:ext uri="{FF2B5EF4-FFF2-40B4-BE49-F238E27FC236}">
                <a16:creationId xmlns:a16="http://schemas.microsoft.com/office/drawing/2014/main" id="{8DC6AEAF-42FA-4936-8670-A65140D2FBCB}"/>
              </a:ext>
            </a:extLst>
          </p:cNvPr>
          <p:cNvSpPr txBox="1"/>
          <p:nvPr/>
        </p:nvSpPr>
        <p:spPr>
          <a:xfrm>
            <a:off x="6906665" y="2877926"/>
            <a:ext cx="1500254" cy="246217"/>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000" b="0" i="0" u="none" strike="noStrike" cap="none" spc="0" normalizeH="0" baseline="0" dirty="0">
                <a:ln>
                  <a:noFill/>
                </a:ln>
                <a:solidFill>
                  <a:srgbClr val="114F9D"/>
                </a:solidFill>
                <a:effectLst/>
                <a:uFillTx/>
                <a:latin typeface="Montserrat" panose="00000500000000000000" pitchFamily="50" charset="0"/>
                <a:sym typeface="Calibri"/>
              </a:rPr>
              <a:t>Consultation IMG</a:t>
            </a:r>
          </a:p>
        </p:txBody>
      </p:sp>
      <p:pic>
        <p:nvPicPr>
          <p:cNvPr id="18" name="Image 17">
            <a:extLst>
              <a:ext uri="{FF2B5EF4-FFF2-40B4-BE49-F238E27FC236}">
                <a16:creationId xmlns:a16="http://schemas.microsoft.com/office/drawing/2014/main" id="{7FA34231-ABE6-4204-BCBF-3AB0E429FE8A}"/>
              </a:ext>
            </a:extLst>
          </p:cNvPr>
          <p:cNvPicPr>
            <a:picLocks noChangeAspect="1"/>
          </p:cNvPicPr>
          <p:nvPr/>
        </p:nvPicPr>
        <p:blipFill>
          <a:blip r:embed="rId6"/>
          <a:stretch>
            <a:fillRect/>
          </a:stretch>
        </p:blipFill>
        <p:spPr>
          <a:xfrm>
            <a:off x="6273134" y="3158174"/>
            <a:ext cx="2742142" cy="2330242"/>
          </a:xfrm>
          <a:prstGeom prst="rect">
            <a:avLst/>
          </a:prstGeom>
          <a:ln>
            <a:solidFill>
              <a:schemeClr val="accent1"/>
            </a:solidFill>
          </a:ln>
        </p:spPr>
      </p:pic>
      <p:cxnSp>
        <p:nvCxnSpPr>
          <p:cNvPr id="30" name="Connecteur droit avec flèche 29">
            <a:extLst>
              <a:ext uri="{FF2B5EF4-FFF2-40B4-BE49-F238E27FC236}">
                <a16:creationId xmlns:a16="http://schemas.microsoft.com/office/drawing/2014/main" id="{495C9369-D801-40E0-9EC1-14F9DD2DE5AE}"/>
              </a:ext>
            </a:extLst>
          </p:cNvPr>
          <p:cNvCxnSpPr>
            <a:cxnSpLocks/>
            <a:endCxn id="23" idx="0"/>
          </p:cNvCxnSpPr>
          <p:nvPr/>
        </p:nvCxnSpPr>
        <p:spPr>
          <a:xfrm>
            <a:off x="3571385" y="1620423"/>
            <a:ext cx="4085407" cy="1257503"/>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9" name="Rectangle 18">
            <a:extLst>
              <a:ext uri="{FF2B5EF4-FFF2-40B4-BE49-F238E27FC236}">
                <a16:creationId xmlns:a16="http://schemas.microsoft.com/office/drawing/2014/main" id="{D26D35F2-1799-44B2-8A23-E5B2E7D06646}"/>
              </a:ext>
            </a:extLst>
          </p:cNvPr>
          <p:cNvSpPr/>
          <p:nvPr/>
        </p:nvSpPr>
        <p:spPr>
          <a:xfrm>
            <a:off x="0" y="338277"/>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Cs</a:t>
            </a:r>
          </a:p>
        </p:txBody>
      </p:sp>
    </p:spTree>
    <p:extLst>
      <p:ext uri="{BB962C8B-B14F-4D97-AF65-F5344CB8AC3E}">
        <p14:creationId xmlns:p14="http://schemas.microsoft.com/office/powerpoint/2010/main" val="201855035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a:xfrm>
            <a:off x="1552380" y="386034"/>
            <a:ext cx="7321032" cy="298834"/>
          </a:xfrm>
        </p:spPr>
        <p:txBody>
          <a:bodyPr>
            <a:noAutofit/>
          </a:bodyPr>
          <a:lstStyle/>
          <a:p>
            <a:r>
              <a:rPr lang="fr-FR" sz="2800" dirty="0">
                <a:latin typeface="Montserrat" panose="00000500000000000000" pitchFamily="50" charset="0"/>
              </a:rPr>
              <a:t>Hospitalisation</a:t>
            </a:r>
          </a:p>
        </p:txBody>
      </p:sp>
      <p:pic>
        <p:nvPicPr>
          <p:cNvPr id="3" name="Image 2">
            <a:extLst>
              <a:ext uri="{FF2B5EF4-FFF2-40B4-BE49-F238E27FC236}">
                <a16:creationId xmlns:a16="http://schemas.microsoft.com/office/drawing/2014/main" id="{A64C388A-0526-440C-8982-DA5A45CD9336}"/>
              </a:ext>
            </a:extLst>
          </p:cNvPr>
          <p:cNvPicPr>
            <a:picLocks noChangeAspect="1"/>
          </p:cNvPicPr>
          <p:nvPr/>
        </p:nvPicPr>
        <p:blipFill>
          <a:blip r:embed="rId3"/>
          <a:stretch>
            <a:fillRect/>
          </a:stretch>
        </p:blipFill>
        <p:spPr>
          <a:xfrm>
            <a:off x="775501" y="1183940"/>
            <a:ext cx="3794654" cy="3709589"/>
          </a:xfrm>
          <a:prstGeom prst="rect">
            <a:avLst/>
          </a:prstGeom>
        </p:spPr>
      </p:pic>
      <p:pic>
        <p:nvPicPr>
          <p:cNvPr id="4" name="Image 3">
            <a:extLst>
              <a:ext uri="{FF2B5EF4-FFF2-40B4-BE49-F238E27FC236}">
                <a16:creationId xmlns:a16="http://schemas.microsoft.com/office/drawing/2014/main" id="{D02CAD09-5EFB-4BEB-A9F9-F166CD56F7D9}"/>
              </a:ext>
            </a:extLst>
          </p:cNvPr>
          <p:cNvPicPr>
            <a:picLocks noChangeAspect="1"/>
          </p:cNvPicPr>
          <p:nvPr/>
        </p:nvPicPr>
        <p:blipFill>
          <a:blip r:embed="rId4"/>
          <a:stretch>
            <a:fillRect/>
          </a:stretch>
        </p:blipFill>
        <p:spPr>
          <a:xfrm>
            <a:off x="4923614" y="1183940"/>
            <a:ext cx="3867137" cy="3709589"/>
          </a:xfrm>
          <a:prstGeom prst="rect">
            <a:avLst/>
          </a:prstGeom>
        </p:spPr>
      </p:pic>
      <p:pic>
        <p:nvPicPr>
          <p:cNvPr id="5" name="Image 4">
            <a:extLst>
              <a:ext uri="{FF2B5EF4-FFF2-40B4-BE49-F238E27FC236}">
                <a16:creationId xmlns:a16="http://schemas.microsoft.com/office/drawing/2014/main" id="{2EB48E8A-459C-4AA4-93A3-070A3E2A1143}"/>
              </a:ext>
            </a:extLst>
          </p:cNvPr>
          <p:cNvPicPr>
            <a:picLocks noChangeAspect="1"/>
          </p:cNvPicPr>
          <p:nvPr/>
        </p:nvPicPr>
        <p:blipFill>
          <a:blip r:embed="rId5"/>
          <a:stretch>
            <a:fillRect/>
          </a:stretch>
        </p:blipFill>
        <p:spPr>
          <a:xfrm>
            <a:off x="3231268" y="5194018"/>
            <a:ext cx="3094888" cy="397165"/>
          </a:xfrm>
          <a:prstGeom prst="rect">
            <a:avLst/>
          </a:prstGeom>
        </p:spPr>
      </p:pic>
      <p:cxnSp>
        <p:nvCxnSpPr>
          <p:cNvPr id="22" name="Connecteur droit avec flèche 21">
            <a:extLst>
              <a:ext uri="{FF2B5EF4-FFF2-40B4-BE49-F238E27FC236}">
                <a16:creationId xmlns:a16="http://schemas.microsoft.com/office/drawing/2014/main" id="{3D510791-DF09-4D20-BCB0-24FAEC244B12}"/>
              </a:ext>
            </a:extLst>
          </p:cNvPr>
          <p:cNvCxnSpPr>
            <a:cxnSpLocks/>
          </p:cNvCxnSpPr>
          <p:nvPr/>
        </p:nvCxnSpPr>
        <p:spPr>
          <a:xfrm flipH="1" flipV="1">
            <a:off x="2556588" y="4273420"/>
            <a:ext cx="725560" cy="107517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19" name="Connecteur droit avec flèche 18">
            <a:extLst>
              <a:ext uri="{FF2B5EF4-FFF2-40B4-BE49-F238E27FC236}">
                <a16:creationId xmlns:a16="http://schemas.microsoft.com/office/drawing/2014/main" id="{09131873-34D2-4E60-8C6A-8005CF6F5D2C}"/>
              </a:ext>
            </a:extLst>
          </p:cNvPr>
          <p:cNvCxnSpPr>
            <a:cxnSpLocks/>
          </p:cNvCxnSpPr>
          <p:nvPr/>
        </p:nvCxnSpPr>
        <p:spPr>
          <a:xfrm flipV="1">
            <a:off x="5005371" y="4273420"/>
            <a:ext cx="2141878" cy="1075171"/>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9" name="Rectangle 8">
            <a:extLst>
              <a:ext uri="{FF2B5EF4-FFF2-40B4-BE49-F238E27FC236}">
                <a16:creationId xmlns:a16="http://schemas.microsoft.com/office/drawing/2014/main" id="{32076992-08EB-4741-AF31-9F2CDF097884}"/>
              </a:ext>
            </a:extLst>
          </p:cNvPr>
          <p:cNvSpPr/>
          <p:nvPr/>
        </p:nvSpPr>
        <p:spPr>
          <a:xfrm>
            <a:off x="68474" y="350785"/>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H</a:t>
            </a:r>
          </a:p>
        </p:txBody>
      </p:sp>
    </p:spTree>
    <p:extLst>
      <p:ext uri="{BB962C8B-B14F-4D97-AF65-F5344CB8AC3E}">
        <p14:creationId xmlns:p14="http://schemas.microsoft.com/office/powerpoint/2010/main" val="271216844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AC1D77D-ED63-47AA-AF32-F782F160E7D8}"/>
              </a:ext>
            </a:extLst>
          </p:cNvPr>
          <p:cNvPicPr>
            <a:picLocks noChangeAspect="1"/>
          </p:cNvPicPr>
          <p:nvPr/>
        </p:nvPicPr>
        <p:blipFill>
          <a:blip r:embed="rId3"/>
          <a:stretch>
            <a:fillRect/>
          </a:stretch>
        </p:blipFill>
        <p:spPr>
          <a:xfrm>
            <a:off x="708660" y="1363980"/>
            <a:ext cx="7869241" cy="4255522"/>
          </a:xfrm>
          <a:prstGeom prst="rect">
            <a:avLst/>
          </a:prstGeom>
          <a:ln>
            <a:solidFill>
              <a:schemeClr val="accent1"/>
            </a:solidFill>
          </a:ln>
        </p:spPr>
      </p:pic>
      <p:sp>
        <p:nvSpPr>
          <p:cNvPr id="4" name="Titre 1">
            <a:extLst>
              <a:ext uri="{FF2B5EF4-FFF2-40B4-BE49-F238E27FC236}">
                <a16:creationId xmlns:a16="http://schemas.microsoft.com/office/drawing/2014/main" id="{D4F9EE69-5CA9-45B6-90C8-314052C18496}"/>
              </a:ext>
            </a:extLst>
          </p:cNvPr>
          <p:cNvSpPr txBox="1">
            <a:spLocks/>
          </p:cNvSpPr>
          <p:nvPr/>
        </p:nvSpPr>
        <p:spPr>
          <a:xfrm>
            <a:off x="1552380" y="386034"/>
            <a:ext cx="7321032" cy="29883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Autofit/>
          </a:bodyPr>
          <a:lstStyle>
            <a:lvl1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dirty="0">
                <a:latin typeface="Montserrat" panose="00000500000000000000" pitchFamily="50" charset="0"/>
              </a:rPr>
              <a:t>Suivi des patientes à domicile </a:t>
            </a:r>
          </a:p>
        </p:txBody>
      </p:sp>
      <p:cxnSp>
        <p:nvCxnSpPr>
          <p:cNvPr id="5" name="Connecteur droit avec flèche 4">
            <a:extLst>
              <a:ext uri="{FF2B5EF4-FFF2-40B4-BE49-F238E27FC236}">
                <a16:creationId xmlns:a16="http://schemas.microsoft.com/office/drawing/2014/main" id="{9149DF73-551E-48D0-8615-AC97148550F5}"/>
              </a:ext>
            </a:extLst>
          </p:cNvPr>
          <p:cNvCxnSpPr>
            <a:cxnSpLocks/>
          </p:cNvCxnSpPr>
          <p:nvPr/>
        </p:nvCxnSpPr>
        <p:spPr>
          <a:xfrm flipH="1" flipV="1">
            <a:off x="7528562" y="1790702"/>
            <a:ext cx="266697" cy="2110738"/>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9" name="ZoneTexte 8">
            <a:extLst>
              <a:ext uri="{FF2B5EF4-FFF2-40B4-BE49-F238E27FC236}">
                <a16:creationId xmlns:a16="http://schemas.microsoft.com/office/drawing/2014/main" id="{405BBA8A-2008-4578-90B9-7E641045F1DF}"/>
              </a:ext>
            </a:extLst>
          </p:cNvPr>
          <p:cNvSpPr txBox="1"/>
          <p:nvPr/>
        </p:nvSpPr>
        <p:spPr>
          <a:xfrm>
            <a:off x="7155179" y="3901440"/>
            <a:ext cx="1280161"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000" dirty="0">
                <a:solidFill>
                  <a:srgbClr val="114F9D"/>
                </a:solidFill>
                <a:latin typeface="Montserrat" panose="00000500000000000000" pitchFamily="50" charset="0"/>
              </a:rPr>
              <a:t>Onglet d’accès à </a:t>
            </a:r>
            <a:r>
              <a:rPr lang="fr-FR" sz="1000" dirty="0" err="1">
                <a:solidFill>
                  <a:srgbClr val="114F9D"/>
                </a:solidFill>
                <a:latin typeface="Montserrat" panose="00000500000000000000" pitchFamily="50" charset="0"/>
              </a:rPr>
              <a:t>Ambucare</a:t>
            </a:r>
            <a:endParaRPr kumimoji="0" lang="fr-FR" sz="10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11" name="ZoneTexte 10">
            <a:extLst>
              <a:ext uri="{FF2B5EF4-FFF2-40B4-BE49-F238E27FC236}">
                <a16:creationId xmlns:a16="http://schemas.microsoft.com/office/drawing/2014/main" id="{36AEEEC8-71D0-4C96-92B2-910A28B48614}"/>
              </a:ext>
            </a:extLst>
          </p:cNvPr>
          <p:cNvSpPr txBox="1"/>
          <p:nvPr/>
        </p:nvSpPr>
        <p:spPr>
          <a:xfrm>
            <a:off x="205740" y="1022774"/>
            <a:ext cx="8667672"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fr-FR" sz="1400" dirty="0">
                <a:solidFill>
                  <a:srgbClr val="114F9D"/>
                </a:solidFill>
                <a:latin typeface="Montserrat" panose="00000500000000000000" pitchFamily="50" charset="0"/>
                <a:sym typeface="Wingdings" panose="05000000000000000000" pitchFamily="2" charset="2"/>
              </a:rPr>
              <a:t> </a:t>
            </a:r>
            <a:r>
              <a:rPr lang="fr-FR" sz="1400" dirty="0">
                <a:solidFill>
                  <a:srgbClr val="114F9D"/>
                </a:solidFill>
                <a:latin typeface="Montserrat" panose="00000500000000000000" pitchFamily="50" charset="0"/>
              </a:rPr>
              <a:t>La patiente peut-être suivie à domicile durant une période définie via l’application web </a:t>
            </a:r>
            <a:r>
              <a:rPr lang="fr-FR" sz="1400" dirty="0" err="1">
                <a:solidFill>
                  <a:srgbClr val="114F9D"/>
                </a:solidFill>
                <a:latin typeface="Montserrat" panose="00000500000000000000" pitchFamily="50" charset="0"/>
              </a:rPr>
              <a:t>Ambucare</a:t>
            </a:r>
            <a:endParaRPr lang="fr-FR" sz="1400" dirty="0"/>
          </a:p>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dirty="0">
              <a:ln>
                <a:noFill/>
              </a:ln>
              <a:solidFill>
                <a:srgbClr val="000000"/>
              </a:solidFill>
              <a:effectLst/>
              <a:uFillTx/>
              <a:latin typeface="+mn-lt"/>
              <a:ea typeface="+mn-ea"/>
              <a:cs typeface="+mn-cs"/>
              <a:sym typeface="Calibri"/>
            </a:endParaRPr>
          </a:p>
        </p:txBody>
      </p:sp>
      <p:sp>
        <p:nvSpPr>
          <p:cNvPr id="12" name="ZoneTexte 11">
            <a:extLst>
              <a:ext uri="{FF2B5EF4-FFF2-40B4-BE49-F238E27FC236}">
                <a16:creationId xmlns:a16="http://schemas.microsoft.com/office/drawing/2014/main" id="{D5F8A549-E131-42F2-8D27-980F2A1B22F9}"/>
              </a:ext>
            </a:extLst>
          </p:cNvPr>
          <p:cNvSpPr txBox="1"/>
          <p:nvPr/>
        </p:nvSpPr>
        <p:spPr>
          <a:xfrm>
            <a:off x="175260" y="5651212"/>
            <a:ext cx="8667672"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fr-FR" sz="1200" dirty="0">
                <a:solidFill>
                  <a:srgbClr val="114F9D"/>
                </a:solidFill>
                <a:latin typeface="Montserrat" panose="00000500000000000000" pitchFamily="50" charset="0"/>
                <a:sym typeface="Wingdings" panose="05000000000000000000" pitchFamily="2" charset="2"/>
              </a:rPr>
              <a:t> Les formulaires échangés peuvent contenir divers types de questions et sont entièrement paramétrables</a:t>
            </a:r>
            <a:endParaRPr kumimoji="0" lang="fr-FR" sz="1200" b="0" i="0" u="none" strike="noStrike" cap="none" spc="0" normalizeH="0" baseline="0" dirty="0">
              <a:ln>
                <a:noFill/>
              </a:ln>
              <a:solidFill>
                <a:srgbClr val="000000"/>
              </a:solidFill>
              <a:effectLst/>
              <a:uFillTx/>
              <a:latin typeface="+mn-lt"/>
              <a:ea typeface="+mn-ea"/>
              <a:cs typeface="+mn-cs"/>
              <a:sym typeface="Calibri"/>
            </a:endParaRPr>
          </a:p>
        </p:txBody>
      </p:sp>
      <p:sp>
        <p:nvSpPr>
          <p:cNvPr id="10" name="Rectangle 9">
            <a:extLst>
              <a:ext uri="{FF2B5EF4-FFF2-40B4-BE49-F238E27FC236}">
                <a16:creationId xmlns:a16="http://schemas.microsoft.com/office/drawing/2014/main" id="{82A7038C-DCBD-48EE-B296-77E2F17B21C8}"/>
              </a:ext>
            </a:extLst>
          </p:cNvPr>
          <p:cNvSpPr/>
          <p:nvPr/>
        </p:nvSpPr>
        <p:spPr>
          <a:xfrm>
            <a:off x="68474" y="350785"/>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H</a:t>
            </a:r>
          </a:p>
        </p:txBody>
      </p:sp>
    </p:spTree>
    <p:extLst>
      <p:ext uri="{BB962C8B-B14F-4D97-AF65-F5344CB8AC3E}">
        <p14:creationId xmlns:p14="http://schemas.microsoft.com/office/powerpoint/2010/main" val="90279325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AE945FC-9622-434C-B343-A392F6F4CEEE}"/>
              </a:ext>
            </a:extLst>
          </p:cNvPr>
          <p:cNvPicPr>
            <a:picLocks noChangeAspect="1"/>
          </p:cNvPicPr>
          <p:nvPr/>
        </p:nvPicPr>
        <p:blipFill>
          <a:blip r:embed="rId3"/>
          <a:stretch>
            <a:fillRect/>
          </a:stretch>
        </p:blipFill>
        <p:spPr>
          <a:xfrm>
            <a:off x="138926" y="1327299"/>
            <a:ext cx="8860847" cy="4203402"/>
          </a:xfrm>
          <a:prstGeom prst="rect">
            <a:avLst/>
          </a:prstGeom>
        </p:spPr>
      </p:pic>
      <p:sp>
        <p:nvSpPr>
          <p:cNvPr id="4" name="Titre 1">
            <a:extLst>
              <a:ext uri="{FF2B5EF4-FFF2-40B4-BE49-F238E27FC236}">
                <a16:creationId xmlns:a16="http://schemas.microsoft.com/office/drawing/2014/main" id="{A7AC5C50-F469-477D-8AE0-D69283FE75BB}"/>
              </a:ext>
            </a:extLst>
          </p:cNvPr>
          <p:cNvSpPr txBox="1">
            <a:spLocks/>
          </p:cNvSpPr>
          <p:nvPr/>
        </p:nvSpPr>
        <p:spPr>
          <a:xfrm>
            <a:off x="1552380" y="386034"/>
            <a:ext cx="7321032" cy="29883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Autofit/>
          </a:bodyPr>
          <a:lstStyle>
            <a:lvl1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dirty="0" err="1">
                <a:latin typeface="Montserrat" panose="00000500000000000000" pitchFamily="50" charset="0"/>
              </a:rPr>
              <a:t>Ambucare</a:t>
            </a:r>
            <a:r>
              <a:rPr lang="fr-FR" sz="2800" dirty="0">
                <a:latin typeface="Montserrat" panose="00000500000000000000" pitchFamily="50" charset="0"/>
              </a:rPr>
              <a:t>: espace de l’équipe médicale</a:t>
            </a:r>
          </a:p>
        </p:txBody>
      </p:sp>
      <p:cxnSp>
        <p:nvCxnSpPr>
          <p:cNvPr id="5" name="Connecteur droit avec flèche 4">
            <a:extLst>
              <a:ext uri="{FF2B5EF4-FFF2-40B4-BE49-F238E27FC236}">
                <a16:creationId xmlns:a16="http://schemas.microsoft.com/office/drawing/2014/main" id="{5A5B2350-36C0-4095-A318-1B11D277E095}"/>
              </a:ext>
            </a:extLst>
          </p:cNvPr>
          <p:cNvCxnSpPr>
            <a:cxnSpLocks/>
          </p:cNvCxnSpPr>
          <p:nvPr/>
        </p:nvCxnSpPr>
        <p:spPr>
          <a:xfrm flipH="1">
            <a:off x="5989320" y="1995021"/>
            <a:ext cx="1219200" cy="504339"/>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8" name="Connecteur droit avec flèche 7">
            <a:extLst>
              <a:ext uri="{FF2B5EF4-FFF2-40B4-BE49-F238E27FC236}">
                <a16:creationId xmlns:a16="http://schemas.microsoft.com/office/drawing/2014/main" id="{0C81AED2-E810-4FB3-B601-E138559517B2}"/>
              </a:ext>
            </a:extLst>
          </p:cNvPr>
          <p:cNvCxnSpPr>
            <a:cxnSpLocks/>
          </p:cNvCxnSpPr>
          <p:nvPr/>
        </p:nvCxnSpPr>
        <p:spPr>
          <a:xfrm flipH="1" flipV="1">
            <a:off x="3627120" y="4817007"/>
            <a:ext cx="594360" cy="829413"/>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12" name="Connecteur droit avec flèche 11">
            <a:extLst>
              <a:ext uri="{FF2B5EF4-FFF2-40B4-BE49-F238E27FC236}">
                <a16:creationId xmlns:a16="http://schemas.microsoft.com/office/drawing/2014/main" id="{DB43B38F-BCC3-4A85-AA0F-2A97D6C5A20D}"/>
              </a:ext>
            </a:extLst>
          </p:cNvPr>
          <p:cNvCxnSpPr>
            <a:cxnSpLocks/>
          </p:cNvCxnSpPr>
          <p:nvPr/>
        </p:nvCxnSpPr>
        <p:spPr>
          <a:xfrm flipH="1" flipV="1">
            <a:off x="5989320" y="4297680"/>
            <a:ext cx="731520" cy="134874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6" name="ZoneTexte 15">
            <a:extLst>
              <a:ext uri="{FF2B5EF4-FFF2-40B4-BE49-F238E27FC236}">
                <a16:creationId xmlns:a16="http://schemas.microsoft.com/office/drawing/2014/main" id="{A3D08CD4-54B7-417E-8273-EEC6BCD25AF0}"/>
              </a:ext>
            </a:extLst>
          </p:cNvPr>
          <p:cNvSpPr txBox="1"/>
          <p:nvPr/>
        </p:nvSpPr>
        <p:spPr>
          <a:xfrm>
            <a:off x="6720840" y="1594916"/>
            <a:ext cx="1653539"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000" dirty="0">
                <a:solidFill>
                  <a:srgbClr val="114F9D"/>
                </a:solidFill>
                <a:latin typeface="Montserrat" panose="00000500000000000000" pitchFamily="50" charset="0"/>
              </a:rPr>
              <a:t>Sélection du ou des motifs de suivi</a:t>
            </a:r>
            <a:endParaRPr kumimoji="0" lang="fr-FR" sz="10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18" name="ZoneTexte 17">
            <a:extLst>
              <a:ext uri="{FF2B5EF4-FFF2-40B4-BE49-F238E27FC236}">
                <a16:creationId xmlns:a16="http://schemas.microsoft.com/office/drawing/2014/main" id="{4322C671-DD7C-48E1-A601-D12EA150F2D9}"/>
              </a:ext>
            </a:extLst>
          </p:cNvPr>
          <p:cNvSpPr txBox="1"/>
          <p:nvPr/>
        </p:nvSpPr>
        <p:spPr>
          <a:xfrm>
            <a:off x="3413759" y="5646420"/>
            <a:ext cx="1280161"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000" dirty="0">
                <a:solidFill>
                  <a:srgbClr val="114F9D"/>
                </a:solidFill>
                <a:latin typeface="Montserrat" panose="00000500000000000000" pitchFamily="50" charset="0"/>
              </a:rPr>
              <a:t>Saisie des dates de début et de fin de suivi</a:t>
            </a:r>
            <a:endParaRPr kumimoji="0" lang="fr-FR" sz="10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19" name="ZoneTexte 18">
            <a:extLst>
              <a:ext uri="{FF2B5EF4-FFF2-40B4-BE49-F238E27FC236}">
                <a16:creationId xmlns:a16="http://schemas.microsoft.com/office/drawing/2014/main" id="{8419C568-33E6-48EC-9839-160849086939}"/>
              </a:ext>
            </a:extLst>
          </p:cNvPr>
          <p:cNvSpPr txBox="1"/>
          <p:nvPr/>
        </p:nvSpPr>
        <p:spPr>
          <a:xfrm>
            <a:off x="6141719" y="5646420"/>
            <a:ext cx="2438401"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000" dirty="0">
                <a:solidFill>
                  <a:srgbClr val="114F9D"/>
                </a:solidFill>
                <a:latin typeface="Montserrat" panose="00000500000000000000" pitchFamily="50" charset="0"/>
              </a:rPr>
              <a:t>Lien de génération du suivi tenant des comptes des données renseignées</a:t>
            </a:r>
            <a:endParaRPr kumimoji="0" lang="fr-FR" sz="10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21" name="ZoneTexte 20">
            <a:extLst>
              <a:ext uri="{FF2B5EF4-FFF2-40B4-BE49-F238E27FC236}">
                <a16:creationId xmlns:a16="http://schemas.microsoft.com/office/drawing/2014/main" id="{EF9F250E-48CA-4E0E-AC01-A379E686020C}"/>
              </a:ext>
            </a:extLst>
          </p:cNvPr>
          <p:cNvSpPr txBox="1"/>
          <p:nvPr/>
        </p:nvSpPr>
        <p:spPr>
          <a:xfrm>
            <a:off x="558580" y="977054"/>
            <a:ext cx="8021540"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fr-FR" sz="1400" dirty="0">
                <a:solidFill>
                  <a:srgbClr val="114F9D"/>
                </a:solidFill>
                <a:latin typeface="Montserrat" panose="00000500000000000000" pitchFamily="50" charset="0"/>
                <a:sym typeface="Wingdings" panose="05000000000000000000" pitchFamily="2" charset="2"/>
              </a:rPr>
              <a:t> </a:t>
            </a:r>
            <a:r>
              <a:rPr lang="fr-FR" sz="1400" dirty="0">
                <a:solidFill>
                  <a:srgbClr val="114F9D"/>
                </a:solidFill>
                <a:latin typeface="Montserrat" panose="00000500000000000000" pitchFamily="50" charset="0"/>
              </a:rPr>
              <a:t>Chaque motif de suivi est associé à une planification, définie ou libre, d’envoi de formulaires à la patiente</a:t>
            </a:r>
            <a:endParaRPr lang="fr-FR" sz="1400" dirty="0"/>
          </a:p>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22" name="Connecteur droit avec flèche 21">
            <a:extLst>
              <a:ext uri="{FF2B5EF4-FFF2-40B4-BE49-F238E27FC236}">
                <a16:creationId xmlns:a16="http://schemas.microsoft.com/office/drawing/2014/main" id="{82982039-1393-489A-85D3-A5B592A0AB35}"/>
              </a:ext>
            </a:extLst>
          </p:cNvPr>
          <p:cNvCxnSpPr>
            <a:cxnSpLocks/>
            <a:stCxn id="24" idx="0"/>
          </p:cNvCxnSpPr>
          <p:nvPr/>
        </p:nvCxnSpPr>
        <p:spPr>
          <a:xfrm flipH="1" flipV="1">
            <a:off x="800635" y="4397829"/>
            <a:ext cx="922021" cy="1248591"/>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4" name="ZoneTexte 23">
            <a:extLst>
              <a:ext uri="{FF2B5EF4-FFF2-40B4-BE49-F238E27FC236}">
                <a16:creationId xmlns:a16="http://schemas.microsoft.com/office/drawing/2014/main" id="{AA500B04-C640-4002-9106-CE7685719BD3}"/>
              </a:ext>
            </a:extLst>
          </p:cNvPr>
          <p:cNvSpPr txBox="1"/>
          <p:nvPr/>
        </p:nvSpPr>
        <p:spPr>
          <a:xfrm>
            <a:off x="907316" y="5646420"/>
            <a:ext cx="1630680"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000" dirty="0">
                <a:solidFill>
                  <a:srgbClr val="114F9D"/>
                </a:solidFill>
                <a:latin typeface="Montserrat" panose="00000500000000000000" pitchFamily="50" charset="0"/>
              </a:rPr>
              <a:t>Génération du compte-rendu de suivi au format PDF</a:t>
            </a:r>
            <a:endParaRPr kumimoji="0" lang="fr-FR" sz="10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14" name="Rectangle 13">
            <a:extLst>
              <a:ext uri="{FF2B5EF4-FFF2-40B4-BE49-F238E27FC236}">
                <a16:creationId xmlns:a16="http://schemas.microsoft.com/office/drawing/2014/main" id="{833EE8CC-EEEE-4574-9649-8B07D76315E0}"/>
              </a:ext>
            </a:extLst>
          </p:cNvPr>
          <p:cNvSpPr/>
          <p:nvPr/>
        </p:nvSpPr>
        <p:spPr>
          <a:xfrm>
            <a:off x="68474" y="350785"/>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H</a:t>
            </a:r>
          </a:p>
        </p:txBody>
      </p:sp>
    </p:spTree>
    <p:extLst>
      <p:ext uri="{BB962C8B-B14F-4D97-AF65-F5344CB8AC3E}">
        <p14:creationId xmlns:p14="http://schemas.microsoft.com/office/powerpoint/2010/main" val="386114819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932708-EE6C-40DE-AAFF-8E88788E347F}"/>
              </a:ext>
            </a:extLst>
          </p:cNvPr>
          <p:cNvSpPr txBox="1">
            <a:spLocks/>
          </p:cNvSpPr>
          <p:nvPr/>
        </p:nvSpPr>
        <p:spPr>
          <a:xfrm>
            <a:off x="1552380" y="386034"/>
            <a:ext cx="7321032" cy="29883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Autofit/>
          </a:bodyPr>
          <a:lstStyle>
            <a:lvl1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dirty="0" err="1">
                <a:latin typeface="Montserrat" panose="00000500000000000000" pitchFamily="50" charset="0"/>
              </a:rPr>
              <a:t>Ambucare</a:t>
            </a:r>
            <a:r>
              <a:rPr lang="fr-FR" sz="2800" dirty="0">
                <a:latin typeface="Montserrat" panose="00000500000000000000" pitchFamily="50" charset="0"/>
              </a:rPr>
              <a:t>: génération du suivi</a:t>
            </a:r>
          </a:p>
        </p:txBody>
      </p:sp>
      <p:sp>
        <p:nvSpPr>
          <p:cNvPr id="4" name="ZoneTexte 3">
            <a:extLst>
              <a:ext uri="{FF2B5EF4-FFF2-40B4-BE49-F238E27FC236}">
                <a16:creationId xmlns:a16="http://schemas.microsoft.com/office/drawing/2014/main" id="{E2916307-C795-4A1E-8BA3-A87FA5E08DFB}"/>
              </a:ext>
            </a:extLst>
          </p:cNvPr>
          <p:cNvSpPr txBox="1"/>
          <p:nvPr/>
        </p:nvSpPr>
        <p:spPr>
          <a:xfrm>
            <a:off x="558580" y="977054"/>
            <a:ext cx="7559364"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fr-FR" sz="1400" dirty="0">
                <a:solidFill>
                  <a:srgbClr val="114F9D"/>
                </a:solidFill>
                <a:latin typeface="Montserrat" panose="00000500000000000000" pitchFamily="50" charset="0"/>
                <a:sym typeface="Wingdings" panose="05000000000000000000" pitchFamily="2" charset="2"/>
              </a:rPr>
              <a:t> </a:t>
            </a:r>
            <a:r>
              <a:rPr lang="fr-FR" sz="1400" dirty="0">
                <a:solidFill>
                  <a:srgbClr val="114F9D"/>
                </a:solidFill>
                <a:latin typeface="Montserrat" panose="00000500000000000000" pitchFamily="50" charset="0"/>
              </a:rPr>
              <a:t>Une fois le suivi généré, la timeline offre un aperçu des envois de formulaires planifiés</a:t>
            </a:r>
            <a:endParaRPr lang="fr-FR" sz="1400" dirty="0"/>
          </a:p>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dirty="0">
              <a:ln>
                <a:noFill/>
              </a:ln>
              <a:solidFill>
                <a:srgbClr val="000000"/>
              </a:solidFill>
              <a:effectLst/>
              <a:uFillTx/>
              <a:latin typeface="+mn-lt"/>
              <a:ea typeface="+mn-ea"/>
              <a:cs typeface="+mn-cs"/>
              <a:sym typeface="Calibri"/>
            </a:endParaRPr>
          </a:p>
        </p:txBody>
      </p:sp>
      <p:pic>
        <p:nvPicPr>
          <p:cNvPr id="5" name="Image 4">
            <a:extLst>
              <a:ext uri="{FF2B5EF4-FFF2-40B4-BE49-F238E27FC236}">
                <a16:creationId xmlns:a16="http://schemas.microsoft.com/office/drawing/2014/main" id="{2DC9F5BC-1FD4-48E9-B1E8-E35CA44D1BBA}"/>
              </a:ext>
            </a:extLst>
          </p:cNvPr>
          <p:cNvPicPr>
            <a:picLocks noChangeAspect="1"/>
          </p:cNvPicPr>
          <p:nvPr/>
        </p:nvPicPr>
        <p:blipFill>
          <a:blip r:embed="rId3"/>
          <a:stretch>
            <a:fillRect/>
          </a:stretch>
        </p:blipFill>
        <p:spPr>
          <a:xfrm>
            <a:off x="107977" y="1347339"/>
            <a:ext cx="8928045" cy="4466681"/>
          </a:xfrm>
          <a:prstGeom prst="rect">
            <a:avLst/>
          </a:prstGeom>
        </p:spPr>
      </p:pic>
      <p:sp>
        <p:nvSpPr>
          <p:cNvPr id="6" name="ZoneTexte 5">
            <a:extLst>
              <a:ext uri="{FF2B5EF4-FFF2-40B4-BE49-F238E27FC236}">
                <a16:creationId xmlns:a16="http://schemas.microsoft.com/office/drawing/2014/main" id="{38252150-4ECB-467B-8177-C1A1A3EA1A7A}"/>
              </a:ext>
            </a:extLst>
          </p:cNvPr>
          <p:cNvSpPr txBox="1"/>
          <p:nvPr/>
        </p:nvSpPr>
        <p:spPr>
          <a:xfrm>
            <a:off x="457200" y="5858047"/>
            <a:ext cx="5364480" cy="246217"/>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fr-FR" sz="1000" dirty="0">
                <a:solidFill>
                  <a:srgbClr val="114F9D"/>
                </a:solidFill>
                <a:latin typeface="Montserrat" panose="00000500000000000000" pitchFamily="50" charset="0"/>
              </a:rPr>
              <a:t>Formulaire (en attente de réponse) envoyé sur l’espace de la patiente notifiée par mail et/ou sms</a:t>
            </a:r>
            <a:endParaRPr kumimoji="0" lang="fr-FR" sz="10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7" name="ZoneTexte 6">
            <a:extLst>
              <a:ext uri="{FF2B5EF4-FFF2-40B4-BE49-F238E27FC236}">
                <a16:creationId xmlns:a16="http://schemas.microsoft.com/office/drawing/2014/main" id="{919D696A-9A4F-49E2-BAB6-1B85210092A1}"/>
              </a:ext>
            </a:extLst>
          </p:cNvPr>
          <p:cNvSpPr txBox="1"/>
          <p:nvPr/>
        </p:nvSpPr>
        <p:spPr>
          <a:xfrm>
            <a:off x="6195059" y="5863972"/>
            <a:ext cx="1463041" cy="246217"/>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000" dirty="0">
                <a:solidFill>
                  <a:srgbClr val="114F9D"/>
                </a:solidFill>
                <a:latin typeface="Montserrat" panose="00000500000000000000" pitchFamily="50" charset="0"/>
              </a:rPr>
              <a:t>Formulaires planifiés</a:t>
            </a:r>
            <a:endParaRPr kumimoji="0" lang="fr-FR" sz="1000" b="0" i="0" u="none" strike="noStrike" cap="none" spc="0" normalizeH="0" baseline="0" dirty="0">
              <a:ln>
                <a:noFill/>
              </a:ln>
              <a:solidFill>
                <a:srgbClr val="114F9D"/>
              </a:solidFill>
              <a:effectLst/>
              <a:uFillTx/>
              <a:latin typeface="Montserrat" panose="00000500000000000000" pitchFamily="50" charset="0"/>
              <a:sym typeface="Calibri"/>
            </a:endParaRPr>
          </a:p>
        </p:txBody>
      </p:sp>
      <p:cxnSp>
        <p:nvCxnSpPr>
          <p:cNvPr id="8" name="Connecteur droit avec flèche 7">
            <a:extLst>
              <a:ext uri="{FF2B5EF4-FFF2-40B4-BE49-F238E27FC236}">
                <a16:creationId xmlns:a16="http://schemas.microsoft.com/office/drawing/2014/main" id="{E7FC174C-6869-4E8D-BE4E-DA27E538DA34}"/>
              </a:ext>
            </a:extLst>
          </p:cNvPr>
          <p:cNvCxnSpPr>
            <a:cxnSpLocks/>
          </p:cNvCxnSpPr>
          <p:nvPr/>
        </p:nvCxnSpPr>
        <p:spPr>
          <a:xfrm flipH="1" flipV="1">
            <a:off x="4465320" y="5280660"/>
            <a:ext cx="2461259" cy="577387"/>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10" name="Connecteur droit avec flèche 9">
            <a:extLst>
              <a:ext uri="{FF2B5EF4-FFF2-40B4-BE49-F238E27FC236}">
                <a16:creationId xmlns:a16="http://schemas.microsoft.com/office/drawing/2014/main" id="{EDD79A38-CD20-487A-9703-B54ECDCC28BE}"/>
              </a:ext>
            </a:extLst>
          </p:cNvPr>
          <p:cNvCxnSpPr>
            <a:cxnSpLocks/>
            <a:stCxn id="7" idx="0"/>
          </p:cNvCxnSpPr>
          <p:nvPr/>
        </p:nvCxnSpPr>
        <p:spPr>
          <a:xfrm flipH="1" flipV="1">
            <a:off x="6697982" y="5274736"/>
            <a:ext cx="228598" cy="589236"/>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12" name="Connecteur droit avec flèche 11">
            <a:extLst>
              <a:ext uri="{FF2B5EF4-FFF2-40B4-BE49-F238E27FC236}">
                <a16:creationId xmlns:a16="http://schemas.microsoft.com/office/drawing/2014/main" id="{28991EBC-E7A9-4084-A9AC-22473669ABD1}"/>
              </a:ext>
            </a:extLst>
          </p:cNvPr>
          <p:cNvCxnSpPr>
            <a:cxnSpLocks/>
            <a:stCxn id="6" idx="0"/>
          </p:cNvCxnSpPr>
          <p:nvPr/>
        </p:nvCxnSpPr>
        <p:spPr>
          <a:xfrm flipH="1" flipV="1">
            <a:off x="1318260" y="5510661"/>
            <a:ext cx="1821180" cy="347386"/>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3" name="Rectangle 12">
            <a:extLst>
              <a:ext uri="{FF2B5EF4-FFF2-40B4-BE49-F238E27FC236}">
                <a16:creationId xmlns:a16="http://schemas.microsoft.com/office/drawing/2014/main" id="{9B4BFDF1-E9C8-4773-872A-4744E44E6FEA}"/>
              </a:ext>
            </a:extLst>
          </p:cNvPr>
          <p:cNvSpPr/>
          <p:nvPr/>
        </p:nvSpPr>
        <p:spPr>
          <a:xfrm>
            <a:off x="68474" y="350785"/>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H</a:t>
            </a:r>
          </a:p>
        </p:txBody>
      </p:sp>
    </p:spTree>
    <p:extLst>
      <p:ext uri="{BB962C8B-B14F-4D97-AF65-F5344CB8AC3E}">
        <p14:creationId xmlns:p14="http://schemas.microsoft.com/office/powerpoint/2010/main" val="391353467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9D2D89-83FC-4AE7-A1BD-A8B811ABE1D1}"/>
              </a:ext>
            </a:extLst>
          </p:cNvPr>
          <p:cNvSpPr txBox="1">
            <a:spLocks/>
          </p:cNvSpPr>
          <p:nvPr/>
        </p:nvSpPr>
        <p:spPr>
          <a:xfrm>
            <a:off x="1552380" y="386034"/>
            <a:ext cx="7321032" cy="29883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Autofit/>
          </a:bodyPr>
          <a:lstStyle>
            <a:lvl1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dirty="0" err="1">
                <a:latin typeface="Montserrat" panose="00000500000000000000" pitchFamily="50" charset="0"/>
              </a:rPr>
              <a:t>Ambucare</a:t>
            </a:r>
            <a:r>
              <a:rPr lang="fr-FR" sz="2800" dirty="0">
                <a:latin typeface="Montserrat" panose="00000500000000000000" pitchFamily="50" charset="0"/>
              </a:rPr>
              <a:t>: espace patient</a:t>
            </a:r>
          </a:p>
        </p:txBody>
      </p:sp>
      <p:pic>
        <p:nvPicPr>
          <p:cNvPr id="4" name="Image 3">
            <a:extLst>
              <a:ext uri="{FF2B5EF4-FFF2-40B4-BE49-F238E27FC236}">
                <a16:creationId xmlns:a16="http://schemas.microsoft.com/office/drawing/2014/main" id="{A1C29748-1451-47E8-9827-B62A36C4EB95}"/>
              </a:ext>
            </a:extLst>
          </p:cNvPr>
          <p:cNvPicPr>
            <a:picLocks noChangeAspect="1"/>
          </p:cNvPicPr>
          <p:nvPr/>
        </p:nvPicPr>
        <p:blipFill>
          <a:blip r:embed="rId3"/>
          <a:stretch>
            <a:fillRect/>
          </a:stretch>
        </p:blipFill>
        <p:spPr>
          <a:xfrm>
            <a:off x="81320" y="1987383"/>
            <a:ext cx="8981359" cy="3445678"/>
          </a:xfrm>
          <a:prstGeom prst="rect">
            <a:avLst/>
          </a:prstGeom>
        </p:spPr>
      </p:pic>
      <p:sp>
        <p:nvSpPr>
          <p:cNvPr id="6" name="ZoneTexte 5">
            <a:extLst>
              <a:ext uri="{FF2B5EF4-FFF2-40B4-BE49-F238E27FC236}">
                <a16:creationId xmlns:a16="http://schemas.microsoft.com/office/drawing/2014/main" id="{67407347-9FF8-45C1-88A2-F633A52DA4BC}"/>
              </a:ext>
            </a:extLst>
          </p:cNvPr>
          <p:cNvSpPr txBox="1"/>
          <p:nvPr/>
        </p:nvSpPr>
        <p:spPr>
          <a:xfrm>
            <a:off x="329980" y="969434"/>
            <a:ext cx="7777700"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fr-FR" sz="1400" dirty="0">
                <a:solidFill>
                  <a:srgbClr val="114F9D"/>
                </a:solidFill>
                <a:latin typeface="Montserrat" panose="00000500000000000000" pitchFamily="50" charset="0"/>
                <a:sym typeface="Wingdings" panose="05000000000000000000" pitchFamily="2" charset="2"/>
              </a:rPr>
              <a:t> </a:t>
            </a:r>
            <a:r>
              <a:rPr lang="fr-FR" sz="1400" dirty="0">
                <a:solidFill>
                  <a:srgbClr val="114F9D"/>
                </a:solidFill>
                <a:latin typeface="Montserrat" panose="00000500000000000000" pitchFamily="50" charset="0"/>
              </a:rPr>
              <a:t>La patiente dispose d’un compte généré manuellement depuis l’espace médical (tâche automatisable)</a:t>
            </a:r>
            <a:endParaRPr kumimoji="0" lang="fr-FR" sz="1800" b="0" i="0" u="none" strike="noStrike" cap="none" spc="0" normalizeH="0" baseline="0" dirty="0">
              <a:ln>
                <a:noFill/>
              </a:ln>
              <a:solidFill>
                <a:srgbClr val="000000"/>
              </a:solidFill>
              <a:effectLst/>
              <a:uFillTx/>
              <a:latin typeface="+mn-lt"/>
              <a:ea typeface="+mn-ea"/>
              <a:cs typeface="+mn-cs"/>
              <a:sym typeface="Calibri"/>
            </a:endParaRPr>
          </a:p>
        </p:txBody>
      </p:sp>
      <p:sp>
        <p:nvSpPr>
          <p:cNvPr id="7" name="ZoneTexte 6">
            <a:extLst>
              <a:ext uri="{FF2B5EF4-FFF2-40B4-BE49-F238E27FC236}">
                <a16:creationId xmlns:a16="http://schemas.microsoft.com/office/drawing/2014/main" id="{2C23F9C6-B1F7-4F6E-B5BF-54609B00DD33}"/>
              </a:ext>
            </a:extLst>
          </p:cNvPr>
          <p:cNvSpPr txBox="1"/>
          <p:nvPr/>
        </p:nvSpPr>
        <p:spPr>
          <a:xfrm>
            <a:off x="441959" y="1402506"/>
            <a:ext cx="3497581" cy="246217"/>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000" dirty="0">
                <a:solidFill>
                  <a:srgbClr val="114F9D"/>
                </a:solidFill>
                <a:latin typeface="Montserrat" panose="00000500000000000000" pitchFamily="50" charset="0"/>
              </a:rPr>
              <a:t>La patiente accède au formulaire en cliquant sur ce bandeau</a:t>
            </a:r>
            <a:endParaRPr kumimoji="0" lang="fr-FR" sz="1000" b="0" i="0" u="none" strike="noStrike" cap="none" spc="0" normalizeH="0" baseline="0" dirty="0">
              <a:ln>
                <a:noFill/>
              </a:ln>
              <a:solidFill>
                <a:srgbClr val="114F9D"/>
              </a:solidFill>
              <a:effectLst/>
              <a:uFillTx/>
              <a:latin typeface="Montserrat" panose="00000500000000000000" pitchFamily="50" charset="0"/>
              <a:sym typeface="Calibri"/>
            </a:endParaRPr>
          </a:p>
        </p:txBody>
      </p:sp>
      <p:cxnSp>
        <p:nvCxnSpPr>
          <p:cNvPr id="8" name="Connecteur droit avec flèche 7">
            <a:extLst>
              <a:ext uri="{FF2B5EF4-FFF2-40B4-BE49-F238E27FC236}">
                <a16:creationId xmlns:a16="http://schemas.microsoft.com/office/drawing/2014/main" id="{FF0AE863-ED3B-42CF-9F1F-16AFDA6FED90}"/>
              </a:ext>
            </a:extLst>
          </p:cNvPr>
          <p:cNvCxnSpPr>
            <a:cxnSpLocks/>
            <a:stCxn id="7" idx="2"/>
          </p:cNvCxnSpPr>
          <p:nvPr/>
        </p:nvCxnSpPr>
        <p:spPr>
          <a:xfrm>
            <a:off x="2190750" y="1648723"/>
            <a:ext cx="1390650" cy="198113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1" name="ZoneTexte 10">
            <a:extLst>
              <a:ext uri="{FF2B5EF4-FFF2-40B4-BE49-F238E27FC236}">
                <a16:creationId xmlns:a16="http://schemas.microsoft.com/office/drawing/2014/main" id="{7CA45FE2-F858-4BC6-8511-DC6CA2D9D5F3}"/>
              </a:ext>
            </a:extLst>
          </p:cNvPr>
          <p:cNvSpPr txBox="1"/>
          <p:nvPr/>
        </p:nvSpPr>
        <p:spPr>
          <a:xfrm>
            <a:off x="542924" y="5649969"/>
            <a:ext cx="5286376" cy="246217"/>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000" dirty="0">
                <a:solidFill>
                  <a:srgbClr val="114F9D"/>
                </a:solidFill>
                <a:latin typeface="Montserrat" panose="00000500000000000000" pitchFamily="50" charset="0"/>
              </a:rPr>
              <a:t>L’équipe médicale peut pousser des informations à la patiente et restituées dans cette zone</a:t>
            </a:r>
            <a:endParaRPr kumimoji="0" lang="fr-FR" sz="1000" b="0" i="0" u="none" strike="noStrike" cap="none" spc="0" normalizeH="0" baseline="0" dirty="0">
              <a:ln>
                <a:noFill/>
              </a:ln>
              <a:solidFill>
                <a:srgbClr val="114F9D"/>
              </a:solidFill>
              <a:effectLst/>
              <a:uFillTx/>
              <a:latin typeface="Montserrat" panose="00000500000000000000" pitchFamily="50" charset="0"/>
              <a:sym typeface="Calibri"/>
            </a:endParaRPr>
          </a:p>
        </p:txBody>
      </p:sp>
      <p:cxnSp>
        <p:nvCxnSpPr>
          <p:cNvPr id="12" name="Connecteur droit avec flèche 11">
            <a:extLst>
              <a:ext uri="{FF2B5EF4-FFF2-40B4-BE49-F238E27FC236}">
                <a16:creationId xmlns:a16="http://schemas.microsoft.com/office/drawing/2014/main" id="{BC6CFB62-ECC4-4198-BBBE-70DCE74FBAC3}"/>
              </a:ext>
            </a:extLst>
          </p:cNvPr>
          <p:cNvCxnSpPr>
            <a:cxnSpLocks/>
            <a:stCxn id="11" idx="0"/>
          </p:cNvCxnSpPr>
          <p:nvPr/>
        </p:nvCxnSpPr>
        <p:spPr>
          <a:xfrm flipH="1" flipV="1">
            <a:off x="1943102" y="5299711"/>
            <a:ext cx="1243010" cy="350258"/>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7" name="ZoneTexte 16">
            <a:extLst>
              <a:ext uri="{FF2B5EF4-FFF2-40B4-BE49-F238E27FC236}">
                <a16:creationId xmlns:a16="http://schemas.microsoft.com/office/drawing/2014/main" id="{22AE5F8A-B2A2-4C60-AC0B-7AC990F3D859}"/>
              </a:ext>
            </a:extLst>
          </p:cNvPr>
          <p:cNvSpPr txBox="1"/>
          <p:nvPr/>
        </p:nvSpPr>
        <p:spPr>
          <a:xfrm>
            <a:off x="4922520" y="1402506"/>
            <a:ext cx="3950892" cy="246217"/>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000" dirty="0">
                <a:solidFill>
                  <a:srgbClr val="114F9D"/>
                </a:solidFill>
                <a:latin typeface="Montserrat" panose="00000500000000000000" pitchFamily="50" charset="0"/>
              </a:rPr>
              <a:t>La patiente peut contacter l’équipe médicale à tout moment via ce bouton</a:t>
            </a:r>
            <a:endParaRPr kumimoji="0" lang="fr-FR" sz="1000" b="0" i="0" u="none" strike="noStrike" cap="none" spc="0" normalizeH="0" baseline="0" dirty="0">
              <a:ln>
                <a:noFill/>
              </a:ln>
              <a:solidFill>
                <a:srgbClr val="114F9D"/>
              </a:solidFill>
              <a:effectLst/>
              <a:uFillTx/>
              <a:latin typeface="Montserrat" panose="00000500000000000000" pitchFamily="50" charset="0"/>
              <a:sym typeface="Calibri"/>
            </a:endParaRPr>
          </a:p>
        </p:txBody>
      </p:sp>
      <p:cxnSp>
        <p:nvCxnSpPr>
          <p:cNvPr id="18" name="Connecteur droit avec flèche 17">
            <a:extLst>
              <a:ext uri="{FF2B5EF4-FFF2-40B4-BE49-F238E27FC236}">
                <a16:creationId xmlns:a16="http://schemas.microsoft.com/office/drawing/2014/main" id="{8E24D46A-5746-4043-A3AE-A79A0EF40DBC}"/>
              </a:ext>
            </a:extLst>
          </p:cNvPr>
          <p:cNvCxnSpPr>
            <a:cxnSpLocks/>
          </p:cNvCxnSpPr>
          <p:nvPr/>
        </p:nvCxnSpPr>
        <p:spPr>
          <a:xfrm flipH="1">
            <a:off x="4922520" y="1648723"/>
            <a:ext cx="1291590" cy="33866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4" name="Rectangle 13">
            <a:extLst>
              <a:ext uri="{FF2B5EF4-FFF2-40B4-BE49-F238E27FC236}">
                <a16:creationId xmlns:a16="http://schemas.microsoft.com/office/drawing/2014/main" id="{47834E40-E01E-45DE-9059-0A3ECA870A22}"/>
              </a:ext>
            </a:extLst>
          </p:cNvPr>
          <p:cNvSpPr/>
          <p:nvPr/>
        </p:nvSpPr>
        <p:spPr>
          <a:xfrm>
            <a:off x="68474" y="350785"/>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H</a:t>
            </a:r>
          </a:p>
        </p:txBody>
      </p:sp>
    </p:spTree>
    <p:extLst>
      <p:ext uri="{BB962C8B-B14F-4D97-AF65-F5344CB8AC3E}">
        <p14:creationId xmlns:p14="http://schemas.microsoft.com/office/powerpoint/2010/main" val="287401875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FA8732-D242-45F2-860E-BAF123D640EC}"/>
              </a:ext>
            </a:extLst>
          </p:cNvPr>
          <p:cNvSpPr txBox="1">
            <a:spLocks/>
          </p:cNvSpPr>
          <p:nvPr/>
        </p:nvSpPr>
        <p:spPr>
          <a:xfrm>
            <a:off x="1552380" y="386034"/>
            <a:ext cx="7321032" cy="29883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Autofit/>
          </a:bodyPr>
          <a:lstStyle>
            <a:lvl1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dirty="0" err="1">
                <a:latin typeface="Montserrat" panose="00000500000000000000" pitchFamily="50" charset="0"/>
              </a:rPr>
              <a:t>Ambucare</a:t>
            </a:r>
            <a:r>
              <a:rPr lang="fr-FR" sz="2800" dirty="0">
                <a:latin typeface="Montserrat" panose="00000500000000000000" pitchFamily="50" charset="0"/>
              </a:rPr>
              <a:t>: renseignement d’un formulaire</a:t>
            </a:r>
          </a:p>
        </p:txBody>
      </p:sp>
      <p:pic>
        <p:nvPicPr>
          <p:cNvPr id="4" name="Image 3">
            <a:extLst>
              <a:ext uri="{FF2B5EF4-FFF2-40B4-BE49-F238E27FC236}">
                <a16:creationId xmlns:a16="http://schemas.microsoft.com/office/drawing/2014/main" id="{C410D788-CD8D-4BB2-A74B-2CA5D0B1673B}"/>
              </a:ext>
            </a:extLst>
          </p:cNvPr>
          <p:cNvPicPr>
            <a:picLocks noChangeAspect="1"/>
          </p:cNvPicPr>
          <p:nvPr/>
        </p:nvPicPr>
        <p:blipFill>
          <a:blip r:embed="rId3"/>
          <a:stretch>
            <a:fillRect/>
          </a:stretch>
        </p:blipFill>
        <p:spPr>
          <a:xfrm>
            <a:off x="697230" y="1367895"/>
            <a:ext cx="7749540" cy="4803711"/>
          </a:xfrm>
          <a:prstGeom prst="rect">
            <a:avLst/>
          </a:prstGeom>
        </p:spPr>
      </p:pic>
      <p:sp>
        <p:nvSpPr>
          <p:cNvPr id="12" name="ZoneTexte 11">
            <a:extLst>
              <a:ext uri="{FF2B5EF4-FFF2-40B4-BE49-F238E27FC236}">
                <a16:creationId xmlns:a16="http://schemas.microsoft.com/office/drawing/2014/main" id="{9822D86D-DE56-43B1-A484-C043F95D7F33}"/>
              </a:ext>
            </a:extLst>
          </p:cNvPr>
          <p:cNvSpPr txBox="1"/>
          <p:nvPr/>
        </p:nvSpPr>
        <p:spPr>
          <a:xfrm>
            <a:off x="329980" y="969434"/>
            <a:ext cx="7777700"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indent="-285750" algn="ctr">
              <a:buFont typeface="Wingdings" panose="05000000000000000000" pitchFamily="2" charset="2"/>
              <a:buChar char="à"/>
            </a:pPr>
            <a:r>
              <a:rPr lang="fr-FR" sz="1400" dirty="0">
                <a:solidFill>
                  <a:srgbClr val="114F9D"/>
                </a:solidFill>
                <a:latin typeface="Montserrat" panose="00000500000000000000" pitchFamily="50" charset="0"/>
                <a:sym typeface="Wingdings" panose="05000000000000000000" pitchFamily="2" charset="2"/>
              </a:rPr>
              <a:t>Une patiente qui se porte bien peut s’affranchir de la complétion du formulaire</a:t>
            </a:r>
          </a:p>
        </p:txBody>
      </p:sp>
      <p:sp>
        <p:nvSpPr>
          <p:cNvPr id="6" name="Rectangle 5">
            <a:extLst>
              <a:ext uri="{FF2B5EF4-FFF2-40B4-BE49-F238E27FC236}">
                <a16:creationId xmlns:a16="http://schemas.microsoft.com/office/drawing/2014/main" id="{4B952BDA-75FB-42D4-9547-CF73AFD1070E}"/>
              </a:ext>
            </a:extLst>
          </p:cNvPr>
          <p:cNvSpPr/>
          <p:nvPr/>
        </p:nvSpPr>
        <p:spPr>
          <a:xfrm>
            <a:off x="68474" y="350785"/>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H</a:t>
            </a:r>
          </a:p>
        </p:txBody>
      </p:sp>
    </p:spTree>
    <p:extLst>
      <p:ext uri="{BB962C8B-B14F-4D97-AF65-F5344CB8AC3E}">
        <p14:creationId xmlns:p14="http://schemas.microsoft.com/office/powerpoint/2010/main" val="137860080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560CDF-2BBB-48D0-82B1-5C7E4C724B6B}"/>
              </a:ext>
            </a:extLst>
          </p:cNvPr>
          <p:cNvSpPr txBox="1">
            <a:spLocks/>
          </p:cNvSpPr>
          <p:nvPr/>
        </p:nvSpPr>
        <p:spPr>
          <a:xfrm>
            <a:off x="1552380" y="386034"/>
            <a:ext cx="7321032" cy="29883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Autofit/>
          </a:bodyPr>
          <a:lstStyle>
            <a:lvl1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dirty="0" err="1">
                <a:latin typeface="Montserrat" panose="00000500000000000000" pitchFamily="50" charset="0"/>
              </a:rPr>
              <a:t>Ambucare</a:t>
            </a:r>
            <a:r>
              <a:rPr lang="fr-FR" sz="2800" dirty="0">
                <a:latin typeface="Montserrat" panose="00000500000000000000" pitchFamily="50" charset="0"/>
              </a:rPr>
              <a:t>: remontée des réponses</a:t>
            </a:r>
          </a:p>
        </p:txBody>
      </p:sp>
      <p:pic>
        <p:nvPicPr>
          <p:cNvPr id="3" name="Image 2">
            <a:extLst>
              <a:ext uri="{FF2B5EF4-FFF2-40B4-BE49-F238E27FC236}">
                <a16:creationId xmlns:a16="http://schemas.microsoft.com/office/drawing/2014/main" id="{29273517-3777-4A39-8F79-2AF6438CC3E0}"/>
              </a:ext>
            </a:extLst>
          </p:cNvPr>
          <p:cNvPicPr>
            <a:picLocks noChangeAspect="1"/>
          </p:cNvPicPr>
          <p:nvPr/>
        </p:nvPicPr>
        <p:blipFill>
          <a:blip r:embed="rId3"/>
          <a:stretch>
            <a:fillRect/>
          </a:stretch>
        </p:blipFill>
        <p:spPr>
          <a:xfrm>
            <a:off x="135294" y="4500810"/>
            <a:ext cx="8873412" cy="1469179"/>
          </a:xfrm>
          <a:prstGeom prst="rect">
            <a:avLst/>
          </a:prstGeom>
        </p:spPr>
      </p:pic>
      <p:pic>
        <p:nvPicPr>
          <p:cNvPr id="4" name="Image 3">
            <a:extLst>
              <a:ext uri="{FF2B5EF4-FFF2-40B4-BE49-F238E27FC236}">
                <a16:creationId xmlns:a16="http://schemas.microsoft.com/office/drawing/2014/main" id="{F4E37E7F-734B-4711-AB5A-A7CD02B07A83}"/>
              </a:ext>
            </a:extLst>
          </p:cNvPr>
          <p:cNvPicPr>
            <a:picLocks noChangeAspect="1"/>
          </p:cNvPicPr>
          <p:nvPr/>
        </p:nvPicPr>
        <p:blipFill>
          <a:blip r:embed="rId4"/>
          <a:stretch>
            <a:fillRect/>
          </a:stretch>
        </p:blipFill>
        <p:spPr>
          <a:xfrm>
            <a:off x="135294" y="1419560"/>
            <a:ext cx="8873412" cy="2532610"/>
          </a:xfrm>
          <a:prstGeom prst="rect">
            <a:avLst/>
          </a:prstGeom>
        </p:spPr>
      </p:pic>
      <p:sp>
        <p:nvSpPr>
          <p:cNvPr id="5" name="ZoneTexte 4">
            <a:extLst>
              <a:ext uri="{FF2B5EF4-FFF2-40B4-BE49-F238E27FC236}">
                <a16:creationId xmlns:a16="http://schemas.microsoft.com/office/drawing/2014/main" id="{A2949577-F73D-4F50-B05D-DA065418543B}"/>
              </a:ext>
            </a:extLst>
          </p:cNvPr>
          <p:cNvSpPr txBox="1"/>
          <p:nvPr/>
        </p:nvSpPr>
        <p:spPr>
          <a:xfrm>
            <a:off x="329980" y="969434"/>
            <a:ext cx="7777700"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fr-FR" sz="1400" dirty="0">
                <a:solidFill>
                  <a:srgbClr val="114F9D"/>
                </a:solidFill>
                <a:latin typeface="Montserrat" panose="00000500000000000000" pitchFamily="50" charset="0"/>
                <a:sym typeface="Wingdings" panose="05000000000000000000" pitchFamily="2" charset="2"/>
              </a:rPr>
              <a:t> Les alertes sont remontées sur le portail de l’équipe médicale mais aussi par sms et/ou mail.</a:t>
            </a:r>
            <a:endParaRPr kumimoji="0" lang="fr-FR" sz="1800" b="0" i="0" u="none" strike="noStrike" cap="none" spc="0" normalizeH="0" baseline="0" dirty="0">
              <a:ln>
                <a:noFill/>
              </a:ln>
              <a:solidFill>
                <a:srgbClr val="000000"/>
              </a:solidFill>
              <a:effectLst/>
              <a:uFillTx/>
              <a:latin typeface="+mn-lt"/>
              <a:ea typeface="+mn-ea"/>
              <a:cs typeface="+mn-cs"/>
              <a:sym typeface="Calibri"/>
            </a:endParaRPr>
          </a:p>
        </p:txBody>
      </p:sp>
      <p:sp>
        <p:nvSpPr>
          <p:cNvPr id="6" name="ZoneTexte 5">
            <a:extLst>
              <a:ext uri="{FF2B5EF4-FFF2-40B4-BE49-F238E27FC236}">
                <a16:creationId xmlns:a16="http://schemas.microsoft.com/office/drawing/2014/main" id="{E2B0227D-95B6-4C03-AEC7-65695B94C5B9}"/>
              </a:ext>
            </a:extLst>
          </p:cNvPr>
          <p:cNvSpPr txBox="1"/>
          <p:nvPr/>
        </p:nvSpPr>
        <p:spPr>
          <a:xfrm>
            <a:off x="495300" y="4072603"/>
            <a:ext cx="8191500"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fr-FR" sz="1400" dirty="0">
                <a:solidFill>
                  <a:srgbClr val="114F9D"/>
                </a:solidFill>
                <a:latin typeface="Montserrat" panose="00000500000000000000" pitchFamily="50" charset="0"/>
                <a:sym typeface="Wingdings" panose="05000000000000000000" pitchFamily="2" charset="2"/>
              </a:rPr>
              <a:t> Le niveau de réponse lié à un formulaire est indiqué au niveau de la timeline du suivi par la couleur associée</a:t>
            </a:r>
            <a:endParaRPr kumimoji="0" lang="fr-FR" sz="1800" b="0" i="0" u="none" strike="noStrike" cap="none" spc="0" normalizeH="0" baseline="0" dirty="0">
              <a:ln>
                <a:noFill/>
              </a:ln>
              <a:solidFill>
                <a:srgbClr val="000000"/>
              </a:solidFill>
              <a:effectLst/>
              <a:uFillTx/>
              <a:latin typeface="+mn-lt"/>
              <a:ea typeface="+mn-ea"/>
              <a:cs typeface="+mn-cs"/>
              <a:sym typeface="Calibri"/>
            </a:endParaRPr>
          </a:p>
        </p:txBody>
      </p:sp>
      <p:sp>
        <p:nvSpPr>
          <p:cNvPr id="8" name="Rectangle 7">
            <a:extLst>
              <a:ext uri="{FF2B5EF4-FFF2-40B4-BE49-F238E27FC236}">
                <a16:creationId xmlns:a16="http://schemas.microsoft.com/office/drawing/2014/main" id="{0356FFF3-0373-4D85-9C99-8DF0F74DB5CF}"/>
              </a:ext>
            </a:extLst>
          </p:cNvPr>
          <p:cNvSpPr/>
          <p:nvPr/>
        </p:nvSpPr>
        <p:spPr>
          <a:xfrm>
            <a:off x="68474" y="350785"/>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H</a:t>
            </a:r>
          </a:p>
        </p:txBody>
      </p:sp>
    </p:spTree>
    <p:extLst>
      <p:ext uri="{BB962C8B-B14F-4D97-AF65-F5344CB8AC3E}">
        <p14:creationId xmlns:p14="http://schemas.microsoft.com/office/powerpoint/2010/main" val="267774768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56F678-7D02-43B5-913C-9BADFD5A911A}"/>
              </a:ext>
            </a:extLst>
          </p:cNvPr>
          <p:cNvSpPr txBox="1">
            <a:spLocks/>
          </p:cNvSpPr>
          <p:nvPr/>
        </p:nvSpPr>
        <p:spPr>
          <a:xfrm>
            <a:off x="1552380" y="386034"/>
            <a:ext cx="7321032" cy="29883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Autofit/>
          </a:bodyPr>
          <a:lstStyle>
            <a:lvl1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dirty="0" err="1">
                <a:latin typeface="Montserrat" panose="00000500000000000000" pitchFamily="50" charset="0"/>
              </a:rPr>
              <a:t>Ambucare</a:t>
            </a:r>
            <a:r>
              <a:rPr lang="fr-FR" sz="2800" dirty="0">
                <a:latin typeface="Montserrat" panose="00000500000000000000" pitchFamily="50" charset="0"/>
              </a:rPr>
              <a:t>: traitement des réponses 1/2</a:t>
            </a:r>
          </a:p>
        </p:txBody>
      </p:sp>
      <p:pic>
        <p:nvPicPr>
          <p:cNvPr id="4" name="Image 3">
            <a:extLst>
              <a:ext uri="{FF2B5EF4-FFF2-40B4-BE49-F238E27FC236}">
                <a16:creationId xmlns:a16="http://schemas.microsoft.com/office/drawing/2014/main" id="{8861AA24-7D4C-4243-B751-C8D2460489F0}"/>
              </a:ext>
            </a:extLst>
          </p:cNvPr>
          <p:cNvPicPr>
            <a:picLocks noChangeAspect="1"/>
          </p:cNvPicPr>
          <p:nvPr/>
        </p:nvPicPr>
        <p:blipFill>
          <a:blip r:embed="rId3"/>
          <a:stretch>
            <a:fillRect/>
          </a:stretch>
        </p:blipFill>
        <p:spPr>
          <a:xfrm>
            <a:off x="135294" y="1351897"/>
            <a:ext cx="8873412" cy="4284394"/>
          </a:xfrm>
          <a:prstGeom prst="rect">
            <a:avLst/>
          </a:prstGeom>
        </p:spPr>
      </p:pic>
      <p:sp>
        <p:nvSpPr>
          <p:cNvPr id="5" name="ZoneTexte 4">
            <a:extLst>
              <a:ext uri="{FF2B5EF4-FFF2-40B4-BE49-F238E27FC236}">
                <a16:creationId xmlns:a16="http://schemas.microsoft.com/office/drawing/2014/main" id="{01D3B3CE-6E15-4B71-8F7F-569F5E4CE1E0}"/>
              </a:ext>
            </a:extLst>
          </p:cNvPr>
          <p:cNvSpPr txBox="1"/>
          <p:nvPr/>
        </p:nvSpPr>
        <p:spPr>
          <a:xfrm>
            <a:off x="329980" y="969434"/>
            <a:ext cx="7777700"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fr-FR" sz="1400" dirty="0">
                <a:solidFill>
                  <a:srgbClr val="114F9D"/>
                </a:solidFill>
                <a:latin typeface="Montserrat" panose="00000500000000000000" pitchFamily="50" charset="0"/>
                <a:sym typeface="Wingdings" panose="05000000000000000000" pitchFamily="2" charset="2"/>
              </a:rPr>
              <a:t> Chaque réponse apportée est visible et les alertes peuvent être traitées par l’équipe médicale</a:t>
            </a:r>
            <a:endParaRPr kumimoji="0" lang="fr-FR" sz="1800" b="0" i="0" u="none" strike="noStrike" cap="none" spc="0" normalizeH="0" baseline="0" dirty="0">
              <a:ln>
                <a:noFill/>
              </a:ln>
              <a:solidFill>
                <a:srgbClr val="000000"/>
              </a:solidFill>
              <a:effectLst/>
              <a:uFillTx/>
              <a:latin typeface="+mn-lt"/>
              <a:ea typeface="+mn-ea"/>
              <a:cs typeface="+mn-cs"/>
              <a:sym typeface="Calibri"/>
            </a:endParaRPr>
          </a:p>
        </p:txBody>
      </p:sp>
      <p:sp>
        <p:nvSpPr>
          <p:cNvPr id="6" name="ZoneTexte 5">
            <a:extLst>
              <a:ext uri="{FF2B5EF4-FFF2-40B4-BE49-F238E27FC236}">
                <a16:creationId xmlns:a16="http://schemas.microsoft.com/office/drawing/2014/main" id="{D4CD6C1C-1C1F-45F5-87D2-44113563092C}"/>
              </a:ext>
            </a:extLst>
          </p:cNvPr>
          <p:cNvSpPr txBox="1"/>
          <p:nvPr/>
        </p:nvSpPr>
        <p:spPr>
          <a:xfrm>
            <a:off x="1408202" y="5892443"/>
            <a:ext cx="3400018" cy="246217"/>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000" b="0" i="0" u="none" strike="noStrike" cap="none" spc="0" normalizeH="0" baseline="0" dirty="0">
                <a:ln>
                  <a:noFill/>
                </a:ln>
                <a:solidFill>
                  <a:srgbClr val="114F9D"/>
                </a:solidFill>
                <a:effectLst/>
                <a:uFillTx/>
                <a:latin typeface="Montserrat" panose="00000500000000000000" pitchFamily="50" charset="0"/>
                <a:sym typeface="Calibri"/>
              </a:rPr>
              <a:t>La patiente peut-être appelée, les appels sont tracés</a:t>
            </a:r>
          </a:p>
        </p:txBody>
      </p:sp>
      <p:cxnSp>
        <p:nvCxnSpPr>
          <p:cNvPr id="11" name="Connecteur droit avec flèche 10">
            <a:extLst>
              <a:ext uri="{FF2B5EF4-FFF2-40B4-BE49-F238E27FC236}">
                <a16:creationId xmlns:a16="http://schemas.microsoft.com/office/drawing/2014/main" id="{BA6947FC-630B-4167-84D0-289F39931687}"/>
              </a:ext>
            </a:extLst>
          </p:cNvPr>
          <p:cNvCxnSpPr>
            <a:cxnSpLocks/>
            <a:stCxn id="6" idx="0"/>
          </p:cNvCxnSpPr>
          <p:nvPr/>
        </p:nvCxnSpPr>
        <p:spPr>
          <a:xfrm flipH="1" flipV="1">
            <a:off x="739141" y="3378693"/>
            <a:ext cx="2369070" cy="251375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8" name="Rectangle 7">
            <a:extLst>
              <a:ext uri="{FF2B5EF4-FFF2-40B4-BE49-F238E27FC236}">
                <a16:creationId xmlns:a16="http://schemas.microsoft.com/office/drawing/2014/main" id="{09051CC6-B94A-4370-9D1B-E28BABCA7856}"/>
              </a:ext>
            </a:extLst>
          </p:cNvPr>
          <p:cNvSpPr/>
          <p:nvPr/>
        </p:nvSpPr>
        <p:spPr>
          <a:xfrm>
            <a:off x="68474" y="350785"/>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H</a:t>
            </a:r>
          </a:p>
        </p:txBody>
      </p:sp>
    </p:spTree>
    <p:extLst>
      <p:ext uri="{BB962C8B-B14F-4D97-AF65-F5344CB8AC3E}">
        <p14:creationId xmlns:p14="http://schemas.microsoft.com/office/powerpoint/2010/main" val="137326534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2">
            <a:extLst>
              <a:ext uri="{FF2B5EF4-FFF2-40B4-BE49-F238E27FC236}">
                <a16:creationId xmlns:a16="http://schemas.microsoft.com/office/drawing/2014/main" id="{217C99B2-EC6D-437B-867E-B9C232617197}"/>
              </a:ext>
            </a:extLst>
          </p:cNvPr>
          <p:cNvSpPr>
            <a:spLocks noChangeArrowheads="1"/>
          </p:cNvSpPr>
          <p:nvPr/>
        </p:nvSpPr>
        <p:spPr bwMode="auto">
          <a:xfrm>
            <a:off x="1120775" y="1308100"/>
            <a:ext cx="2743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eaLnBrk="1" hangingPunct="1">
              <a:spcBef>
                <a:spcPct val="0"/>
              </a:spcBef>
              <a:buClrTx/>
              <a:buSzTx/>
              <a:buFontTx/>
              <a:buNone/>
            </a:pPr>
            <a:endParaRPr lang="fr-FR" altLang="fr-FR" sz="1400" kern="1200" dirty="0">
              <a:solidFill>
                <a:srgbClr val="144F9F"/>
              </a:solidFill>
            </a:endParaRPr>
          </a:p>
        </p:txBody>
      </p:sp>
      <p:sp>
        <p:nvSpPr>
          <p:cNvPr id="3" name="Titre 2">
            <a:extLst>
              <a:ext uri="{FF2B5EF4-FFF2-40B4-BE49-F238E27FC236}">
                <a16:creationId xmlns:a16="http://schemas.microsoft.com/office/drawing/2014/main" id="{4ED83EF5-F092-4D6E-AFB1-5BF16A9148D2}"/>
              </a:ext>
            </a:extLst>
          </p:cNvPr>
          <p:cNvSpPr>
            <a:spLocks noGrp="1"/>
          </p:cNvSpPr>
          <p:nvPr>
            <p:ph type="title"/>
          </p:nvPr>
        </p:nvSpPr>
        <p:spPr>
          <a:xfrm>
            <a:off x="908793" y="2841504"/>
            <a:ext cx="7772404" cy="1174992"/>
          </a:xfrm>
        </p:spPr>
        <p:txBody>
          <a:bodyPr>
            <a:normAutofit fontScale="90000"/>
          </a:bodyPr>
          <a:lstStyle/>
          <a:p>
            <a:r>
              <a:rPr lang="fr-FR" sz="5300" dirty="0">
                <a:latin typeface="Montserrat" panose="00000500000000000000" pitchFamily="50" charset="0"/>
              </a:rPr>
              <a:t>Ouverture du dossier et consultations</a:t>
            </a:r>
            <a:br>
              <a:rPr lang="fr-FR" sz="4000" dirty="0">
                <a:latin typeface="Montserrat" panose="00000500000000000000" pitchFamily="50" charset="0"/>
              </a:rPr>
            </a:br>
            <a:br>
              <a:rPr lang="fr-FR" sz="4000" dirty="0">
                <a:latin typeface="Montserrat" panose="00000500000000000000" pitchFamily="50" charset="0"/>
              </a:rPr>
            </a:br>
            <a:endParaRPr lang="fr-FR" sz="2800" dirty="0">
              <a:latin typeface="Montserrat" panose="00000500000000000000" pitchFamily="50" charset="0"/>
            </a:endParaRPr>
          </a:p>
        </p:txBody>
      </p:sp>
    </p:spTree>
    <p:extLst>
      <p:ext uri="{BB962C8B-B14F-4D97-AF65-F5344CB8AC3E}">
        <p14:creationId xmlns:p14="http://schemas.microsoft.com/office/powerpoint/2010/main" val="6117186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5BF633-56CA-4FDE-8FBF-93C912CAAE12}"/>
              </a:ext>
            </a:extLst>
          </p:cNvPr>
          <p:cNvSpPr txBox="1">
            <a:spLocks/>
          </p:cNvSpPr>
          <p:nvPr/>
        </p:nvSpPr>
        <p:spPr>
          <a:xfrm>
            <a:off x="1552380" y="386034"/>
            <a:ext cx="7321032" cy="29883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Autofit/>
          </a:bodyPr>
          <a:lstStyle>
            <a:lvl1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dirty="0" err="1">
                <a:latin typeface="Montserrat" panose="00000500000000000000" pitchFamily="50" charset="0"/>
              </a:rPr>
              <a:t>Ambucare</a:t>
            </a:r>
            <a:r>
              <a:rPr lang="fr-FR" sz="2800" dirty="0">
                <a:latin typeface="Montserrat" panose="00000500000000000000" pitchFamily="50" charset="0"/>
              </a:rPr>
              <a:t>: traitement des réponses 2/2</a:t>
            </a:r>
          </a:p>
        </p:txBody>
      </p:sp>
      <p:sp>
        <p:nvSpPr>
          <p:cNvPr id="4" name="ZoneTexte 3">
            <a:extLst>
              <a:ext uri="{FF2B5EF4-FFF2-40B4-BE49-F238E27FC236}">
                <a16:creationId xmlns:a16="http://schemas.microsoft.com/office/drawing/2014/main" id="{F68FD6B0-DCEB-4D4E-AB53-AFE8C49A241E}"/>
              </a:ext>
            </a:extLst>
          </p:cNvPr>
          <p:cNvSpPr txBox="1"/>
          <p:nvPr/>
        </p:nvSpPr>
        <p:spPr>
          <a:xfrm>
            <a:off x="329980" y="954194"/>
            <a:ext cx="7777700"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fr-FR" sz="1400" dirty="0">
                <a:solidFill>
                  <a:srgbClr val="114F9D"/>
                </a:solidFill>
                <a:latin typeface="Montserrat" panose="00000500000000000000" pitchFamily="50" charset="0"/>
                <a:sym typeface="Wingdings" panose="05000000000000000000" pitchFamily="2" charset="2"/>
              </a:rPr>
              <a:t> Les différentes interactions entre la patiente et l’équipe médicale sont tracées</a:t>
            </a:r>
            <a:endParaRPr kumimoji="0" lang="fr-FR" sz="1800" b="0" i="0" u="none" strike="noStrike" cap="none" spc="0" normalizeH="0" baseline="0" dirty="0">
              <a:ln>
                <a:noFill/>
              </a:ln>
              <a:solidFill>
                <a:srgbClr val="000000"/>
              </a:solidFill>
              <a:effectLst/>
              <a:uFillTx/>
              <a:latin typeface="+mn-lt"/>
              <a:ea typeface="+mn-ea"/>
              <a:cs typeface="+mn-cs"/>
              <a:sym typeface="Calibri"/>
            </a:endParaRPr>
          </a:p>
        </p:txBody>
      </p:sp>
      <p:pic>
        <p:nvPicPr>
          <p:cNvPr id="5" name="Image 4">
            <a:extLst>
              <a:ext uri="{FF2B5EF4-FFF2-40B4-BE49-F238E27FC236}">
                <a16:creationId xmlns:a16="http://schemas.microsoft.com/office/drawing/2014/main" id="{794070BD-B2CB-42E5-A363-527F99DDA3BE}"/>
              </a:ext>
            </a:extLst>
          </p:cNvPr>
          <p:cNvPicPr>
            <a:picLocks noChangeAspect="1"/>
          </p:cNvPicPr>
          <p:nvPr/>
        </p:nvPicPr>
        <p:blipFill>
          <a:blip r:embed="rId3"/>
          <a:stretch>
            <a:fillRect/>
          </a:stretch>
        </p:blipFill>
        <p:spPr>
          <a:xfrm>
            <a:off x="1112520" y="1277889"/>
            <a:ext cx="6918960" cy="4531889"/>
          </a:xfrm>
          <a:prstGeom prst="rect">
            <a:avLst/>
          </a:prstGeom>
        </p:spPr>
      </p:pic>
      <p:sp>
        <p:nvSpPr>
          <p:cNvPr id="7" name="Rectangle 6">
            <a:extLst>
              <a:ext uri="{FF2B5EF4-FFF2-40B4-BE49-F238E27FC236}">
                <a16:creationId xmlns:a16="http://schemas.microsoft.com/office/drawing/2014/main" id="{8EDB5B41-C8EC-4BF6-B803-1497258A8468}"/>
              </a:ext>
            </a:extLst>
          </p:cNvPr>
          <p:cNvSpPr/>
          <p:nvPr/>
        </p:nvSpPr>
        <p:spPr>
          <a:xfrm>
            <a:off x="68474" y="350785"/>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H</a:t>
            </a:r>
          </a:p>
        </p:txBody>
      </p:sp>
    </p:spTree>
    <p:extLst>
      <p:ext uri="{BB962C8B-B14F-4D97-AF65-F5344CB8AC3E}">
        <p14:creationId xmlns:p14="http://schemas.microsoft.com/office/powerpoint/2010/main" val="318128356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p:txBody>
          <a:bodyPr>
            <a:noAutofit/>
          </a:bodyPr>
          <a:lstStyle/>
          <a:p>
            <a:r>
              <a:rPr lang="fr-FR" sz="2800" dirty="0">
                <a:latin typeface="Montserrat" panose="00000500000000000000" pitchFamily="50" charset="0"/>
              </a:rPr>
              <a:t>Surveillance de la grossesse : résumé de grossesse</a:t>
            </a:r>
            <a:endParaRPr lang="fr-FR" sz="1800" dirty="0">
              <a:latin typeface="Montserrat" panose="00000500000000000000" pitchFamily="50" charset="0"/>
            </a:endParaRPr>
          </a:p>
        </p:txBody>
      </p:sp>
      <p:pic>
        <p:nvPicPr>
          <p:cNvPr id="10" name="Image 9">
            <a:extLst>
              <a:ext uri="{FF2B5EF4-FFF2-40B4-BE49-F238E27FC236}">
                <a16:creationId xmlns:a16="http://schemas.microsoft.com/office/drawing/2014/main" id="{6A19FB1E-C00A-4907-B0C3-5899936717F4}"/>
              </a:ext>
            </a:extLst>
          </p:cNvPr>
          <p:cNvPicPr>
            <a:picLocks noChangeAspect="1"/>
          </p:cNvPicPr>
          <p:nvPr/>
        </p:nvPicPr>
        <p:blipFill>
          <a:blip r:embed="rId3"/>
          <a:stretch>
            <a:fillRect/>
          </a:stretch>
        </p:blipFill>
        <p:spPr>
          <a:xfrm>
            <a:off x="764964" y="1273622"/>
            <a:ext cx="7614071" cy="4130069"/>
          </a:xfrm>
          <a:prstGeom prst="rect">
            <a:avLst/>
          </a:prstGeom>
          <a:ln>
            <a:solidFill>
              <a:schemeClr val="accent1"/>
            </a:solidFill>
          </a:ln>
        </p:spPr>
      </p:pic>
      <p:sp>
        <p:nvSpPr>
          <p:cNvPr id="26" name="ZoneTexte 25">
            <a:extLst>
              <a:ext uri="{FF2B5EF4-FFF2-40B4-BE49-F238E27FC236}">
                <a16:creationId xmlns:a16="http://schemas.microsoft.com/office/drawing/2014/main" id="{F76964A4-A8A1-4C35-9FCC-6E5C907F3312}"/>
              </a:ext>
            </a:extLst>
          </p:cNvPr>
          <p:cNvSpPr txBox="1"/>
          <p:nvPr/>
        </p:nvSpPr>
        <p:spPr>
          <a:xfrm>
            <a:off x="7495419" y="2986689"/>
            <a:ext cx="1399937" cy="246217"/>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000" dirty="0">
                <a:solidFill>
                  <a:srgbClr val="114F9D"/>
                </a:solidFill>
                <a:latin typeface="Montserrat" panose="00000500000000000000" pitchFamily="50" charset="0"/>
              </a:rPr>
              <a:t>Résumé de grossesse</a:t>
            </a:r>
            <a:endParaRPr kumimoji="0" lang="fr-FR" sz="1000" b="0" i="0" u="none" strike="noStrike" cap="none" spc="0" normalizeH="0" baseline="0" dirty="0">
              <a:ln>
                <a:noFill/>
              </a:ln>
              <a:solidFill>
                <a:srgbClr val="114F9D"/>
              </a:solidFill>
              <a:effectLst/>
              <a:uFillTx/>
              <a:latin typeface="Montserrat" panose="00000500000000000000" pitchFamily="50" charset="0"/>
              <a:sym typeface="Calibri"/>
            </a:endParaRPr>
          </a:p>
        </p:txBody>
      </p:sp>
      <p:cxnSp>
        <p:nvCxnSpPr>
          <p:cNvPr id="36" name="Connecteur droit avec flèche 35">
            <a:extLst>
              <a:ext uri="{FF2B5EF4-FFF2-40B4-BE49-F238E27FC236}">
                <a16:creationId xmlns:a16="http://schemas.microsoft.com/office/drawing/2014/main" id="{F54EA0D5-D816-41A8-A756-F08CEB2C468E}"/>
              </a:ext>
            </a:extLst>
          </p:cNvPr>
          <p:cNvCxnSpPr>
            <a:cxnSpLocks/>
          </p:cNvCxnSpPr>
          <p:nvPr/>
        </p:nvCxnSpPr>
        <p:spPr>
          <a:xfrm flipH="1">
            <a:off x="6861108" y="3109798"/>
            <a:ext cx="620113"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1" name="Rectangle 10">
            <a:extLst>
              <a:ext uri="{FF2B5EF4-FFF2-40B4-BE49-F238E27FC236}">
                <a16:creationId xmlns:a16="http://schemas.microsoft.com/office/drawing/2014/main" id="{B7FC81D3-34FE-43B9-8745-8ADB6198DD42}"/>
              </a:ext>
            </a:extLst>
          </p:cNvPr>
          <p:cNvSpPr/>
          <p:nvPr/>
        </p:nvSpPr>
        <p:spPr>
          <a:xfrm>
            <a:off x="3809998" y="2043404"/>
            <a:ext cx="3051110" cy="3051110"/>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23" name="ZoneTexte 22">
            <a:extLst>
              <a:ext uri="{FF2B5EF4-FFF2-40B4-BE49-F238E27FC236}">
                <a16:creationId xmlns:a16="http://schemas.microsoft.com/office/drawing/2014/main" id="{8DC6AEAF-42FA-4936-8670-A65140D2FBCB}"/>
              </a:ext>
            </a:extLst>
          </p:cNvPr>
          <p:cNvSpPr txBox="1"/>
          <p:nvPr/>
        </p:nvSpPr>
        <p:spPr>
          <a:xfrm>
            <a:off x="7495419" y="4320478"/>
            <a:ext cx="1421659"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000" dirty="0">
                <a:solidFill>
                  <a:srgbClr val="114F9D"/>
                </a:solidFill>
                <a:latin typeface="Montserrat" panose="00000500000000000000" pitchFamily="50" charset="0"/>
              </a:rPr>
              <a:t>Synthèse </a:t>
            </a:r>
          </a:p>
          <a:p>
            <a:pPr marL="0" marR="0" indent="0" algn="ctr" defTabSz="457200" rtl="0" fontAlgn="auto" latinLnBrk="0" hangingPunct="0">
              <a:lnSpc>
                <a:spcPct val="100000"/>
              </a:lnSpc>
              <a:spcBef>
                <a:spcPts val="0"/>
              </a:spcBef>
              <a:spcAft>
                <a:spcPts val="0"/>
              </a:spcAft>
              <a:buClrTx/>
              <a:buSzTx/>
              <a:buFontTx/>
              <a:buNone/>
              <a:tabLst/>
            </a:pPr>
            <a:r>
              <a:rPr lang="fr-FR" sz="1000" dirty="0">
                <a:solidFill>
                  <a:srgbClr val="114F9D"/>
                </a:solidFill>
                <a:latin typeface="Montserrat" panose="00000500000000000000" pitchFamily="50" charset="0"/>
              </a:rPr>
              <a:t>Conduite a tenir</a:t>
            </a:r>
            <a:endParaRPr kumimoji="0" lang="fr-FR" sz="1000" b="0" i="0" u="none" strike="noStrike" cap="none" spc="0" normalizeH="0" baseline="0" dirty="0">
              <a:ln>
                <a:noFill/>
              </a:ln>
              <a:solidFill>
                <a:srgbClr val="114F9D"/>
              </a:solidFill>
              <a:effectLst/>
              <a:uFillTx/>
              <a:latin typeface="Montserrat" panose="00000500000000000000" pitchFamily="50" charset="0"/>
              <a:sym typeface="Calibri"/>
            </a:endParaRPr>
          </a:p>
        </p:txBody>
      </p:sp>
      <p:cxnSp>
        <p:nvCxnSpPr>
          <p:cNvPr id="30" name="Connecteur droit avec flèche 29">
            <a:extLst>
              <a:ext uri="{FF2B5EF4-FFF2-40B4-BE49-F238E27FC236}">
                <a16:creationId xmlns:a16="http://schemas.microsoft.com/office/drawing/2014/main" id="{495C9369-D801-40E0-9EC1-14F9DD2DE5AE}"/>
              </a:ext>
            </a:extLst>
          </p:cNvPr>
          <p:cNvCxnSpPr>
            <a:cxnSpLocks/>
          </p:cNvCxnSpPr>
          <p:nvPr/>
        </p:nvCxnSpPr>
        <p:spPr>
          <a:xfrm flipH="1">
            <a:off x="6875305" y="4520531"/>
            <a:ext cx="620114"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2" name="Rectangle 11">
            <a:extLst>
              <a:ext uri="{FF2B5EF4-FFF2-40B4-BE49-F238E27FC236}">
                <a16:creationId xmlns:a16="http://schemas.microsoft.com/office/drawing/2014/main" id="{B78469D1-ED44-4F91-B006-B30D81F21CE2}"/>
              </a:ext>
            </a:extLst>
          </p:cNvPr>
          <p:cNvSpPr/>
          <p:nvPr/>
        </p:nvSpPr>
        <p:spPr>
          <a:xfrm>
            <a:off x="0" y="338277"/>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Cs</a:t>
            </a:r>
          </a:p>
        </p:txBody>
      </p:sp>
    </p:spTree>
    <p:extLst>
      <p:ext uri="{BB962C8B-B14F-4D97-AF65-F5344CB8AC3E}">
        <p14:creationId xmlns:p14="http://schemas.microsoft.com/office/powerpoint/2010/main" val="236967498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a:xfrm>
            <a:off x="1552380" y="386034"/>
            <a:ext cx="7886700" cy="298834"/>
          </a:xfrm>
        </p:spPr>
        <p:txBody>
          <a:bodyPr>
            <a:noAutofit/>
          </a:bodyPr>
          <a:lstStyle/>
          <a:p>
            <a:r>
              <a:rPr lang="fr-FR" sz="2800" dirty="0">
                <a:latin typeface="Montserrat" panose="00000500000000000000" pitchFamily="50" charset="0"/>
              </a:rPr>
              <a:t>Echographies</a:t>
            </a:r>
          </a:p>
        </p:txBody>
      </p:sp>
      <p:pic>
        <p:nvPicPr>
          <p:cNvPr id="5" name="Image 4">
            <a:extLst>
              <a:ext uri="{FF2B5EF4-FFF2-40B4-BE49-F238E27FC236}">
                <a16:creationId xmlns:a16="http://schemas.microsoft.com/office/drawing/2014/main" id="{0B36ACA0-C28D-4FDE-84ED-E100EFB0FA11}"/>
              </a:ext>
            </a:extLst>
          </p:cNvPr>
          <p:cNvPicPr>
            <a:picLocks noChangeAspect="1"/>
          </p:cNvPicPr>
          <p:nvPr/>
        </p:nvPicPr>
        <p:blipFill>
          <a:blip r:embed="rId3"/>
          <a:stretch>
            <a:fillRect/>
          </a:stretch>
        </p:blipFill>
        <p:spPr>
          <a:xfrm>
            <a:off x="1280185" y="1185752"/>
            <a:ext cx="6583630" cy="4486495"/>
          </a:xfrm>
          <a:prstGeom prst="rect">
            <a:avLst/>
          </a:prstGeom>
          <a:ln>
            <a:solidFill>
              <a:schemeClr val="accent1"/>
            </a:solidFill>
          </a:ln>
        </p:spPr>
      </p:pic>
      <p:sp>
        <p:nvSpPr>
          <p:cNvPr id="6" name="Rectangle 5">
            <a:extLst>
              <a:ext uri="{FF2B5EF4-FFF2-40B4-BE49-F238E27FC236}">
                <a16:creationId xmlns:a16="http://schemas.microsoft.com/office/drawing/2014/main" id="{DDFF8696-C1EB-4B67-AD0D-E788BE025DBA}"/>
              </a:ext>
            </a:extLst>
          </p:cNvPr>
          <p:cNvSpPr/>
          <p:nvPr/>
        </p:nvSpPr>
        <p:spPr>
          <a:xfrm>
            <a:off x="0" y="364404"/>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Cs</a:t>
            </a:r>
          </a:p>
        </p:txBody>
      </p:sp>
    </p:spTree>
    <p:extLst>
      <p:ext uri="{BB962C8B-B14F-4D97-AF65-F5344CB8AC3E}">
        <p14:creationId xmlns:p14="http://schemas.microsoft.com/office/powerpoint/2010/main" val="335020966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2">
            <a:extLst>
              <a:ext uri="{FF2B5EF4-FFF2-40B4-BE49-F238E27FC236}">
                <a16:creationId xmlns:a16="http://schemas.microsoft.com/office/drawing/2014/main" id="{217C99B2-EC6D-437B-867E-B9C232617197}"/>
              </a:ext>
            </a:extLst>
          </p:cNvPr>
          <p:cNvSpPr>
            <a:spLocks noChangeArrowheads="1"/>
          </p:cNvSpPr>
          <p:nvPr/>
        </p:nvSpPr>
        <p:spPr bwMode="auto">
          <a:xfrm>
            <a:off x="1120775" y="1308100"/>
            <a:ext cx="2743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eaLnBrk="1" hangingPunct="1">
              <a:spcBef>
                <a:spcPct val="0"/>
              </a:spcBef>
              <a:buClrTx/>
              <a:buSzTx/>
              <a:buFontTx/>
              <a:buNone/>
            </a:pPr>
            <a:endParaRPr lang="fr-FR" altLang="fr-FR" sz="1400" kern="1200" dirty="0">
              <a:solidFill>
                <a:srgbClr val="144F9F"/>
              </a:solidFill>
            </a:endParaRPr>
          </a:p>
        </p:txBody>
      </p:sp>
      <p:sp>
        <p:nvSpPr>
          <p:cNvPr id="3" name="Titre 2">
            <a:extLst>
              <a:ext uri="{FF2B5EF4-FFF2-40B4-BE49-F238E27FC236}">
                <a16:creationId xmlns:a16="http://schemas.microsoft.com/office/drawing/2014/main" id="{4ED83EF5-F092-4D6E-AFB1-5BF16A9148D2}"/>
              </a:ext>
            </a:extLst>
          </p:cNvPr>
          <p:cNvSpPr>
            <a:spLocks noGrp="1"/>
          </p:cNvSpPr>
          <p:nvPr>
            <p:ph type="title"/>
          </p:nvPr>
        </p:nvSpPr>
        <p:spPr>
          <a:xfrm>
            <a:off x="908793" y="2841504"/>
            <a:ext cx="7772404" cy="1174992"/>
          </a:xfrm>
        </p:spPr>
        <p:txBody>
          <a:bodyPr>
            <a:normAutofit fontScale="90000"/>
          </a:bodyPr>
          <a:lstStyle/>
          <a:p>
            <a:r>
              <a:rPr lang="fr-FR" sz="5300" dirty="0">
                <a:latin typeface="Montserrat" panose="00000500000000000000" pitchFamily="50" charset="0"/>
              </a:rPr>
              <a:t>Salle de naissance</a:t>
            </a:r>
            <a:br>
              <a:rPr lang="fr-FR" sz="4000" dirty="0">
                <a:latin typeface="Montserrat" panose="00000500000000000000" pitchFamily="50" charset="0"/>
              </a:rPr>
            </a:br>
            <a:br>
              <a:rPr lang="fr-FR" sz="4000" dirty="0">
                <a:latin typeface="Montserrat" panose="00000500000000000000" pitchFamily="50" charset="0"/>
              </a:rPr>
            </a:br>
            <a:endParaRPr lang="fr-FR" sz="2800" dirty="0">
              <a:latin typeface="Montserrat" panose="00000500000000000000" pitchFamily="50" charset="0"/>
            </a:endParaRPr>
          </a:p>
        </p:txBody>
      </p:sp>
      <p:sp>
        <p:nvSpPr>
          <p:cNvPr id="5" name="Rectangle 4">
            <a:extLst>
              <a:ext uri="{FF2B5EF4-FFF2-40B4-BE49-F238E27FC236}">
                <a16:creationId xmlns:a16="http://schemas.microsoft.com/office/drawing/2014/main" id="{F6FA4602-916A-4BE4-9391-7137756F7B06}"/>
              </a:ext>
            </a:extLst>
          </p:cNvPr>
          <p:cNvSpPr/>
          <p:nvPr/>
        </p:nvSpPr>
        <p:spPr>
          <a:xfrm>
            <a:off x="-62156" y="342076"/>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SDN</a:t>
            </a:r>
          </a:p>
        </p:txBody>
      </p:sp>
    </p:spTree>
    <p:extLst>
      <p:ext uri="{BB962C8B-B14F-4D97-AF65-F5344CB8AC3E}">
        <p14:creationId xmlns:p14="http://schemas.microsoft.com/office/powerpoint/2010/main" val="11083103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Connecteur droit 22">
            <a:extLst>
              <a:ext uri="{FF2B5EF4-FFF2-40B4-BE49-F238E27FC236}">
                <a16:creationId xmlns:a16="http://schemas.microsoft.com/office/drawing/2014/main" id="{7925833A-6E84-40DE-A51B-6B9DFEDE48EE}"/>
              </a:ext>
            </a:extLst>
          </p:cNvPr>
          <p:cNvCxnSpPr>
            <a:cxnSpLocks/>
          </p:cNvCxnSpPr>
          <p:nvPr/>
        </p:nvCxnSpPr>
        <p:spPr>
          <a:xfrm>
            <a:off x="4798036" y="2389900"/>
            <a:ext cx="0"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27" name="Connecteur droit 26">
            <a:extLst>
              <a:ext uri="{FF2B5EF4-FFF2-40B4-BE49-F238E27FC236}">
                <a16:creationId xmlns:a16="http://schemas.microsoft.com/office/drawing/2014/main" id="{0DB70699-ADE5-46DF-8D32-A9891917531E}"/>
              </a:ext>
            </a:extLst>
          </p:cNvPr>
          <p:cNvCxnSpPr>
            <a:cxnSpLocks/>
          </p:cNvCxnSpPr>
          <p:nvPr/>
        </p:nvCxnSpPr>
        <p:spPr>
          <a:xfrm flipH="1">
            <a:off x="1393794" y="2592280"/>
            <a:ext cx="1788"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sp>
        <p:nvSpPr>
          <p:cNvPr id="15" name="Rectangle 9">
            <a:extLst>
              <a:ext uri="{FF2B5EF4-FFF2-40B4-BE49-F238E27FC236}">
                <a16:creationId xmlns:a16="http://schemas.microsoft.com/office/drawing/2014/main" id="{80D60D78-D392-4B96-BE83-4EA6E1A6AD2D}"/>
              </a:ext>
            </a:extLst>
          </p:cNvPr>
          <p:cNvSpPr txBox="1">
            <a:spLocks noChangeArrowheads="1"/>
          </p:cNvSpPr>
          <p:nvPr/>
        </p:nvSpPr>
        <p:spPr bwMode="auto">
          <a:xfrm>
            <a:off x="1534546" y="177852"/>
            <a:ext cx="8456612" cy="719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nSpc>
                <a:spcPts val="2700"/>
              </a:lnSpc>
              <a:spcBef>
                <a:spcPct val="0"/>
              </a:spcBef>
              <a:buClrTx/>
              <a:buSzTx/>
              <a:buFontTx/>
              <a:buNone/>
            </a:pPr>
            <a:endParaRPr lang="fr-FR" altLang="fr-FR" sz="2800" dirty="0">
              <a:solidFill>
                <a:srgbClr val="1B4F9E"/>
              </a:solidFill>
              <a:latin typeface="Montserrat" panose="00000500000000000000" pitchFamily="50" charset="0"/>
              <a:cs typeface="Calibri Light"/>
              <a:sym typeface="Calibri Light"/>
            </a:endParaRPr>
          </a:p>
        </p:txBody>
      </p:sp>
      <p:sp>
        <p:nvSpPr>
          <p:cNvPr id="13" name="ZoneTexte 12">
            <a:extLst>
              <a:ext uri="{FF2B5EF4-FFF2-40B4-BE49-F238E27FC236}">
                <a16:creationId xmlns:a16="http://schemas.microsoft.com/office/drawing/2014/main" id="{B83F8957-2A99-41F1-9296-952F60713147}"/>
              </a:ext>
            </a:extLst>
          </p:cNvPr>
          <p:cNvSpPr txBox="1"/>
          <p:nvPr/>
        </p:nvSpPr>
        <p:spPr>
          <a:xfrm>
            <a:off x="174000" y="1206804"/>
            <a:ext cx="3967282" cy="523216"/>
          </a:xfrm>
          <a:prstGeom prst="rect">
            <a:avLst/>
          </a:prstGeom>
          <a:noFill/>
          <a:ln w="9525"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B4F9E"/>
                </a:solidFill>
                <a:effectLst/>
                <a:uFillTx/>
                <a:latin typeface="Montserrat" panose="00000500000000000000" pitchFamily="50" charset="0"/>
                <a:sym typeface="Calibri"/>
              </a:rPr>
              <a:t>Check liste « </a:t>
            </a:r>
            <a:r>
              <a:rPr kumimoji="0" lang="fr-FR" sz="1400" b="0" i="0" u="none" strike="noStrike" cap="none" spc="0" normalizeH="0" baseline="0" dirty="0" err="1">
                <a:ln>
                  <a:noFill/>
                </a:ln>
                <a:solidFill>
                  <a:srgbClr val="1B4F9E"/>
                </a:solidFill>
                <a:effectLst/>
                <a:uFillTx/>
                <a:latin typeface="Montserrat" panose="00000500000000000000" pitchFamily="50" charset="0"/>
                <a:sym typeface="Calibri"/>
              </a:rPr>
              <a:t>identito-vigilance</a:t>
            </a:r>
            <a:r>
              <a:rPr kumimoji="0" lang="fr-FR" sz="1400" b="0" i="0" u="none" strike="noStrike" cap="none" spc="0" normalizeH="0" baseline="0" dirty="0">
                <a:ln>
                  <a:noFill/>
                </a:ln>
                <a:solidFill>
                  <a:srgbClr val="1B4F9E"/>
                </a:solidFill>
                <a:effectLst/>
                <a:uFillTx/>
                <a:latin typeface="Montserrat" panose="00000500000000000000" pitchFamily="50" charset="0"/>
                <a:sym typeface="Calibri"/>
              </a:rPr>
              <a:t> » et « vérification du matériel »</a:t>
            </a:r>
          </a:p>
        </p:txBody>
      </p:sp>
      <p:sp>
        <p:nvSpPr>
          <p:cNvPr id="5" name="Titre 4">
            <a:extLst>
              <a:ext uri="{FF2B5EF4-FFF2-40B4-BE49-F238E27FC236}">
                <a16:creationId xmlns:a16="http://schemas.microsoft.com/office/drawing/2014/main" id="{F3C9E407-B19C-4C60-ACB1-CBB24F5488E6}"/>
              </a:ext>
            </a:extLst>
          </p:cNvPr>
          <p:cNvSpPr>
            <a:spLocks noGrp="1"/>
          </p:cNvSpPr>
          <p:nvPr>
            <p:ph type="title"/>
          </p:nvPr>
        </p:nvSpPr>
        <p:spPr>
          <a:xfrm>
            <a:off x="1534546" y="246185"/>
            <a:ext cx="6427285" cy="537871"/>
          </a:xfrm>
        </p:spPr>
        <p:txBody>
          <a:bodyPr>
            <a:normAutofit/>
          </a:bodyPr>
          <a:lstStyle/>
          <a:p>
            <a:r>
              <a:rPr lang="fr-FR" sz="2800" dirty="0">
                <a:solidFill>
                  <a:schemeClr val="accent1">
                    <a:lumMod val="75000"/>
                  </a:schemeClr>
                </a:solidFill>
                <a:latin typeface="Montserrat" panose="00000500000000000000" pitchFamily="50" charset="0"/>
              </a:rPr>
              <a:t>FEUILLE D’OUVERTURE DE SALLE </a:t>
            </a:r>
          </a:p>
        </p:txBody>
      </p:sp>
      <p:pic>
        <p:nvPicPr>
          <p:cNvPr id="2" name="Image 1">
            <a:extLst>
              <a:ext uri="{FF2B5EF4-FFF2-40B4-BE49-F238E27FC236}">
                <a16:creationId xmlns:a16="http://schemas.microsoft.com/office/drawing/2014/main" id="{A4AA42E9-DD84-4C88-ABC2-29068E60708E}"/>
              </a:ext>
            </a:extLst>
          </p:cNvPr>
          <p:cNvPicPr>
            <a:picLocks noChangeAspect="1"/>
          </p:cNvPicPr>
          <p:nvPr/>
        </p:nvPicPr>
        <p:blipFill>
          <a:blip r:embed="rId3"/>
          <a:stretch>
            <a:fillRect/>
          </a:stretch>
        </p:blipFill>
        <p:spPr>
          <a:xfrm>
            <a:off x="571936" y="2169532"/>
            <a:ext cx="2052254" cy="2722499"/>
          </a:xfrm>
          <a:prstGeom prst="rect">
            <a:avLst/>
          </a:prstGeom>
          <a:ln>
            <a:solidFill>
              <a:schemeClr val="accent1"/>
            </a:solidFill>
          </a:ln>
        </p:spPr>
      </p:pic>
      <p:pic>
        <p:nvPicPr>
          <p:cNvPr id="3" name="Image 2">
            <a:extLst>
              <a:ext uri="{FF2B5EF4-FFF2-40B4-BE49-F238E27FC236}">
                <a16:creationId xmlns:a16="http://schemas.microsoft.com/office/drawing/2014/main" id="{C10D7E1A-2BBE-42B1-916B-872467B2E378}"/>
              </a:ext>
            </a:extLst>
          </p:cNvPr>
          <p:cNvPicPr>
            <a:picLocks noChangeAspect="1"/>
          </p:cNvPicPr>
          <p:nvPr/>
        </p:nvPicPr>
        <p:blipFill>
          <a:blip r:embed="rId4"/>
          <a:stretch>
            <a:fillRect/>
          </a:stretch>
        </p:blipFill>
        <p:spPr>
          <a:xfrm>
            <a:off x="4392947" y="965800"/>
            <a:ext cx="3015560" cy="2432016"/>
          </a:xfrm>
          <a:prstGeom prst="rect">
            <a:avLst/>
          </a:prstGeom>
        </p:spPr>
      </p:pic>
      <p:pic>
        <p:nvPicPr>
          <p:cNvPr id="6" name="Image 5">
            <a:extLst>
              <a:ext uri="{FF2B5EF4-FFF2-40B4-BE49-F238E27FC236}">
                <a16:creationId xmlns:a16="http://schemas.microsoft.com/office/drawing/2014/main" id="{CDE5213A-9005-455C-9E24-61437F0E74B7}"/>
              </a:ext>
            </a:extLst>
          </p:cNvPr>
          <p:cNvPicPr>
            <a:picLocks noChangeAspect="1"/>
          </p:cNvPicPr>
          <p:nvPr/>
        </p:nvPicPr>
        <p:blipFill>
          <a:blip r:embed="rId5"/>
          <a:stretch>
            <a:fillRect/>
          </a:stretch>
        </p:blipFill>
        <p:spPr>
          <a:xfrm>
            <a:off x="4392947" y="3727260"/>
            <a:ext cx="3040217" cy="2235537"/>
          </a:xfrm>
          <a:prstGeom prst="rect">
            <a:avLst/>
          </a:prstGeom>
        </p:spPr>
      </p:pic>
      <p:cxnSp>
        <p:nvCxnSpPr>
          <p:cNvPr id="8" name="Connecteur droit avec flèche 7">
            <a:extLst>
              <a:ext uri="{FF2B5EF4-FFF2-40B4-BE49-F238E27FC236}">
                <a16:creationId xmlns:a16="http://schemas.microsoft.com/office/drawing/2014/main" id="{6DB0F05B-AEB7-4081-9FAB-4639D40315BA}"/>
              </a:ext>
            </a:extLst>
          </p:cNvPr>
          <p:cNvCxnSpPr/>
          <p:nvPr/>
        </p:nvCxnSpPr>
        <p:spPr>
          <a:xfrm flipV="1">
            <a:off x="2071396" y="1903445"/>
            <a:ext cx="2340000" cy="540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D837B0C3-DC33-490A-8FD5-BB5ED8597A68}"/>
              </a:ext>
            </a:extLst>
          </p:cNvPr>
          <p:cNvCxnSpPr>
            <a:cxnSpLocks/>
          </p:cNvCxnSpPr>
          <p:nvPr/>
        </p:nvCxnSpPr>
        <p:spPr>
          <a:xfrm>
            <a:off x="2084099" y="2688445"/>
            <a:ext cx="2308848" cy="13050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15AD98D-8122-4627-AEA9-AF3FAA436F19}"/>
              </a:ext>
            </a:extLst>
          </p:cNvPr>
          <p:cNvSpPr/>
          <p:nvPr/>
        </p:nvSpPr>
        <p:spPr>
          <a:xfrm>
            <a:off x="-62156" y="342076"/>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SDN</a:t>
            </a:r>
          </a:p>
        </p:txBody>
      </p:sp>
    </p:spTree>
    <p:extLst>
      <p:ext uri="{BB962C8B-B14F-4D97-AF65-F5344CB8AC3E}">
        <p14:creationId xmlns:p14="http://schemas.microsoft.com/office/powerpoint/2010/main" val="370413428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p:txBody>
          <a:bodyPr>
            <a:noAutofit/>
          </a:bodyPr>
          <a:lstStyle/>
          <a:p>
            <a:r>
              <a:rPr lang="fr-FR" sz="2800" dirty="0">
                <a:latin typeface="Montserrat" panose="00000500000000000000" pitchFamily="50" charset="0"/>
              </a:rPr>
              <a:t>Accouchement</a:t>
            </a:r>
          </a:p>
        </p:txBody>
      </p:sp>
      <p:sp>
        <p:nvSpPr>
          <p:cNvPr id="26" name="ZoneTexte 25">
            <a:extLst>
              <a:ext uri="{FF2B5EF4-FFF2-40B4-BE49-F238E27FC236}">
                <a16:creationId xmlns:a16="http://schemas.microsoft.com/office/drawing/2014/main" id="{F76964A4-A8A1-4C35-9FCC-6E5C907F3312}"/>
              </a:ext>
            </a:extLst>
          </p:cNvPr>
          <p:cNvSpPr txBox="1"/>
          <p:nvPr/>
        </p:nvSpPr>
        <p:spPr>
          <a:xfrm>
            <a:off x="727445" y="2236015"/>
            <a:ext cx="1421659" cy="246217"/>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000" dirty="0">
                <a:solidFill>
                  <a:srgbClr val="114F9D"/>
                </a:solidFill>
                <a:latin typeface="Montserrat" panose="00000500000000000000" pitchFamily="50" charset="0"/>
              </a:rPr>
              <a:t>Zone graphique</a:t>
            </a:r>
            <a:endParaRPr kumimoji="0" lang="fr-FR" sz="10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23" name="ZoneTexte 22">
            <a:extLst>
              <a:ext uri="{FF2B5EF4-FFF2-40B4-BE49-F238E27FC236}">
                <a16:creationId xmlns:a16="http://schemas.microsoft.com/office/drawing/2014/main" id="{8DC6AEAF-42FA-4936-8670-A65140D2FBCB}"/>
              </a:ext>
            </a:extLst>
          </p:cNvPr>
          <p:cNvSpPr txBox="1"/>
          <p:nvPr/>
        </p:nvSpPr>
        <p:spPr>
          <a:xfrm>
            <a:off x="692406" y="3669105"/>
            <a:ext cx="1421659"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000" b="0" i="0" u="none" strike="noStrike" cap="none" spc="0" normalizeH="0" baseline="0" dirty="0">
                <a:ln>
                  <a:noFill/>
                </a:ln>
                <a:solidFill>
                  <a:srgbClr val="114F9D"/>
                </a:solidFill>
                <a:effectLst/>
                <a:uFillTx/>
                <a:latin typeface="Montserrat" panose="00000500000000000000" pitchFamily="50" charset="0"/>
                <a:sym typeface="Calibri"/>
              </a:rPr>
              <a:t>Données de l’examen clinique</a:t>
            </a:r>
          </a:p>
        </p:txBody>
      </p:sp>
      <p:grpSp>
        <p:nvGrpSpPr>
          <p:cNvPr id="7" name="Groupe 6">
            <a:extLst>
              <a:ext uri="{FF2B5EF4-FFF2-40B4-BE49-F238E27FC236}">
                <a16:creationId xmlns:a16="http://schemas.microsoft.com/office/drawing/2014/main" id="{AC60C28F-38DA-411A-B274-23500B29CB38}"/>
              </a:ext>
            </a:extLst>
          </p:cNvPr>
          <p:cNvGrpSpPr/>
          <p:nvPr/>
        </p:nvGrpSpPr>
        <p:grpSpPr>
          <a:xfrm>
            <a:off x="2859934" y="1338040"/>
            <a:ext cx="5453641" cy="4428277"/>
            <a:chOff x="3140544" y="1225703"/>
            <a:chExt cx="5252930" cy="4181916"/>
          </a:xfrm>
        </p:grpSpPr>
        <p:cxnSp>
          <p:nvCxnSpPr>
            <p:cNvPr id="36" name="Connecteur droit avec flèche 35">
              <a:extLst>
                <a:ext uri="{FF2B5EF4-FFF2-40B4-BE49-F238E27FC236}">
                  <a16:creationId xmlns:a16="http://schemas.microsoft.com/office/drawing/2014/main" id="{F54EA0D5-D816-41A8-A756-F08CEB2C468E}"/>
                </a:ext>
              </a:extLst>
            </p:cNvPr>
            <p:cNvCxnSpPr>
              <a:cxnSpLocks/>
            </p:cNvCxnSpPr>
            <p:nvPr/>
          </p:nvCxnSpPr>
          <p:spPr>
            <a:xfrm flipH="1">
              <a:off x="6861107" y="3093531"/>
              <a:ext cx="620113" cy="0"/>
            </a:xfrm>
            <a:prstGeom prst="straightConnector1">
              <a:avLst/>
            </a:prstGeom>
            <a:ln>
              <a:solidFill>
                <a:schemeClr val="accent1"/>
              </a:solidFill>
              <a:tailEnd type="triangle"/>
            </a:ln>
          </p:spPr>
          <p:style>
            <a:lnRef idx="1">
              <a:schemeClr val="accent5"/>
            </a:lnRef>
            <a:fillRef idx="0">
              <a:schemeClr val="accent5"/>
            </a:fillRef>
            <a:effectRef idx="0">
              <a:schemeClr val="accent5"/>
            </a:effectRef>
            <a:fontRef idx="minor">
              <a:schemeClr val="tx1"/>
            </a:fontRef>
          </p:style>
        </p:cxnSp>
        <p:cxnSp>
          <p:nvCxnSpPr>
            <p:cNvPr id="30" name="Connecteur droit avec flèche 29">
              <a:extLst>
                <a:ext uri="{FF2B5EF4-FFF2-40B4-BE49-F238E27FC236}">
                  <a16:creationId xmlns:a16="http://schemas.microsoft.com/office/drawing/2014/main" id="{495C9369-D801-40E0-9EC1-14F9DD2DE5AE}"/>
                </a:ext>
              </a:extLst>
            </p:cNvPr>
            <p:cNvCxnSpPr>
              <a:cxnSpLocks/>
            </p:cNvCxnSpPr>
            <p:nvPr/>
          </p:nvCxnSpPr>
          <p:spPr>
            <a:xfrm flipH="1">
              <a:off x="6875304" y="4504264"/>
              <a:ext cx="620114" cy="0"/>
            </a:xfrm>
            <a:prstGeom prst="straightConnector1">
              <a:avLst/>
            </a:prstGeom>
            <a:ln>
              <a:solidFill>
                <a:schemeClr val="accent1"/>
              </a:solidFill>
              <a:tailEnd type="triangle"/>
            </a:ln>
          </p:spPr>
          <p:style>
            <a:lnRef idx="1">
              <a:schemeClr val="accent5"/>
            </a:lnRef>
            <a:fillRef idx="0">
              <a:schemeClr val="accent5"/>
            </a:fillRef>
            <a:effectRef idx="0">
              <a:schemeClr val="accent5"/>
            </a:effectRef>
            <a:fontRef idx="minor">
              <a:schemeClr val="tx1"/>
            </a:fontRef>
          </p:style>
        </p:cxnSp>
        <p:pic>
          <p:nvPicPr>
            <p:cNvPr id="3" name="Image 2">
              <a:extLst>
                <a:ext uri="{FF2B5EF4-FFF2-40B4-BE49-F238E27FC236}">
                  <a16:creationId xmlns:a16="http://schemas.microsoft.com/office/drawing/2014/main" id="{3C2DCA66-1ED5-4AEF-B048-1B4400C96B05}"/>
                </a:ext>
              </a:extLst>
            </p:cNvPr>
            <p:cNvPicPr>
              <a:picLocks noChangeAspect="1"/>
            </p:cNvPicPr>
            <p:nvPr/>
          </p:nvPicPr>
          <p:blipFill>
            <a:blip r:embed="rId3"/>
            <a:stretch>
              <a:fillRect/>
            </a:stretch>
          </p:blipFill>
          <p:spPr>
            <a:xfrm>
              <a:off x="3140545" y="1225703"/>
              <a:ext cx="5252929" cy="2843151"/>
            </a:xfrm>
            <a:prstGeom prst="rect">
              <a:avLst/>
            </a:prstGeom>
            <a:ln>
              <a:solidFill>
                <a:schemeClr val="accent1"/>
              </a:solidFill>
            </a:ln>
          </p:spPr>
        </p:pic>
        <p:pic>
          <p:nvPicPr>
            <p:cNvPr id="4" name="Image 3">
              <a:extLst>
                <a:ext uri="{FF2B5EF4-FFF2-40B4-BE49-F238E27FC236}">
                  <a16:creationId xmlns:a16="http://schemas.microsoft.com/office/drawing/2014/main" id="{EA392AE4-19A1-42D2-ACDC-FEB89D7EBB7F}"/>
                </a:ext>
              </a:extLst>
            </p:cNvPr>
            <p:cNvPicPr>
              <a:picLocks noChangeAspect="1"/>
            </p:cNvPicPr>
            <p:nvPr/>
          </p:nvPicPr>
          <p:blipFill>
            <a:blip r:embed="rId4"/>
            <a:stretch>
              <a:fillRect/>
            </a:stretch>
          </p:blipFill>
          <p:spPr>
            <a:xfrm>
              <a:off x="3140545" y="4068854"/>
              <a:ext cx="5252928" cy="1338765"/>
            </a:xfrm>
            <a:prstGeom prst="rect">
              <a:avLst/>
            </a:prstGeom>
            <a:ln>
              <a:solidFill>
                <a:schemeClr val="accent1"/>
              </a:solidFill>
            </a:ln>
          </p:spPr>
        </p:pic>
        <p:cxnSp>
          <p:nvCxnSpPr>
            <p:cNvPr id="6" name="Connecteur droit 5">
              <a:extLst>
                <a:ext uri="{FF2B5EF4-FFF2-40B4-BE49-F238E27FC236}">
                  <a16:creationId xmlns:a16="http://schemas.microsoft.com/office/drawing/2014/main" id="{0E3092A7-F9A5-4434-A5FB-651486939E58}"/>
                </a:ext>
              </a:extLst>
            </p:cNvPr>
            <p:cNvCxnSpPr/>
            <p:nvPr/>
          </p:nvCxnSpPr>
          <p:spPr>
            <a:xfrm>
              <a:off x="3140544" y="5407619"/>
              <a:ext cx="5252929" cy="0"/>
            </a:xfrm>
            <a:prstGeom prst="line">
              <a:avLst/>
            </a:prstGeom>
            <a:ln>
              <a:solidFill>
                <a:schemeClr val="accent1"/>
              </a:solidFill>
            </a:ln>
          </p:spPr>
          <p:style>
            <a:lnRef idx="1">
              <a:schemeClr val="accent5"/>
            </a:lnRef>
            <a:fillRef idx="0">
              <a:schemeClr val="accent5"/>
            </a:fillRef>
            <a:effectRef idx="0">
              <a:schemeClr val="accent5"/>
            </a:effectRef>
            <a:fontRef idx="minor">
              <a:schemeClr val="tx1"/>
            </a:fontRef>
          </p:style>
        </p:cxnSp>
      </p:grpSp>
      <p:sp>
        <p:nvSpPr>
          <p:cNvPr id="8" name="Accolade ouvrante 7">
            <a:extLst>
              <a:ext uri="{FF2B5EF4-FFF2-40B4-BE49-F238E27FC236}">
                <a16:creationId xmlns:a16="http://schemas.microsoft.com/office/drawing/2014/main" id="{EF4AAC9F-E5BA-4471-B9BB-4D06B5A1B44F}"/>
              </a:ext>
            </a:extLst>
          </p:cNvPr>
          <p:cNvSpPr/>
          <p:nvPr/>
        </p:nvSpPr>
        <p:spPr>
          <a:xfrm>
            <a:off x="2369225" y="1903215"/>
            <a:ext cx="420628" cy="940147"/>
          </a:xfrm>
          <a:prstGeom prst="leftBrac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sp>
        <p:nvSpPr>
          <p:cNvPr id="16" name="Accolade ouvrante 15">
            <a:extLst>
              <a:ext uri="{FF2B5EF4-FFF2-40B4-BE49-F238E27FC236}">
                <a16:creationId xmlns:a16="http://schemas.microsoft.com/office/drawing/2014/main" id="{42D6719F-E2F4-43BC-A0FE-3A66844F74B9}"/>
              </a:ext>
            </a:extLst>
          </p:cNvPr>
          <p:cNvSpPr/>
          <p:nvPr/>
        </p:nvSpPr>
        <p:spPr>
          <a:xfrm>
            <a:off x="2369225" y="2900940"/>
            <a:ext cx="420628" cy="1950601"/>
          </a:xfrm>
          <a:prstGeom prst="leftBrac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sp>
        <p:nvSpPr>
          <p:cNvPr id="18" name="Accolade ouvrante 17">
            <a:extLst>
              <a:ext uri="{FF2B5EF4-FFF2-40B4-BE49-F238E27FC236}">
                <a16:creationId xmlns:a16="http://schemas.microsoft.com/office/drawing/2014/main" id="{CAF5CD12-0D90-475C-954E-2888CDB6F02D}"/>
              </a:ext>
            </a:extLst>
          </p:cNvPr>
          <p:cNvSpPr/>
          <p:nvPr/>
        </p:nvSpPr>
        <p:spPr>
          <a:xfrm>
            <a:off x="2369224" y="4909119"/>
            <a:ext cx="420627" cy="857198"/>
          </a:xfrm>
          <a:prstGeom prst="leftBrac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dirty="0">
              <a:ln>
                <a:noFill/>
              </a:ln>
              <a:solidFill>
                <a:srgbClr val="000000"/>
              </a:solidFill>
              <a:effectLst/>
              <a:uFillTx/>
            </a:endParaRPr>
          </a:p>
        </p:txBody>
      </p:sp>
      <p:sp>
        <p:nvSpPr>
          <p:cNvPr id="20" name="ZoneTexte 19">
            <a:extLst>
              <a:ext uri="{FF2B5EF4-FFF2-40B4-BE49-F238E27FC236}">
                <a16:creationId xmlns:a16="http://schemas.microsoft.com/office/drawing/2014/main" id="{76FEDF88-99D9-4EEF-87CF-0CF0BC43A6CA}"/>
              </a:ext>
            </a:extLst>
          </p:cNvPr>
          <p:cNvSpPr txBox="1"/>
          <p:nvPr/>
        </p:nvSpPr>
        <p:spPr>
          <a:xfrm>
            <a:off x="727446" y="5214609"/>
            <a:ext cx="1421659" cy="246217"/>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000" dirty="0">
                <a:solidFill>
                  <a:srgbClr val="114F9D"/>
                </a:solidFill>
                <a:latin typeface="Montserrat" panose="00000500000000000000" pitchFamily="50" charset="0"/>
              </a:rPr>
              <a:t>Zone de saisie libre</a:t>
            </a:r>
          </a:p>
        </p:txBody>
      </p:sp>
      <p:sp>
        <p:nvSpPr>
          <p:cNvPr id="17" name="Rectangle 16">
            <a:extLst>
              <a:ext uri="{FF2B5EF4-FFF2-40B4-BE49-F238E27FC236}">
                <a16:creationId xmlns:a16="http://schemas.microsoft.com/office/drawing/2014/main" id="{63ED5CBE-D8CA-4EA8-8CC9-F5DF220BBEAA}"/>
              </a:ext>
            </a:extLst>
          </p:cNvPr>
          <p:cNvSpPr/>
          <p:nvPr/>
        </p:nvSpPr>
        <p:spPr>
          <a:xfrm>
            <a:off x="-62156" y="342076"/>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SDN</a:t>
            </a:r>
          </a:p>
        </p:txBody>
      </p:sp>
    </p:spTree>
    <p:extLst>
      <p:ext uri="{BB962C8B-B14F-4D97-AF65-F5344CB8AC3E}">
        <p14:creationId xmlns:p14="http://schemas.microsoft.com/office/powerpoint/2010/main" val="3811004721"/>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p:txBody>
          <a:bodyPr>
            <a:noAutofit/>
          </a:bodyPr>
          <a:lstStyle/>
          <a:p>
            <a:r>
              <a:rPr lang="fr-FR" sz="2800" dirty="0">
                <a:latin typeface="Montserrat" panose="00000500000000000000" pitchFamily="50" charset="0"/>
              </a:rPr>
              <a:t>Accouchement</a:t>
            </a:r>
          </a:p>
        </p:txBody>
      </p:sp>
      <p:sp>
        <p:nvSpPr>
          <p:cNvPr id="26" name="ZoneTexte 25">
            <a:extLst>
              <a:ext uri="{FF2B5EF4-FFF2-40B4-BE49-F238E27FC236}">
                <a16:creationId xmlns:a16="http://schemas.microsoft.com/office/drawing/2014/main" id="{F76964A4-A8A1-4C35-9FCC-6E5C907F3312}"/>
              </a:ext>
            </a:extLst>
          </p:cNvPr>
          <p:cNvSpPr txBox="1"/>
          <p:nvPr/>
        </p:nvSpPr>
        <p:spPr>
          <a:xfrm>
            <a:off x="2939143" y="1284164"/>
            <a:ext cx="3111883"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000" dirty="0">
                <a:solidFill>
                  <a:srgbClr val="114F9D"/>
                </a:solidFill>
                <a:latin typeface="Montserrat" panose="00000500000000000000" pitchFamily="50" charset="0"/>
              </a:rPr>
              <a:t>La saisie des données de suivi du travail se fait via les boutons situés en haut du graphique </a:t>
            </a:r>
            <a:endParaRPr kumimoji="0" lang="fr-FR" sz="1000" b="0" i="0" u="none" strike="noStrike" cap="none" spc="0" normalizeH="0" baseline="0" dirty="0">
              <a:ln>
                <a:noFill/>
              </a:ln>
              <a:solidFill>
                <a:srgbClr val="114F9D"/>
              </a:solidFill>
              <a:effectLst/>
              <a:uFillTx/>
              <a:latin typeface="Montserrat" panose="00000500000000000000" pitchFamily="50" charset="0"/>
              <a:sym typeface="Calibri"/>
            </a:endParaRPr>
          </a:p>
        </p:txBody>
      </p:sp>
      <p:pic>
        <p:nvPicPr>
          <p:cNvPr id="5" name="Image 4">
            <a:extLst>
              <a:ext uri="{FF2B5EF4-FFF2-40B4-BE49-F238E27FC236}">
                <a16:creationId xmlns:a16="http://schemas.microsoft.com/office/drawing/2014/main" id="{4B0D9CF8-DFB7-4775-A23F-9770AF8D79C9}"/>
              </a:ext>
            </a:extLst>
          </p:cNvPr>
          <p:cNvPicPr>
            <a:picLocks noChangeAspect="1"/>
          </p:cNvPicPr>
          <p:nvPr/>
        </p:nvPicPr>
        <p:blipFill>
          <a:blip r:embed="rId3"/>
          <a:stretch>
            <a:fillRect/>
          </a:stretch>
        </p:blipFill>
        <p:spPr>
          <a:xfrm>
            <a:off x="571936" y="3194159"/>
            <a:ext cx="7744408" cy="1897502"/>
          </a:xfrm>
          <a:prstGeom prst="rect">
            <a:avLst/>
          </a:prstGeom>
          <a:ln>
            <a:solidFill>
              <a:schemeClr val="accent1"/>
            </a:solidFill>
          </a:ln>
        </p:spPr>
      </p:pic>
      <p:cxnSp>
        <p:nvCxnSpPr>
          <p:cNvPr id="19" name="Connecteur droit avec flèche 18">
            <a:extLst>
              <a:ext uri="{FF2B5EF4-FFF2-40B4-BE49-F238E27FC236}">
                <a16:creationId xmlns:a16="http://schemas.microsoft.com/office/drawing/2014/main" id="{90E2829B-BFE7-48E4-9471-465F9BBAF3B1}"/>
              </a:ext>
            </a:extLst>
          </p:cNvPr>
          <p:cNvCxnSpPr>
            <a:cxnSpLocks/>
          </p:cNvCxnSpPr>
          <p:nvPr/>
        </p:nvCxnSpPr>
        <p:spPr>
          <a:xfrm>
            <a:off x="4572000" y="1684269"/>
            <a:ext cx="0" cy="725962"/>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4" name="Connecteur droit avec flèche 23">
            <a:extLst>
              <a:ext uri="{FF2B5EF4-FFF2-40B4-BE49-F238E27FC236}">
                <a16:creationId xmlns:a16="http://schemas.microsoft.com/office/drawing/2014/main" id="{BBD03BA8-74A6-4FC5-8FA1-1F335A4B86CB}"/>
              </a:ext>
            </a:extLst>
          </p:cNvPr>
          <p:cNvCxnSpPr>
            <a:cxnSpLocks/>
          </p:cNvCxnSpPr>
          <p:nvPr/>
        </p:nvCxnSpPr>
        <p:spPr>
          <a:xfrm flipV="1">
            <a:off x="2939143" y="2737392"/>
            <a:ext cx="447869" cy="873555"/>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8" name="Rectangle 27">
            <a:extLst>
              <a:ext uri="{FF2B5EF4-FFF2-40B4-BE49-F238E27FC236}">
                <a16:creationId xmlns:a16="http://schemas.microsoft.com/office/drawing/2014/main" id="{457B758C-5D74-4E78-A391-A33C029DCCAF}"/>
              </a:ext>
            </a:extLst>
          </p:cNvPr>
          <p:cNvSpPr/>
          <p:nvPr/>
        </p:nvSpPr>
        <p:spPr>
          <a:xfrm>
            <a:off x="1477735" y="3610947"/>
            <a:ext cx="4307244" cy="201415"/>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grpSp>
        <p:nvGrpSpPr>
          <p:cNvPr id="31" name="Groupe 30">
            <a:extLst>
              <a:ext uri="{FF2B5EF4-FFF2-40B4-BE49-F238E27FC236}">
                <a16:creationId xmlns:a16="http://schemas.microsoft.com/office/drawing/2014/main" id="{4E86E56E-F106-4C45-BBDF-68559E68CFF0}"/>
              </a:ext>
            </a:extLst>
          </p:cNvPr>
          <p:cNvGrpSpPr/>
          <p:nvPr/>
        </p:nvGrpSpPr>
        <p:grpSpPr>
          <a:xfrm>
            <a:off x="569461" y="2441397"/>
            <a:ext cx="7744399" cy="246217"/>
            <a:chOff x="476355" y="2432762"/>
            <a:chExt cx="7709854" cy="246217"/>
          </a:xfrm>
        </p:grpSpPr>
        <p:pic>
          <p:nvPicPr>
            <p:cNvPr id="12" name="Image 11">
              <a:extLst>
                <a:ext uri="{FF2B5EF4-FFF2-40B4-BE49-F238E27FC236}">
                  <a16:creationId xmlns:a16="http://schemas.microsoft.com/office/drawing/2014/main" id="{31F74600-5E7A-4582-BA9B-ABF5BA37D107}"/>
                </a:ext>
              </a:extLst>
            </p:cNvPr>
            <p:cNvPicPr>
              <a:picLocks noChangeAspect="1"/>
            </p:cNvPicPr>
            <p:nvPr/>
          </p:nvPicPr>
          <p:blipFill>
            <a:blip r:embed="rId4"/>
            <a:stretch>
              <a:fillRect/>
            </a:stretch>
          </p:blipFill>
          <p:spPr>
            <a:xfrm>
              <a:off x="476355" y="2477362"/>
              <a:ext cx="7709854" cy="188753"/>
            </a:xfrm>
            <a:prstGeom prst="rect">
              <a:avLst/>
            </a:prstGeom>
          </p:spPr>
        </p:pic>
        <p:sp>
          <p:nvSpPr>
            <p:cNvPr id="29" name="Rectangle 28">
              <a:extLst>
                <a:ext uri="{FF2B5EF4-FFF2-40B4-BE49-F238E27FC236}">
                  <a16:creationId xmlns:a16="http://schemas.microsoft.com/office/drawing/2014/main" id="{8EFCF0F7-1FA9-432B-ADC3-17B7C5B55891}"/>
                </a:ext>
              </a:extLst>
            </p:cNvPr>
            <p:cNvSpPr/>
            <p:nvPr/>
          </p:nvSpPr>
          <p:spPr>
            <a:xfrm>
              <a:off x="476355" y="2432762"/>
              <a:ext cx="7709854" cy="246217"/>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grpSp>
      <p:sp>
        <p:nvSpPr>
          <p:cNvPr id="14" name="Rectangle 13">
            <a:extLst>
              <a:ext uri="{FF2B5EF4-FFF2-40B4-BE49-F238E27FC236}">
                <a16:creationId xmlns:a16="http://schemas.microsoft.com/office/drawing/2014/main" id="{D0DC5808-0628-4695-A4FA-B1D39619610E}"/>
              </a:ext>
            </a:extLst>
          </p:cNvPr>
          <p:cNvSpPr/>
          <p:nvPr/>
        </p:nvSpPr>
        <p:spPr>
          <a:xfrm>
            <a:off x="-62156" y="342076"/>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SDN</a:t>
            </a:r>
          </a:p>
        </p:txBody>
      </p:sp>
    </p:spTree>
    <p:extLst>
      <p:ext uri="{BB962C8B-B14F-4D97-AF65-F5344CB8AC3E}">
        <p14:creationId xmlns:p14="http://schemas.microsoft.com/office/powerpoint/2010/main" val="1146804728"/>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p:txBody>
          <a:bodyPr>
            <a:noAutofit/>
          </a:bodyPr>
          <a:lstStyle/>
          <a:p>
            <a:r>
              <a:rPr lang="fr-FR" sz="2800" dirty="0">
                <a:latin typeface="Montserrat" panose="00000500000000000000" pitchFamily="50" charset="0"/>
              </a:rPr>
              <a:t>Accouchement</a:t>
            </a:r>
          </a:p>
        </p:txBody>
      </p:sp>
      <p:sp>
        <p:nvSpPr>
          <p:cNvPr id="26" name="ZoneTexte 25">
            <a:extLst>
              <a:ext uri="{FF2B5EF4-FFF2-40B4-BE49-F238E27FC236}">
                <a16:creationId xmlns:a16="http://schemas.microsoft.com/office/drawing/2014/main" id="{F76964A4-A8A1-4C35-9FCC-6E5C907F3312}"/>
              </a:ext>
            </a:extLst>
          </p:cNvPr>
          <p:cNvSpPr txBox="1"/>
          <p:nvPr/>
        </p:nvSpPr>
        <p:spPr>
          <a:xfrm>
            <a:off x="2939143" y="1284164"/>
            <a:ext cx="3111883"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000" dirty="0">
                <a:solidFill>
                  <a:srgbClr val="114F9D"/>
                </a:solidFill>
                <a:latin typeface="Montserrat" panose="00000500000000000000" pitchFamily="50" charset="0"/>
              </a:rPr>
              <a:t>La saisie des données de suivi du travail se fait via les boutons situés en haut du graphique </a:t>
            </a:r>
            <a:endParaRPr kumimoji="0" lang="fr-FR" sz="1000" b="0" i="0" u="none" strike="noStrike" cap="none" spc="0" normalizeH="0" baseline="0" dirty="0">
              <a:ln>
                <a:noFill/>
              </a:ln>
              <a:solidFill>
                <a:srgbClr val="114F9D"/>
              </a:solidFill>
              <a:effectLst/>
              <a:uFillTx/>
              <a:latin typeface="Montserrat" panose="00000500000000000000" pitchFamily="50" charset="0"/>
              <a:sym typeface="Calibri"/>
            </a:endParaRPr>
          </a:p>
        </p:txBody>
      </p:sp>
      <p:pic>
        <p:nvPicPr>
          <p:cNvPr id="5" name="Image 4">
            <a:extLst>
              <a:ext uri="{FF2B5EF4-FFF2-40B4-BE49-F238E27FC236}">
                <a16:creationId xmlns:a16="http://schemas.microsoft.com/office/drawing/2014/main" id="{4B0D9CF8-DFB7-4775-A23F-9770AF8D79C9}"/>
              </a:ext>
            </a:extLst>
          </p:cNvPr>
          <p:cNvPicPr>
            <a:picLocks noChangeAspect="1"/>
          </p:cNvPicPr>
          <p:nvPr/>
        </p:nvPicPr>
        <p:blipFill>
          <a:blip r:embed="rId3"/>
          <a:stretch>
            <a:fillRect/>
          </a:stretch>
        </p:blipFill>
        <p:spPr>
          <a:xfrm>
            <a:off x="571936" y="3194159"/>
            <a:ext cx="7744408" cy="1897502"/>
          </a:xfrm>
          <a:prstGeom prst="rect">
            <a:avLst/>
          </a:prstGeom>
          <a:ln>
            <a:solidFill>
              <a:schemeClr val="accent1"/>
            </a:solidFill>
          </a:ln>
        </p:spPr>
      </p:pic>
      <p:cxnSp>
        <p:nvCxnSpPr>
          <p:cNvPr id="19" name="Connecteur droit avec flèche 18">
            <a:extLst>
              <a:ext uri="{FF2B5EF4-FFF2-40B4-BE49-F238E27FC236}">
                <a16:creationId xmlns:a16="http://schemas.microsoft.com/office/drawing/2014/main" id="{90E2829B-BFE7-48E4-9471-465F9BBAF3B1}"/>
              </a:ext>
            </a:extLst>
          </p:cNvPr>
          <p:cNvCxnSpPr>
            <a:cxnSpLocks/>
          </p:cNvCxnSpPr>
          <p:nvPr/>
        </p:nvCxnSpPr>
        <p:spPr>
          <a:xfrm>
            <a:off x="4572000" y="1684269"/>
            <a:ext cx="0" cy="725962"/>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4" name="Connecteur droit avec flèche 23">
            <a:extLst>
              <a:ext uri="{FF2B5EF4-FFF2-40B4-BE49-F238E27FC236}">
                <a16:creationId xmlns:a16="http://schemas.microsoft.com/office/drawing/2014/main" id="{BBD03BA8-74A6-4FC5-8FA1-1F335A4B86CB}"/>
              </a:ext>
            </a:extLst>
          </p:cNvPr>
          <p:cNvCxnSpPr>
            <a:cxnSpLocks/>
          </p:cNvCxnSpPr>
          <p:nvPr/>
        </p:nvCxnSpPr>
        <p:spPr>
          <a:xfrm flipV="1">
            <a:off x="2939143" y="2737392"/>
            <a:ext cx="447869" cy="873555"/>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8" name="Rectangle 27">
            <a:extLst>
              <a:ext uri="{FF2B5EF4-FFF2-40B4-BE49-F238E27FC236}">
                <a16:creationId xmlns:a16="http://schemas.microsoft.com/office/drawing/2014/main" id="{457B758C-5D74-4E78-A391-A33C029DCCAF}"/>
              </a:ext>
            </a:extLst>
          </p:cNvPr>
          <p:cNvSpPr/>
          <p:nvPr/>
        </p:nvSpPr>
        <p:spPr>
          <a:xfrm>
            <a:off x="1477735" y="3610947"/>
            <a:ext cx="4307244" cy="201415"/>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grpSp>
        <p:nvGrpSpPr>
          <p:cNvPr id="31" name="Groupe 30">
            <a:extLst>
              <a:ext uri="{FF2B5EF4-FFF2-40B4-BE49-F238E27FC236}">
                <a16:creationId xmlns:a16="http://schemas.microsoft.com/office/drawing/2014/main" id="{4E86E56E-F106-4C45-BBDF-68559E68CFF0}"/>
              </a:ext>
            </a:extLst>
          </p:cNvPr>
          <p:cNvGrpSpPr/>
          <p:nvPr/>
        </p:nvGrpSpPr>
        <p:grpSpPr>
          <a:xfrm>
            <a:off x="569461" y="2441397"/>
            <a:ext cx="7744399" cy="246217"/>
            <a:chOff x="476355" y="2432762"/>
            <a:chExt cx="7709854" cy="246217"/>
          </a:xfrm>
        </p:grpSpPr>
        <p:pic>
          <p:nvPicPr>
            <p:cNvPr id="12" name="Image 11">
              <a:extLst>
                <a:ext uri="{FF2B5EF4-FFF2-40B4-BE49-F238E27FC236}">
                  <a16:creationId xmlns:a16="http://schemas.microsoft.com/office/drawing/2014/main" id="{31F74600-5E7A-4582-BA9B-ABF5BA37D107}"/>
                </a:ext>
              </a:extLst>
            </p:cNvPr>
            <p:cNvPicPr>
              <a:picLocks noChangeAspect="1"/>
            </p:cNvPicPr>
            <p:nvPr/>
          </p:nvPicPr>
          <p:blipFill>
            <a:blip r:embed="rId4"/>
            <a:stretch>
              <a:fillRect/>
            </a:stretch>
          </p:blipFill>
          <p:spPr>
            <a:xfrm>
              <a:off x="476355" y="2477362"/>
              <a:ext cx="7709854" cy="188753"/>
            </a:xfrm>
            <a:prstGeom prst="rect">
              <a:avLst/>
            </a:prstGeom>
          </p:spPr>
        </p:pic>
        <p:sp>
          <p:nvSpPr>
            <p:cNvPr id="29" name="Rectangle 28">
              <a:extLst>
                <a:ext uri="{FF2B5EF4-FFF2-40B4-BE49-F238E27FC236}">
                  <a16:creationId xmlns:a16="http://schemas.microsoft.com/office/drawing/2014/main" id="{8EFCF0F7-1FA9-432B-ADC3-17B7C5B55891}"/>
                </a:ext>
              </a:extLst>
            </p:cNvPr>
            <p:cNvSpPr/>
            <p:nvPr/>
          </p:nvSpPr>
          <p:spPr>
            <a:xfrm>
              <a:off x="476355" y="2432762"/>
              <a:ext cx="7709854" cy="246217"/>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grpSp>
      <p:sp>
        <p:nvSpPr>
          <p:cNvPr id="14" name="Rectangle 13">
            <a:extLst>
              <a:ext uri="{FF2B5EF4-FFF2-40B4-BE49-F238E27FC236}">
                <a16:creationId xmlns:a16="http://schemas.microsoft.com/office/drawing/2014/main" id="{9FF1A718-6CD7-44C8-AE70-B9AC2127193A}"/>
              </a:ext>
            </a:extLst>
          </p:cNvPr>
          <p:cNvSpPr/>
          <p:nvPr/>
        </p:nvSpPr>
        <p:spPr>
          <a:xfrm>
            <a:off x="-62156" y="342076"/>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SDN</a:t>
            </a:r>
          </a:p>
        </p:txBody>
      </p:sp>
    </p:spTree>
    <p:extLst>
      <p:ext uri="{BB962C8B-B14F-4D97-AF65-F5344CB8AC3E}">
        <p14:creationId xmlns:p14="http://schemas.microsoft.com/office/powerpoint/2010/main" val="830627782"/>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a:xfrm>
            <a:off x="1552380" y="386034"/>
            <a:ext cx="7886700" cy="298834"/>
          </a:xfrm>
        </p:spPr>
        <p:txBody>
          <a:bodyPr>
            <a:noAutofit/>
          </a:bodyPr>
          <a:lstStyle/>
          <a:p>
            <a:r>
              <a:rPr lang="fr-FR" sz="2800" dirty="0">
                <a:latin typeface="Montserrat" panose="00000500000000000000" pitchFamily="50" charset="0"/>
              </a:rPr>
              <a:t>Saisie du suivi du travail</a:t>
            </a:r>
          </a:p>
        </p:txBody>
      </p:sp>
      <p:sp>
        <p:nvSpPr>
          <p:cNvPr id="26" name="ZoneTexte 25">
            <a:extLst>
              <a:ext uri="{FF2B5EF4-FFF2-40B4-BE49-F238E27FC236}">
                <a16:creationId xmlns:a16="http://schemas.microsoft.com/office/drawing/2014/main" id="{F76964A4-A8A1-4C35-9FCC-6E5C907F3312}"/>
              </a:ext>
            </a:extLst>
          </p:cNvPr>
          <p:cNvSpPr txBox="1"/>
          <p:nvPr/>
        </p:nvSpPr>
        <p:spPr>
          <a:xfrm>
            <a:off x="86744" y="1801759"/>
            <a:ext cx="1384212" cy="246217"/>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000" dirty="0">
                <a:solidFill>
                  <a:srgbClr val="114F9D"/>
                </a:solidFill>
                <a:latin typeface="Montserrat" panose="00000500000000000000" pitchFamily="50" charset="0"/>
              </a:rPr>
              <a:t>Constantes</a:t>
            </a:r>
            <a:endParaRPr kumimoji="0" lang="fr-FR" sz="1000" b="0" i="0" u="none" strike="noStrike" cap="none" spc="0" normalizeH="0" baseline="0" dirty="0">
              <a:ln>
                <a:noFill/>
              </a:ln>
              <a:solidFill>
                <a:srgbClr val="114F9D"/>
              </a:solidFill>
              <a:effectLst/>
              <a:uFillTx/>
              <a:latin typeface="Montserrat" panose="00000500000000000000" pitchFamily="50" charset="0"/>
              <a:sym typeface="Calibri"/>
            </a:endParaRPr>
          </a:p>
        </p:txBody>
      </p:sp>
      <p:cxnSp>
        <p:nvCxnSpPr>
          <p:cNvPr id="19" name="Connecteur droit avec flèche 18">
            <a:extLst>
              <a:ext uri="{FF2B5EF4-FFF2-40B4-BE49-F238E27FC236}">
                <a16:creationId xmlns:a16="http://schemas.microsoft.com/office/drawing/2014/main" id="{90E2829B-BFE7-48E4-9471-465F9BBAF3B1}"/>
              </a:ext>
            </a:extLst>
          </p:cNvPr>
          <p:cNvCxnSpPr>
            <a:cxnSpLocks/>
          </p:cNvCxnSpPr>
          <p:nvPr/>
        </p:nvCxnSpPr>
        <p:spPr>
          <a:xfrm>
            <a:off x="1483785" y="1921358"/>
            <a:ext cx="769861" cy="3509"/>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pic>
        <p:nvPicPr>
          <p:cNvPr id="4" name="Image 3">
            <a:extLst>
              <a:ext uri="{FF2B5EF4-FFF2-40B4-BE49-F238E27FC236}">
                <a16:creationId xmlns:a16="http://schemas.microsoft.com/office/drawing/2014/main" id="{18672458-F2F2-4349-8D29-B8C4AA48C3A7}"/>
              </a:ext>
            </a:extLst>
          </p:cNvPr>
          <p:cNvPicPr>
            <a:picLocks noChangeAspect="1"/>
          </p:cNvPicPr>
          <p:nvPr/>
        </p:nvPicPr>
        <p:blipFill>
          <a:blip r:embed="rId3"/>
          <a:stretch>
            <a:fillRect/>
          </a:stretch>
        </p:blipFill>
        <p:spPr>
          <a:xfrm>
            <a:off x="2276800" y="1094613"/>
            <a:ext cx="4636707" cy="4895639"/>
          </a:xfrm>
          <a:prstGeom prst="rect">
            <a:avLst/>
          </a:prstGeom>
          <a:ln>
            <a:solidFill>
              <a:schemeClr val="accent1"/>
            </a:solidFill>
          </a:ln>
        </p:spPr>
      </p:pic>
      <p:sp>
        <p:nvSpPr>
          <p:cNvPr id="14" name="ZoneTexte 13">
            <a:extLst>
              <a:ext uri="{FF2B5EF4-FFF2-40B4-BE49-F238E27FC236}">
                <a16:creationId xmlns:a16="http://schemas.microsoft.com/office/drawing/2014/main" id="{428CF7E6-6B41-41DD-86F2-1DDAC97E63EF}"/>
              </a:ext>
            </a:extLst>
          </p:cNvPr>
          <p:cNvSpPr txBox="1"/>
          <p:nvPr/>
        </p:nvSpPr>
        <p:spPr>
          <a:xfrm>
            <a:off x="86744" y="2272226"/>
            <a:ext cx="1384212" cy="246217"/>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000" dirty="0">
                <a:solidFill>
                  <a:srgbClr val="114F9D"/>
                </a:solidFill>
                <a:latin typeface="Montserrat" panose="00000500000000000000" pitchFamily="50" charset="0"/>
              </a:rPr>
              <a:t>Contractions utérines</a:t>
            </a:r>
            <a:endParaRPr kumimoji="0" lang="fr-FR" sz="1000" b="0" i="0" u="none" strike="noStrike" cap="none" spc="0" normalizeH="0" baseline="0" dirty="0">
              <a:ln>
                <a:noFill/>
              </a:ln>
              <a:solidFill>
                <a:srgbClr val="114F9D"/>
              </a:solidFill>
              <a:effectLst/>
              <a:uFillTx/>
              <a:latin typeface="Montserrat" panose="00000500000000000000" pitchFamily="50" charset="0"/>
              <a:sym typeface="Calibri"/>
            </a:endParaRPr>
          </a:p>
        </p:txBody>
      </p:sp>
      <p:cxnSp>
        <p:nvCxnSpPr>
          <p:cNvPr id="16" name="Connecteur droit avec flèche 15">
            <a:extLst>
              <a:ext uri="{FF2B5EF4-FFF2-40B4-BE49-F238E27FC236}">
                <a16:creationId xmlns:a16="http://schemas.microsoft.com/office/drawing/2014/main" id="{C46BB30B-C6DE-4F22-AA88-D12F8DA2A1F8}"/>
              </a:ext>
            </a:extLst>
          </p:cNvPr>
          <p:cNvCxnSpPr>
            <a:cxnSpLocks/>
          </p:cNvCxnSpPr>
          <p:nvPr/>
        </p:nvCxnSpPr>
        <p:spPr>
          <a:xfrm>
            <a:off x="1470956" y="2395335"/>
            <a:ext cx="769861" cy="3509"/>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8" name="ZoneTexte 17">
            <a:extLst>
              <a:ext uri="{FF2B5EF4-FFF2-40B4-BE49-F238E27FC236}">
                <a16:creationId xmlns:a16="http://schemas.microsoft.com/office/drawing/2014/main" id="{8BC8FF84-EB87-402B-A969-D14A17411CD1}"/>
              </a:ext>
            </a:extLst>
          </p:cNvPr>
          <p:cNvSpPr txBox="1"/>
          <p:nvPr/>
        </p:nvSpPr>
        <p:spPr>
          <a:xfrm>
            <a:off x="86744" y="2915139"/>
            <a:ext cx="1384212" cy="246217"/>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000" b="0" i="0" u="none" strike="noStrike" cap="none" spc="0" normalizeH="0" baseline="0" dirty="0">
                <a:ln>
                  <a:noFill/>
                </a:ln>
                <a:solidFill>
                  <a:srgbClr val="114F9D"/>
                </a:solidFill>
                <a:effectLst/>
                <a:uFillTx/>
                <a:latin typeface="Montserrat" panose="00000500000000000000" pitchFamily="50" charset="0"/>
                <a:sym typeface="Calibri"/>
              </a:rPr>
              <a:t>Examen clinique</a:t>
            </a:r>
          </a:p>
        </p:txBody>
      </p:sp>
      <p:cxnSp>
        <p:nvCxnSpPr>
          <p:cNvPr id="20" name="Connecteur droit avec flèche 19">
            <a:extLst>
              <a:ext uri="{FF2B5EF4-FFF2-40B4-BE49-F238E27FC236}">
                <a16:creationId xmlns:a16="http://schemas.microsoft.com/office/drawing/2014/main" id="{6ED3258F-781C-4BCB-9848-5B1F2DBEC426}"/>
              </a:ext>
            </a:extLst>
          </p:cNvPr>
          <p:cNvCxnSpPr>
            <a:cxnSpLocks/>
          </p:cNvCxnSpPr>
          <p:nvPr/>
        </p:nvCxnSpPr>
        <p:spPr>
          <a:xfrm>
            <a:off x="1483784" y="3038248"/>
            <a:ext cx="769861" cy="3509"/>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1" name="ZoneTexte 20">
            <a:extLst>
              <a:ext uri="{FF2B5EF4-FFF2-40B4-BE49-F238E27FC236}">
                <a16:creationId xmlns:a16="http://schemas.microsoft.com/office/drawing/2014/main" id="{9060F3EA-4679-4F09-B891-67BE8816202D}"/>
              </a:ext>
            </a:extLst>
          </p:cNvPr>
          <p:cNvSpPr txBox="1"/>
          <p:nvPr/>
        </p:nvSpPr>
        <p:spPr>
          <a:xfrm>
            <a:off x="86744" y="3893536"/>
            <a:ext cx="1384212"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000" dirty="0">
                <a:solidFill>
                  <a:srgbClr val="114F9D"/>
                </a:solidFill>
                <a:latin typeface="Montserrat" panose="00000500000000000000" pitchFamily="50" charset="0"/>
              </a:rPr>
              <a:t>Analyse du rythme cardiaque fœtal</a:t>
            </a:r>
            <a:endParaRPr kumimoji="0" lang="fr-FR" sz="1000" b="0" i="0" u="none" strike="noStrike" cap="none" spc="0" normalizeH="0" baseline="0" dirty="0">
              <a:ln>
                <a:noFill/>
              </a:ln>
              <a:solidFill>
                <a:srgbClr val="114F9D"/>
              </a:solidFill>
              <a:effectLst/>
              <a:uFillTx/>
              <a:latin typeface="Montserrat" panose="00000500000000000000" pitchFamily="50" charset="0"/>
              <a:sym typeface="Calibri"/>
            </a:endParaRPr>
          </a:p>
        </p:txBody>
      </p:sp>
      <p:cxnSp>
        <p:nvCxnSpPr>
          <p:cNvPr id="22" name="Connecteur droit avec flèche 21">
            <a:extLst>
              <a:ext uri="{FF2B5EF4-FFF2-40B4-BE49-F238E27FC236}">
                <a16:creationId xmlns:a16="http://schemas.microsoft.com/office/drawing/2014/main" id="{7AFDAF78-23C8-497C-BA8B-D0B78F5AFC6E}"/>
              </a:ext>
            </a:extLst>
          </p:cNvPr>
          <p:cNvCxnSpPr>
            <a:cxnSpLocks/>
          </p:cNvCxnSpPr>
          <p:nvPr/>
        </p:nvCxnSpPr>
        <p:spPr>
          <a:xfrm>
            <a:off x="1470955" y="4093589"/>
            <a:ext cx="769861" cy="3509"/>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3" name="ZoneTexte 22">
            <a:extLst>
              <a:ext uri="{FF2B5EF4-FFF2-40B4-BE49-F238E27FC236}">
                <a16:creationId xmlns:a16="http://schemas.microsoft.com/office/drawing/2014/main" id="{C22F4E9A-2BF2-4BC1-A97D-2FA1FAAABCB9}"/>
              </a:ext>
            </a:extLst>
          </p:cNvPr>
          <p:cNvSpPr txBox="1"/>
          <p:nvPr/>
        </p:nvSpPr>
        <p:spPr>
          <a:xfrm>
            <a:off x="86744" y="5099256"/>
            <a:ext cx="1397040" cy="246217"/>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000" dirty="0">
                <a:solidFill>
                  <a:srgbClr val="114F9D"/>
                </a:solidFill>
                <a:latin typeface="Montserrat" panose="00000500000000000000" pitchFamily="50" charset="0"/>
              </a:rPr>
              <a:t>Diurèse</a:t>
            </a:r>
            <a:endParaRPr kumimoji="0" lang="fr-FR" sz="1000" b="0" i="0" u="none" strike="noStrike" cap="none" spc="0" normalizeH="0" baseline="0" dirty="0">
              <a:ln>
                <a:noFill/>
              </a:ln>
              <a:solidFill>
                <a:srgbClr val="114F9D"/>
              </a:solidFill>
              <a:effectLst/>
              <a:uFillTx/>
              <a:latin typeface="Montserrat" panose="00000500000000000000" pitchFamily="50" charset="0"/>
              <a:sym typeface="Calibri"/>
            </a:endParaRPr>
          </a:p>
        </p:txBody>
      </p:sp>
      <p:cxnSp>
        <p:nvCxnSpPr>
          <p:cNvPr id="25" name="Connecteur droit avec flèche 24">
            <a:extLst>
              <a:ext uri="{FF2B5EF4-FFF2-40B4-BE49-F238E27FC236}">
                <a16:creationId xmlns:a16="http://schemas.microsoft.com/office/drawing/2014/main" id="{0A6E330C-8FAC-4D2F-A55C-DAD93284C675}"/>
              </a:ext>
            </a:extLst>
          </p:cNvPr>
          <p:cNvCxnSpPr>
            <a:cxnSpLocks/>
          </p:cNvCxnSpPr>
          <p:nvPr/>
        </p:nvCxnSpPr>
        <p:spPr>
          <a:xfrm>
            <a:off x="1496613" y="5225873"/>
            <a:ext cx="769861" cy="3509"/>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7" name="ZoneTexte 26">
            <a:extLst>
              <a:ext uri="{FF2B5EF4-FFF2-40B4-BE49-F238E27FC236}">
                <a16:creationId xmlns:a16="http://schemas.microsoft.com/office/drawing/2014/main" id="{39B3AC37-E5CA-4FEE-A33D-E31EFEC72817}"/>
              </a:ext>
            </a:extLst>
          </p:cNvPr>
          <p:cNvSpPr txBox="1"/>
          <p:nvPr/>
        </p:nvSpPr>
        <p:spPr>
          <a:xfrm>
            <a:off x="7482810" y="5099255"/>
            <a:ext cx="1384212" cy="246217"/>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000" dirty="0">
                <a:solidFill>
                  <a:srgbClr val="114F9D"/>
                </a:solidFill>
                <a:latin typeface="Montserrat" panose="00000500000000000000" pitchFamily="50" charset="0"/>
              </a:rPr>
              <a:t>Autres thérapeutiques</a:t>
            </a:r>
            <a:endParaRPr kumimoji="0" lang="fr-FR" sz="10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30" name="ZoneTexte 29">
            <a:extLst>
              <a:ext uri="{FF2B5EF4-FFF2-40B4-BE49-F238E27FC236}">
                <a16:creationId xmlns:a16="http://schemas.microsoft.com/office/drawing/2014/main" id="{89A1A089-38F2-4BA6-BBD6-EECC43E6A5CA}"/>
              </a:ext>
            </a:extLst>
          </p:cNvPr>
          <p:cNvSpPr txBox="1"/>
          <p:nvPr/>
        </p:nvSpPr>
        <p:spPr>
          <a:xfrm>
            <a:off x="7504105" y="2743078"/>
            <a:ext cx="1384212" cy="553994"/>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000" dirty="0">
                <a:solidFill>
                  <a:srgbClr val="114F9D"/>
                </a:solidFill>
                <a:latin typeface="Montserrat" panose="00000500000000000000" pitchFamily="50" charset="0"/>
              </a:rPr>
              <a:t>Rupture des membranes coloration du liquide amniotique</a:t>
            </a:r>
            <a:endParaRPr kumimoji="0" lang="fr-FR" sz="10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32" name="ZoneTexte 31">
            <a:extLst>
              <a:ext uri="{FF2B5EF4-FFF2-40B4-BE49-F238E27FC236}">
                <a16:creationId xmlns:a16="http://schemas.microsoft.com/office/drawing/2014/main" id="{6415B214-3000-4444-92CF-99C7FC6B01D9}"/>
              </a:ext>
            </a:extLst>
          </p:cNvPr>
          <p:cNvSpPr txBox="1"/>
          <p:nvPr/>
        </p:nvSpPr>
        <p:spPr>
          <a:xfrm>
            <a:off x="7482810" y="3991811"/>
            <a:ext cx="1384212" cy="246217"/>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000" b="0" i="0" u="none" strike="noStrike" cap="none" spc="0" normalizeH="0" baseline="0" dirty="0">
                <a:ln>
                  <a:noFill/>
                </a:ln>
                <a:solidFill>
                  <a:srgbClr val="114F9D"/>
                </a:solidFill>
                <a:effectLst/>
                <a:uFillTx/>
                <a:latin typeface="Montserrat" panose="00000500000000000000" pitchFamily="50" charset="0"/>
                <a:sym typeface="Calibri"/>
              </a:rPr>
              <a:t>Appel urgent</a:t>
            </a:r>
          </a:p>
        </p:txBody>
      </p:sp>
      <p:cxnSp>
        <p:nvCxnSpPr>
          <p:cNvPr id="33" name="Connecteur droit avec flèche 32">
            <a:extLst>
              <a:ext uri="{FF2B5EF4-FFF2-40B4-BE49-F238E27FC236}">
                <a16:creationId xmlns:a16="http://schemas.microsoft.com/office/drawing/2014/main" id="{2BD93C03-D6C7-4775-8876-4C125D9BABCE}"/>
              </a:ext>
            </a:extLst>
          </p:cNvPr>
          <p:cNvCxnSpPr>
            <a:cxnSpLocks/>
          </p:cNvCxnSpPr>
          <p:nvPr/>
        </p:nvCxnSpPr>
        <p:spPr>
          <a:xfrm flipH="1" flipV="1">
            <a:off x="5253134" y="5209393"/>
            <a:ext cx="2229676" cy="1297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34" name="Connecteur droit avec flèche 33">
            <a:extLst>
              <a:ext uri="{FF2B5EF4-FFF2-40B4-BE49-F238E27FC236}">
                <a16:creationId xmlns:a16="http://schemas.microsoft.com/office/drawing/2014/main" id="{6828CEA9-8E08-45BC-BEEA-2042EEAEF51A}"/>
              </a:ext>
            </a:extLst>
          </p:cNvPr>
          <p:cNvCxnSpPr>
            <a:cxnSpLocks/>
          </p:cNvCxnSpPr>
          <p:nvPr/>
        </p:nvCxnSpPr>
        <p:spPr>
          <a:xfrm flipH="1">
            <a:off x="6223517" y="4119522"/>
            <a:ext cx="1259293"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35" name="Connecteur droit avec flèche 34">
            <a:extLst>
              <a:ext uri="{FF2B5EF4-FFF2-40B4-BE49-F238E27FC236}">
                <a16:creationId xmlns:a16="http://schemas.microsoft.com/office/drawing/2014/main" id="{62D2DED3-24B9-4109-84A6-AC1FFC43DD02}"/>
              </a:ext>
            </a:extLst>
          </p:cNvPr>
          <p:cNvCxnSpPr>
            <a:cxnSpLocks/>
          </p:cNvCxnSpPr>
          <p:nvPr/>
        </p:nvCxnSpPr>
        <p:spPr>
          <a:xfrm flipH="1">
            <a:off x="6244812" y="2915138"/>
            <a:ext cx="1259293"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36" name="ZoneTexte 35">
            <a:extLst>
              <a:ext uri="{FF2B5EF4-FFF2-40B4-BE49-F238E27FC236}">
                <a16:creationId xmlns:a16="http://schemas.microsoft.com/office/drawing/2014/main" id="{46B11C35-74FA-4F84-BCD1-5BEE95EC7E6F}"/>
              </a:ext>
            </a:extLst>
          </p:cNvPr>
          <p:cNvSpPr txBox="1"/>
          <p:nvPr/>
        </p:nvSpPr>
        <p:spPr>
          <a:xfrm>
            <a:off x="7504105" y="1418383"/>
            <a:ext cx="1384212" cy="246217"/>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000" b="0" i="0" u="none" strike="noStrike" cap="none" spc="0" normalizeH="0" baseline="0" dirty="0">
                <a:ln>
                  <a:noFill/>
                </a:ln>
                <a:solidFill>
                  <a:srgbClr val="114F9D"/>
                </a:solidFill>
                <a:effectLst/>
                <a:uFillTx/>
                <a:latin typeface="Montserrat" panose="00000500000000000000" pitchFamily="50" charset="0"/>
                <a:sym typeface="Calibri"/>
              </a:rPr>
              <a:t>Heure de l’examen</a:t>
            </a:r>
          </a:p>
        </p:txBody>
      </p:sp>
      <p:cxnSp>
        <p:nvCxnSpPr>
          <p:cNvPr id="37" name="Connecteur droit avec flèche 36">
            <a:extLst>
              <a:ext uri="{FF2B5EF4-FFF2-40B4-BE49-F238E27FC236}">
                <a16:creationId xmlns:a16="http://schemas.microsoft.com/office/drawing/2014/main" id="{5E7F4DDD-6886-4BE5-A6B0-5EF88E13ED73}"/>
              </a:ext>
            </a:extLst>
          </p:cNvPr>
          <p:cNvCxnSpPr>
            <a:cxnSpLocks/>
          </p:cNvCxnSpPr>
          <p:nvPr/>
        </p:nvCxnSpPr>
        <p:spPr>
          <a:xfrm flipH="1">
            <a:off x="6913507" y="1533625"/>
            <a:ext cx="590599"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8" name="Rectangle 27">
            <a:extLst>
              <a:ext uri="{FF2B5EF4-FFF2-40B4-BE49-F238E27FC236}">
                <a16:creationId xmlns:a16="http://schemas.microsoft.com/office/drawing/2014/main" id="{1D01CBD0-12F6-4A3F-800F-E3BD69B8DF8E}"/>
              </a:ext>
            </a:extLst>
          </p:cNvPr>
          <p:cNvSpPr/>
          <p:nvPr/>
        </p:nvSpPr>
        <p:spPr>
          <a:xfrm>
            <a:off x="-62156" y="342076"/>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SDN</a:t>
            </a:r>
          </a:p>
        </p:txBody>
      </p:sp>
    </p:spTree>
    <p:extLst>
      <p:ext uri="{BB962C8B-B14F-4D97-AF65-F5344CB8AC3E}">
        <p14:creationId xmlns:p14="http://schemas.microsoft.com/office/powerpoint/2010/main" val="638933938"/>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FB48947-E69A-49B7-82BB-E5E4546CDA5F}"/>
              </a:ext>
            </a:extLst>
          </p:cNvPr>
          <p:cNvPicPr>
            <a:picLocks noChangeAspect="1"/>
          </p:cNvPicPr>
          <p:nvPr/>
        </p:nvPicPr>
        <p:blipFill>
          <a:blip r:embed="rId3"/>
          <a:stretch>
            <a:fillRect/>
          </a:stretch>
        </p:blipFill>
        <p:spPr>
          <a:xfrm>
            <a:off x="2261909" y="1196129"/>
            <a:ext cx="4425383" cy="4650750"/>
          </a:xfrm>
          <a:prstGeom prst="rect">
            <a:avLst/>
          </a:prstGeom>
        </p:spPr>
      </p:pic>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a:xfrm>
            <a:off x="1552380" y="386034"/>
            <a:ext cx="7886700" cy="298834"/>
          </a:xfrm>
        </p:spPr>
        <p:txBody>
          <a:bodyPr>
            <a:noAutofit/>
          </a:bodyPr>
          <a:lstStyle/>
          <a:p>
            <a:r>
              <a:rPr lang="fr-FR" sz="2800" dirty="0">
                <a:latin typeface="Montserrat" panose="00000500000000000000" pitchFamily="50" charset="0"/>
              </a:rPr>
              <a:t>Saisie du déroulement de l’accouchement</a:t>
            </a:r>
          </a:p>
        </p:txBody>
      </p:sp>
      <p:sp>
        <p:nvSpPr>
          <p:cNvPr id="26" name="ZoneTexte 25">
            <a:extLst>
              <a:ext uri="{FF2B5EF4-FFF2-40B4-BE49-F238E27FC236}">
                <a16:creationId xmlns:a16="http://schemas.microsoft.com/office/drawing/2014/main" id="{F76964A4-A8A1-4C35-9FCC-6E5C907F3312}"/>
              </a:ext>
            </a:extLst>
          </p:cNvPr>
          <p:cNvSpPr txBox="1"/>
          <p:nvPr/>
        </p:nvSpPr>
        <p:spPr>
          <a:xfrm>
            <a:off x="82177" y="2239527"/>
            <a:ext cx="1470199" cy="246217"/>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000" dirty="0">
                <a:solidFill>
                  <a:srgbClr val="114F9D"/>
                </a:solidFill>
                <a:latin typeface="Montserrat" panose="00000500000000000000" pitchFamily="50" charset="0"/>
              </a:rPr>
              <a:t>Accouchement voie basse</a:t>
            </a:r>
            <a:endParaRPr kumimoji="0" lang="fr-FR" sz="1000" b="0" i="0" u="none" strike="noStrike" cap="none" spc="0" normalizeH="0" baseline="0" dirty="0">
              <a:ln>
                <a:noFill/>
              </a:ln>
              <a:solidFill>
                <a:srgbClr val="114F9D"/>
              </a:solidFill>
              <a:effectLst/>
              <a:uFillTx/>
              <a:latin typeface="Montserrat" panose="00000500000000000000" pitchFamily="50" charset="0"/>
              <a:sym typeface="Calibri"/>
            </a:endParaRPr>
          </a:p>
        </p:txBody>
      </p:sp>
      <p:cxnSp>
        <p:nvCxnSpPr>
          <p:cNvPr id="19" name="Connecteur droit avec flèche 18">
            <a:extLst>
              <a:ext uri="{FF2B5EF4-FFF2-40B4-BE49-F238E27FC236}">
                <a16:creationId xmlns:a16="http://schemas.microsoft.com/office/drawing/2014/main" id="{90E2829B-BFE7-48E4-9471-465F9BBAF3B1}"/>
              </a:ext>
            </a:extLst>
          </p:cNvPr>
          <p:cNvCxnSpPr>
            <a:cxnSpLocks/>
          </p:cNvCxnSpPr>
          <p:nvPr/>
        </p:nvCxnSpPr>
        <p:spPr>
          <a:xfrm>
            <a:off x="1552380" y="2362636"/>
            <a:ext cx="1349440"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8" name="ZoneTexte 17">
            <a:extLst>
              <a:ext uri="{FF2B5EF4-FFF2-40B4-BE49-F238E27FC236}">
                <a16:creationId xmlns:a16="http://schemas.microsoft.com/office/drawing/2014/main" id="{8BC8FF84-EB87-402B-A969-D14A17411CD1}"/>
              </a:ext>
            </a:extLst>
          </p:cNvPr>
          <p:cNvSpPr txBox="1"/>
          <p:nvPr/>
        </p:nvSpPr>
        <p:spPr>
          <a:xfrm>
            <a:off x="82178" y="3087921"/>
            <a:ext cx="1470201" cy="246217"/>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000" dirty="0">
                <a:solidFill>
                  <a:srgbClr val="114F9D"/>
                </a:solidFill>
                <a:latin typeface="Montserrat" panose="00000500000000000000" pitchFamily="50" charset="0"/>
              </a:rPr>
              <a:t>Césarienne</a:t>
            </a:r>
            <a:endParaRPr kumimoji="0" lang="fr-FR" sz="1000" b="0" i="0" u="none" strike="noStrike" cap="none" spc="0" normalizeH="0" baseline="0" dirty="0">
              <a:ln>
                <a:noFill/>
              </a:ln>
              <a:solidFill>
                <a:srgbClr val="114F9D"/>
              </a:solidFill>
              <a:effectLst/>
              <a:uFillTx/>
              <a:latin typeface="Montserrat" panose="00000500000000000000" pitchFamily="50" charset="0"/>
              <a:sym typeface="Calibri"/>
            </a:endParaRPr>
          </a:p>
        </p:txBody>
      </p:sp>
      <p:cxnSp>
        <p:nvCxnSpPr>
          <p:cNvPr id="20" name="Connecteur droit avec flèche 19">
            <a:extLst>
              <a:ext uri="{FF2B5EF4-FFF2-40B4-BE49-F238E27FC236}">
                <a16:creationId xmlns:a16="http://schemas.microsoft.com/office/drawing/2014/main" id="{6ED3258F-781C-4BCB-9848-5B1F2DBEC426}"/>
              </a:ext>
            </a:extLst>
          </p:cNvPr>
          <p:cNvCxnSpPr>
            <a:cxnSpLocks/>
          </p:cNvCxnSpPr>
          <p:nvPr/>
        </p:nvCxnSpPr>
        <p:spPr>
          <a:xfrm>
            <a:off x="1552379" y="3204132"/>
            <a:ext cx="1349441"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1" name="ZoneTexte 20">
            <a:extLst>
              <a:ext uri="{FF2B5EF4-FFF2-40B4-BE49-F238E27FC236}">
                <a16:creationId xmlns:a16="http://schemas.microsoft.com/office/drawing/2014/main" id="{9060F3EA-4679-4F09-B891-67BE8816202D}"/>
              </a:ext>
            </a:extLst>
          </p:cNvPr>
          <p:cNvSpPr txBox="1"/>
          <p:nvPr/>
        </p:nvSpPr>
        <p:spPr>
          <a:xfrm>
            <a:off x="82177" y="4424109"/>
            <a:ext cx="1470198" cy="246217"/>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000" b="0" i="0" u="none" strike="noStrike" cap="none" spc="0" normalizeH="0" baseline="0" dirty="0">
                <a:ln>
                  <a:noFill/>
                </a:ln>
                <a:solidFill>
                  <a:srgbClr val="114F9D"/>
                </a:solidFill>
                <a:effectLst/>
                <a:uFillTx/>
                <a:latin typeface="Montserrat" panose="00000500000000000000" pitchFamily="50" charset="0"/>
                <a:sym typeface="Calibri"/>
              </a:rPr>
              <a:t>Délivrance</a:t>
            </a:r>
          </a:p>
        </p:txBody>
      </p:sp>
      <p:cxnSp>
        <p:nvCxnSpPr>
          <p:cNvPr id="22" name="Connecteur droit avec flèche 21">
            <a:extLst>
              <a:ext uri="{FF2B5EF4-FFF2-40B4-BE49-F238E27FC236}">
                <a16:creationId xmlns:a16="http://schemas.microsoft.com/office/drawing/2014/main" id="{7AFDAF78-23C8-497C-BA8B-D0B78F5AFC6E}"/>
              </a:ext>
            </a:extLst>
          </p:cNvPr>
          <p:cNvCxnSpPr>
            <a:cxnSpLocks/>
          </p:cNvCxnSpPr>
          <p:nvPr/>
        </p:nvCxnSpPr>
        <p:spPr>
          <a:xfrm>
            <a:off x="1552375" y="4558087"/>
            <a:ext cx="1349445"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3" name="ZoneTexte 22">
            <a:extLst>
              <a:ext uri="{FF2B5EF4-FFF2-40B4-BE49-F238E27FC236}">
                <a16:creationId xmlns:a16="http://schemas.microsoft.com/office/drawing/2014/main" id="{C22F4E9A-2BF2-4BC1-A97D-2FA1FAAABCB9}"/>
              </a:ext>
            </a:extLst>
          </p:cNvPr>
          <p:cNvSpPr txBox="1"/>
          <p:nvPr/>
        </p:nvSpPr>
        <p:spPr>
          <a:xfrm>
            <a:off x="82179" y="3564846"/>
            <a:ext cx="1470200" cy="246217"/>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000" b="0" i="0" u="none" strike="noStrike" cap="none" spc="0" normalizeH="0" baseline="0" dirty="0">
                <a:ln>
                  <a:noFill/>
                </a:ln>
                <a:solidFill>
                  <a:srgbClr val="114F9D"/>
                </a:solidFill>
                <a:effectLst/>
                <a:uFillTx/>
                <a:latin typeface="Montserrat" panose="00000500000000000000" pitchFamily="50" charset="0"/>
                <a:sym typeface="Calibri"/>
              </a:rPr>
              <a:t>Naissance</a:t>
            </a:r>
          </a:p>
        </p:txBody>
      </p:sp>
      <p:cxnSp>
        <p:nvCxnSpPr>
          <p:cNvPr id="25" name="Connecteur droit avec flèche 24">
            <a:extLst>
              <a:ext uri="{FF2B5EF4-FFF2-40B4-BE49-F238E27FC236}">
                <a16:creationId xmlns:a16="http://schemas.microsoft.com/office/drawing/2014/main" id="{0A6E330C-8FAC-4D2F-A55C-DAD93284C675}"/>
              </a:ext>
            </a:extLst>
          </p:cNvPr>
          <p:cNvCxnSpPr>
            <a:cxnSpLocks/>
          </p:cNvCxnSpPr>
          <p:nvPr/>
        </p:nvCxnSpPr>
        <p:spPr>
          <a:xfrm flipV="1">
            <a:off x="1552379" y="3702333"/>
            <a:ext cx="1349441" cy="1"/>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30" name="ZoneTexte 29">
            <a:extLst>
              <a:ext uri="{FF2B5EF4-FFF2-40B4-BE49-F238E27FC236}">
                <a16:creationId xmlns:a16="http://schemas.microsoft.com/office/drawing/2014/main" id="{89A1A089-38F2-4BA6-BBD6-EECC43E6A5CA}"/>
              </a:ext>
            </a:extLst>
          </p:cNvPr>
          <p:cNvSpPr txBox="1"/>
          <p:nvPr/>
        </p:nvSpPr>
        <p:spPr>
          <a:xfrm>
            <a:off x="7504105" y="2151898"/>
            <a:ext cx="1384212" cy="246217"/>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000" dirty="0">
                <a:solidFill>
                  <a:srgbClr val="114F9D"/>
                </a:solidFill>
                <a:latin typeface="Montserrat" panose="00000500000000000000" pitchFamily="50" charset="0"/>
              </a:rPr>
              <a:t>Diurèse</a:t>
            </a:r>
            <a:endParaRPr kumimoji="0" lang="fr-FR" sz="10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32" name="ZoneTexte 31">
            <a:extLst>
              <a:ext uri="{FF2B5EF4-FFF2-40B4-BE49-F238E27FC236}">
                <a16:creationId xmlns:a16="http://schemas.microsoft.com/office/drawing/2014/main" id="{6415B214-3000-4444-92CF-99C7FC6B01D9}"/>
              </a:ext>
            </a:extLst>
          </p:cNvPr>
          <p:cNvSpPr txBox="1"/>
          <p:nvPr/>
        </p:nvSpPr>
        <p:spPr>
          <a:xfrm>
            <a:off x="7504105" y="2915136"/>
            <a:ext cx="1384212" cy="246217"/>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000" b="0" i="0" u="none" strike="noStrike" cap="none" spc="0" normalizeH="0" baseline="0" dirty="0">
                <a:ln>
                  <a:noFill/>
                </a:ln>
                <a:solidFill>
                  <a:srgbClr val="114F9D"/>
                </a:solidFill>
                <a:effectLst/>
                <a:uFillTx/>
                <a:latin typeface="Montserrat" panose="00000500000000000000" pitchFamily="50" charset="0"/>
                <a:sym typeface="Calibri"/>
              </a:rPr>
              <a:t>Appel urgent</a:t>
            </a:r>
          </a:p>
        </p:txBody>
      </p:sp>
      <p:cxnSp>
        <p:nvCxnSpPr>
          <p:cNvPr id="35" name="Connecteur droit avec flèche 34">
            <a:extLst>
              <a:ext uri="{FF2B5EF4-FFF2-40B4-BE49-F238E27FC236}">
                <a16:creationId xmlns:a16="http://schemas.microsoft.com/office/drawing/2014/main" id="{62D2DED3-24B9-4109-84A6-AC1FFC43DD02}"/>
              </a:ext>
            </a:extLst>
          </p:cNvPr>
          <p:cNvCxnSpPr>
            <a:cxnSpLocks/>
          </p:cNvCxnSpPr>
          <p:nvPr/>
        </p:nvCxnSpPr>
        <p:spPr>
          <a:xfrm flipH="1">
            <a:off x="5579706" y="3038245"/>
            <a:ext cx="1924400"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37" name="Connecteur droit avec flèche 36">
            <a:extLst>
              <a:ext uri="{FF2B5EF4-FFF2-40B4-BE49-F238E27FC236}">
                <a16:creationId xmlns:a16="http://schemas.microsoft.com/office/drawing/2014/main" id="{5E7F4DDD-6886-4BE5-A6B0-5EF88E13ED73}"/>
              </a:ext>
            </a:extLst>
          </p:cNvPr>
          <p:cNvCxnSpPr>
            <a:cxnSpLocks/>
          </p:cNvCxnSpPr>
          <p:nvPr/>
        </p:nvCxnSpPr>
        <p:spPr>
          <a:xfrm flipH="1">
            <a:off x="5579706" y="2283764"/>
            <a:ext cx="1924400"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7" name="Rectangle 16">
            <a:extLst>
              <a:ext uri="{FF2B5EF4-FFF2-40B4-BE49-F238E27FC236}">
                <a16:creationId xmlns:a16="http://schemas.microsoft.com/office/drawing/2014/main" id="{BDA22455-03B7-43F2-8475-8AEB41C14A4D}"/>
              </a:ext>
            </a:extLst>
          </p:cNvPr>
          <p:cNvSpPr/>
          <p:nvPr/>
        </p:nvSpPr>
        <p:spPr>
          <a:xfrm>
            <a:off x="-62156" y="342076"/>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SDN</a:t>
            </a:r>
          </a:p>
        </p:txBody>
      </p:sp>
    </p:spTree>
    <p:extLst>
      <p:ext uri="{BB962C8B-B14F-4D97-AF65-F5344CB8AC3E}">
        <p14:creationId xmlns:p14="http://schemas.microsoft.com/office/powerpoint/2010/main" val="187379681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5EAB7C5-8253-4F69-901D-8E1991B3E8D8}"/>
              </a:ext>
            </a:extLst>
          </p:cNvPr>
          <p:cNvPicPr>
            <a:picLocks noChangeAspect="1"/>
          </p:cNvPicPr>
          <p:nvPr/>
        </p:nvPicPr>
        <p:blipFill>
          <a:blip r:embed="rId3"/>
          <a:stretch>
            <a:fillRect/>
          </a:stretch>
        </p:blipFill>
        <p:spPr>
          <a:xfrm>
            <a:off x="855721" y="1316082"/>
            <a:ext cx="5292000" cy="4478230"/>
          </a:xfrm>
          <a:prstGeom prst="rect">
            <a:avLst/>
          </a:prstGeom>
          <a:effectLst>
            <a:softEdge rad="25400"/>
          </a:effectLst>
        </p:spPr>
      </p:pic>
      <p:sp>
        <p:nvSpPr>
          <p:cNvPr id="4" name="Titre 4">
            <a:extLst>
              <a:ext uri="{FF2B5EF4-FFF2-40B4-BE49-F238E27FC236}">
                <a16:creationId xmlns:a16="http://schemas.microsoft.com/office/drawing/2014/main" id="{601F9025-B3E6-482D-86ED-A553933E3182}"/>
              </a:ext>
            </a:extLst>
          </p:cNvPr>
          <p:cNvSpPr txBox="1">
            <a:spLocks/>
          </p:cNvSpPr>
          <p:nvPr/>
        </p:nvSpPr>
        <p:spPr>
          <a:xfrm>
            <a:off x="1542116" y="230475"/>
            <a:ext cx="3253149" cy="5378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dirty="0">
                <a:solidFill>
                  <a:schemeClr val="accent1">
                    <a:lumMod val="75000"/>
                  </a:schemeClr>
                </a:solidFill>
                <a:latin typeface="Montserrat" panose="00000500000000000000" pitchFamily="50" charset="0"/>
              </a:rPr>
              <a:t>DEMARRAGE</a:t>
            </a:r>
          </a:p>
        </p:txBody>
      </p:sp>
      <p:sp>
        <p:nvSpPr>
          <p:cNvPr id="6" name="ZoneTexte 5">
            <a:extLst>
              <a:ext uri="{FF2B5EF4-FFF2-40B4-BE49-F238E27FC236}">
                <a16:creationId xmlns:a16="http://schemas.microsoft.com/office/drawing/2014/main" id="{A25CBBE8-66F9-4B42-978D-20E0E230FA8D}"/>
              </a:ext>
            </a:extLst>
          </p:cNvPr>
          <p:cNvSpPr txBox="1"/>
          <p:nvPr/>
        </p:nvSpPr>
        <p:spPr>
          <a:xfrm>
            <a:off x="6719584" y="2038896"/>
            <a:ext cx="1644243" cy="307773"/>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B4F9E"/>
                </a:solidFill>
                <a:effectLst/>
                <a:uFillTx/>
                <a:latin typeface="Montserrat" panose="00000500000000000000" pitchFamily="50" charset="0"/>
                <a:sym typeface="Calibri"/>
              </a:rPr>
              <a:t>obstétrique</a:t>
            </a:r>
          </a:p>
        </p:txBody>
      </p:sp>
      <p:cxnSp>
        <p:nvCxnSpPr>
          <p:cNvPr id="7" name="Connecteur droit avec flèche 6">
            <a:extLst>
              <a:ext uri="{FF2B5EF4-FFF2-40B4-BE49-F238E27FC236}">
                <a16:creationId xmlns:a16="http://schemas.microsoft.com/office/drawing/2014/main" id="{3625FF99-E104-4E9A-B198-02F6E59AC943}"/>
              </a:ext>
            </a:extLst>
          </p:cNvPr>
          <p:cNvCxnSpPr>
            <a:cxnSpLocks/>
          </p:cNvCxnSpPr>
          <p:nvPr/>
        </p:nvCxnSpPr>
        <p:spPr>
          <a:xfrm flipH="1">
            <a:off x="1914148" y="2194983"/>
            <a:ext cx="4805436" cy="10262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A4F401C6-C875-4139-BDBD-061D87039679}"/>
              </a:ext>
            </a:extLst>
          </p:cNvPr>
          <p:cNvSpPr/>
          <p:nvPr/>
        </p:nvSpPr>
        <p:spPr>
          <a:xfrm>
            <a:off x="3760694" y="2887326"/>
            <a:ext cx="1622612" cy="667871"/>
          </a:xfrm>
          <a:prstGeom prst="ellipse">
            <a:avLst/>
          </a:prstGeom>
          <a:noFill/>
          <a:ln w="9525" cap="flat">
            <a:solidFill>
              <a:schemeClr val="accent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10" name="Ellipse 9">
            <a:extLst>
              <a:ext uri="{FF2B5EF4-FFF2-40B4-BE49-F238E27FC236}">
                <a16:creationId xmlns:a16="http://schemas.microsoft.com/office/drawing/2014/main" id="{0C7AC95B-3F62-46B0-AC76-33404EE5A4D3}"/>
              </a:ext>
            </a:extLst>
          </p:cNvPr>
          <p:cNvSpPr/>
          <p:nvPr/>
        </p:nvSpPr>
        <p:spPr>
          <a:xfrm>
            <a:off x="3760694" y="3805855"/>
            <a:ext cx="1622612" cy="667871"/>
          </a:xfrm>
          <a:prstGeom prst="ellipse">
            <a:avLst/>
          </a:prstGeom>
          <a:noFill/>
          <a:ln w="9525" cap="flat">
            <a:solidFill>
              <a:schemeClr val="accent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11" name="Rectangle 10">
            <a:extLst>
              <a:ext uri="{FF2B5EF4-FFF2-40B4-BE49-F238E27FC236}">
                <a16:creationId xmlns:a16="http://schemas.microsoft.com/office/drawing/2014/main" id="{434028BC-0180-4CFC-B7D9-29296888E33C}"/>
              </a:ext>
            </a:extLst>
          </p:cNvPr>
          <p:cNvSpPr/>
          <p:nvPr/>
        </p:nvSpPr>
        <p:spPr>
          <a:xfrm>
            <a:off x="0" y="338277"/>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Cs</a:t>
            </a:r>
          </a:p>
        </p:txBody>
      </p:sp>
    </p:spTree>
    <p:extLst>
      <p:ext uri="{BB962C8B-B14F-4D97-AF65-F5344CB8AC3E}">
        <p14:creationId xmlns:p14="http://schemas.microsoft.com/office/powerpoint/2010/main" val="3595939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a:xfrm>
            <a:off x="1449744" y="388684"/>
            <a:ext cx="7886700" cy="298834"/>
          </a:xfrm>
        </p:spPr>
        <p:txBody>
          <a:bodyPr>
            <a:noAutofit/>
          </a:bodyPr>
          <a:lstStyle/>
          <a:p>
            <a:r>
              <a:rPr lang="fr-FR" sz="2800" dirty="0">
                <a:latin typeface="Montserrat" panose="00000500000000000000" pitchFamily="50" charset="0"/>
              </a:rPr>
              <a:t>Administration des médicaments</a:t>
            </a:r>
          </a:p>
        </p:txBody>
      </p:sp>
      <p:sp>
        <p:nvSpPr>
          <p:cNvPr id="18" name="ZoneTexte 17">
            <a:extLst>
              <a:ext uri="{FF2B5EF4-FFF2-40B4-BE49-F238E27FC236}">
                <a16:creationId xmlns:a16="http://schemas.microsoft.com/office/drawing/2014/main" id="{8BC8FF84-EB87-402B-A969-D14A17411CD1}"/>
              </a:ext>
            </a:extLst>
          </p:cNvPr>
          <p:cNvSpPr txBox="1"/>
          <p:nvPr/>
        </p:nvSpPr>
        <p:spPr>
          <a:xfrm>
            <a:off x="1129380" y="1252887"/>
            <a:ext cx="2037557"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000" b="0" i="0" u="none" strike="noStrike" cap="none" spc="0" normalizeH="0" baseline="0" dirty="0">
                <a:ln>
                  <a:noFill/>
                </a:ln>
                <a:solidFill>
                  <a:srgbClr val="114F9D"/>
                </a:solidFill>
                <a:effectLst/>
                <a:uFillTx/>
                <a:latin typeface="Montserrat" panose="00000500000000000000" pitchFamily="50" charset="0"/>
                <a:sym typeface="Calibri"/>
              </a:rPr>
              <a:t>Ad</a:t>
            </a:r>
            <a:r>
              <a:rPr lang="fr-FR" sz="1000" dirty="0">
                <a:solidFill>
                  <a:srgbClr val="114F9D"/>
                </a:solidFill>
                <a:latin typeface="Montserrat" panose="00000500000000000000" pitchFamily="50" charset="0"/>
              </a:rPr>
              <a:t>ministration d’un traitement ponctuel</a:t>
            </a:r>
            <a:endParaRPr kumimoji="0" lang="fr-FR" sz="10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23" name="ZoneTexte 22">
            <a:extLst>
              <a:ext uri="{FF2B5EF4-FFF2-40B4-BE49-F238E27FC236}">
                <a16:creationId xmlns:a16="http://schemas.microsoft.com/office/drawing/2014/main" id="{C22F4E9A-2BF2-4BC1-A97D-2FA1FAAABCB9}"/>
              </a:ext>
            </a:extLst>
          </p:cNvPr>
          <p:cNvSpPr txBox="1"/>
          <p:nvPr/>
        </p:nvSpPr>
        <p:spPr>
          <a:xfrm>
            <a:off x="5549696" y="1247178"/>
            <a:ext cx="1922106"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000" dirty="0">
                <a:solidFill>
                  <a:srgbClr val="114F9D"/>
                </a:solidFill>
                <a:latin typeface="Montserrat" panose="00000500000000000000" pitchFamily="50" charset="0"/>
              </a:rPr>
              <a:t>Administration d’un traitement en continu</a:t>
            </a:r>
            <a:endParaRPr kumimoji="0" lang="fr-FR" sz="1000" b="0" i="0" u="none" strike="noStrike" cap="none" spc="0" normalizeH="0" baseline="0" dirty="0">
              <a:ln>
                <a:noFill/>
              </a:ln>
              <a:solidFill>
                <a:srgbClr val="114F9D"/>
              </a:solidFill>
              <a:effectLst/>
              <a:uFillTx/>
              <a:latin typeface="Montserrat" panose="00000500000000000000" pitchFamily="50" charset="0"/>
              <a:sym typeface="Calibri"/>
            </a:endParaRPr>
          </a:p>
        </p:txBody>
      </p:sp>
      <p:grpSp>
        <p:nvGrpSpPr>
          <p:cNvPr id="31" name="Groupe 30">
            <a:extLst>
              <a:ext uri="{FF2B5EF4-FFF2-40B4-BE49-F238E27FC236}">
                <a16:creationId xmlns:a16="http://schemas.microsoft.com/office/drawing/2014/main" id="{9626574D-9C18-4F61-BEE5-AF1D57D9A9B3}"/>
              </a:ext>
            </a:extLst>
          </p:cNvPr>
          <p:cNvGrpSpPr/>
          <p:nvPr/>
        </p:nvGrpSpPr>
        <p:grpSpPr>
          <a:xfrm>
            <a:off x="553813" y="1710850"/>
            <a:ext cx="3593497" cy="3478960"/>
            <a:chOff x="571936" y="1279970"/>
            <a:chExt cx="3593497" cy="3478960"/>
          </a:xfrm>
        </p:grpSpPr>
        <p:grpSp>
          <p:nvGrpSpPr>
            <p:cNvPr id="16" name="Groupe 15">
              <a:extLst>
                <a:ext uri="{FF2B5EF4-FFF2-40B4-BE49-F238E27FC236}">
                  <a16:creationId xmlns:a16="http://schemas.microsoft.com/office/drawing/2014/main" id="{F96670F0-B301-4EEC-ABCB-B685CDBBF531}"/>
                </a:ext>
              </a:extLst>
            </p:cNvPr>
            <p:cNvGrpSpPr/>
            <p:nvPr/>
          </p:nvGrpSpPr>
          <p:grpSpPr>
            <a:xfrm>
              <a:off x="571936" y="1279970"/>
              <a:ext cx="3593497" cy="3478960"/>
              <a:chOff x="486466" y="1290840"/>
              <a:chExt cx="3593497" cy="3478960"/>
            </a:xfrm>
          </p:grpSpPr>
          <p:grpSp>
            <p:nvGrpSpPr>
              <p:cNvPr id="14" name="Groupe 13">
                <a:extLst>
                  <a:ext uri="{FF2B5EF4-FFF2-40B4-BE49-F238E27FC236}">
                    <a16:creationId xmlns:a16="http://schemas.microsoft.com/office/drawing/2014/main" id="{6B974D36-4B51-4D77-A0C8-27811FDFC873}"/>
                  </a:ext>
                </a:extLst>
              </p:cNvPr>
              <p:cNvGrpSpPr/>
              <p:nvPr/>
            </p:nvGrpSpPr>
            <p:grpSpPr>
              <a:xfrm>
                <a:off x="486466" y="1290840"/>
                <a:ext cx="3593497" cy="3478960"/>
                <a:chOff x="831698" y="1587742"/>
                <a:chExt cx="3593497" cy="3478960"/>
              </a:xfrm>
            </p:grpSpPr>
            <p:grpSp>
              <p:nvGrpSpPr>
                <p:cNvPr id="12" name="Groupe 11">
                  <a:extLst>
                    <a:ext uri="{FF2B5EF4-FFF2-40B4-BE49-F238E27FC236}">
                      <a16:creationId xmlns:a16="http://schemas.microsoft.com/office/drawing/2014/main" id="{5F4C458D-7E70-466A-95B6-B0755E32D9E4}"/>
                    </a:ext>
                  </a:extLst>
                </p:cNvPr>
                <p:cNvGrpSpPr/>
                <p:nvPr/>
              </p:nvGrpSpPr>
              <p:grpSpPr>
                <a:xfrm>
                  <a:off x="831698" y="1587742"/>
                  <a:ext cx="3032869" cy="3478960"/>
                  <a:chOff x="1203649" y="1710851"/>
                  <a:chExt cx="3032869" cy="3478960"/>
                </a:xfrm>
              </p:grpSpPr>
              <p:grpSp>
                <p:nvGrpSpPr>
                  <p:cNvPr id="10" name="Groupe 9">
                    <a:extLst>
                      <a:ext uri="{FF2B5EF4-FFF2-40B4-BE49-F238E27FC236}">
                        <a16:creationId xmlns:a16="http://schemas.microsoft.com/office/drawing/2014/main" id="{D9DE6B4D-705B-4F9B-A43E-B243DEB34DAB}"/>
                      </a:ext>
                    </a:extLst>
                  </p:cNvPr>
                  <p:cNvGrpSpPr/>
                  <p:nvPr/>
                </p:nvGrpSpPr>
                <p:grpSpPr>
                  <a:xfrm>
                    <a:off x="1328685" y="1710851"/>
                    <a:ext cx="2907833" cy="3436298"/>
                    <a:chOff x="2168440" y="1220515"/>
                    <a:chExt cx="2907833" cy="3436298"/>
                  </a:xfrm>
                </p:grpSpPr>
                <p:pic>
                  <p:nvPicPr>
                    <p:cNvPr id="8" name="Image 7">
                      <a:extLst>
                        <a:ext uri="{FF2B5EF4-FFF2-40B4-BE49-F238E27FC236}">
                          <a16:creationId xmlns:a16="http://schemas.microsoft.com/office/drawing/2014/main" id="{7514D66C-A39D-4F53-969E-89A8D27890EF}"/>
                        </a:ext>
                      </a:extLst>
                    </p:cNvPr>
                    <p:cNvPicPr>
                      <a:picLocks noChangeAspect="1"/>
                    </p:cNvPicPr>
                    <p:nvPr/>
                  </p:nvPicPr>
                  <p:blipFill>
                    <a:blip r:embed="rId3"/>
                    <a:stretch>
                      <a:fillRect/>
                    </a:stretch>
                  </p:blipFill>
                  <p:spPr>
                    <a:xfrm>
                      <a:off x="2199228" y="1220515"/>
                      <a:ext cx="2877045" cy="3436298"/>
                    </a:xfrm>
                    <a:prstGeom prst="rect">
                      <a:avLst/>
                    </a:prstGeom>
                  </p:spPr>
                </p:pic>
                <p:pic>
                  <p:nvPicPr>
                    <p:cNvPr id="9" name="Image 8">
                      <a:extLst>
                        <a:ext uri="{FF2B5EF4-FFF2-40B4-BE49-F238E27FC236}">
                          <a16:creationId xmlns:a16="http://schemas.microsoft.com/office/drawing/2014/main" id="{667912B6-D83D-4006-AFC4-7D9D7724F23D}"/>
                        </a:ext>
                      </a:extLst>
                    </p:cNvPr>
                    <p:cNvPicPr>
                      <a:picLocks noChangeAspect="1"/>
                    </p:cNvPicPr>
                    <p:nvPr/>
                  </p:nvPicPr>
                  <p:blipFill>
                    <a:blip r:embed="rId4"/>
                    <a:stretch>
                      <a:fillRect/>
                    </a:stretch>
                  </p:blipFill>
                  <p:spPr>
                    <a:xfrm>
                      <a:off x="2168440" y="1220515"/>
                      <a:ext cx="823164" cy="183742"/>
                    </a:xfrm>
                    <a:prstGeom prst="rect">
                      <a:avLst/>
                    </a:prstGeom>
                  </p:spPr>
                </p:pic>
              </p:grpSp>
              <p:sp>
                <p:nvSpPr>
                  <p:cNvPr id="11" name="Rectangle 10">
                    <a:extLst>
                      <a:ext uri="{FF2B5EF4-FFF2-40B4-BE49-F238E27FC236}">
                        <a16:creationId xmlns:a16="http://schemas.microsoft.com/office/drawing/2014/main" id="{E1EF99BB-20CE-4AD8-B8AA-6864D00D4160}"/>
                      </a:ext>
                    </a:extLst>
                  </p:cNvPr>
                  <p:cNvSpPr/>
                  <p:nvPr/>
                </p:nvSpPr>
                <p:spPr>
                  <a:xfrm>
                    <a:off x="1203649" y="1894593"/>
                    <a:ext cx="494522" cy="3295218"/>
                  </a:xfrm>
                  <a:prstGeom prst="rect">
                    <a:avLst/>
                  </a:prstGeom>
                  <a:solidFill>
                    <a:schemeClr val="bg1"/>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grpSp>
            <p:sp>
              <p:nvSpPr>
                <p:cNvPr id="13" name="Rectangle 12">
                  <a:extLst>
                    <a:ext uri="{FF2B5EF4-FFF2-40B4-BE49-F238E27FC236}">
                      <a16:creationId xmlns:a16="http://schemas.microsoft.com/office/drawing/2014/main" id="{51D3D22A-AEC3-4628-9DD9-E58FE0220688}"/>
                    </a:ext>
                  </a:extLst>
                </p:cNvPr>
                <p:cNvSpPr/>
                <p:nvPr/>
              </p:nvSpPr>
              <p:spPr>
                <a:xfrm>
                  <a:off x="3854134" y="1728822"/>
                  <a:ext cx="571061" cy="3295218"/>
                </a:xfrm>
                <a:prstGeom prst="rect">
                  <a:avLst/>
                </a:prstGeom>
                <a:solidFill>
                  <a:schemeClr val="bg1"/>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grpSp>
          <p:pic>
            <p:nvPicPr>
              <p:cNvPr id="15" name="Image 14">
                <a:extLst>
                  <a:ext uri="{FF2B5EF4-FFF2-40B4-BE49-F238E27FC236}">
                    <a16:creationId xmlns:a16="http://schemas.microsoft.com/office/drawing/2014/main" id="{0482E899-D963-458C-9F89-71726DA85B93}"/>
                  </a:ext>
                </a:extLst>
              </p:cNvPr>
              <p:cNvPicPr>
                <a:picLocks noChangeAspect="1"/>
              </p:cNvPicPr>
              <p:nvPr/>
            </p:nvPicPr>
            <p:blipFill>
              <a:blip r:embed="rId5"/>
              <a:stretch>
                <a:fillRect/>
              </a:stretch>
            </p:blipFill>
            <p:spPr>
              <a:xfrm>
                <a:off x="1812714" y="3075965"/>
                <a:ext cx="1986935" cy="726342"/>
              </a:xfrm>
              <a:prstGeom prst="rect">
                <a:avLst/>
              </a:prstGeom>
            </p:spPr>
          </p:pic>
        </p:grpSp>
        <p:cxnSp>
          <p:nvCxnSpPr>
            <p:cNvPr id="33" name="Connecteur droit avec flèche 32">
              <a:extLst>
                <a:ext uri="{FF2B5EF4-FFF2-40B4-BE49-F238E27FC236}">
                  <a16:creationId xmlns:a16="http://schemas.microsoft.com/office/drawing/2014/main" id="{64783665-A1B7-499C-9E4C-399D2B7CD3A3}"/>
                </a:ext>
              </a:extLst>
            </p:cNvPr>
            <p:cNvCxnSpPr>
              <a:cxnSpLocks/>
            </p:cNvCxnSpPr>
            <p:nvPr/>
          </p:nvCxnSpPr>
          <p:spPr>
            <a:xfrm>
              <a:off x="1684357" y="2949380"/>
              <a:ext cx="427653" cy="23143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grpSp>
      <p:pic>
        <p:nvPicPr>
          <p:cNvPr id="34" name="Image 33">
            <a:extLst>
              <a:ext uri="{FF2B5EF4-FFF2-40B4-BE49-F238E27FC236}">
                <a16:creationId xmlns:a16="http://schemas.microsoft.com/office/drawing/2014/main" id="{5256C4BD-6B53-47A6-89F0-0FA1C6C6DAC9}"/>
              </a:ext>
            </a:extLst>
          </p:cNvPr>
          <p:cNvPicPr>
            <a:picLocks noChangeAspect="1"/>
          </p:cNvPicPr>
          <p:nvPr/>
        </p:nvPicPr>
        <p:blipFill>
          <a:blip r:embed="rId6"/>
          <a:stretch>
            <a:fillRect/>
          </a:stretch>
        </p:blipFill>
        <p:spPr>
          <a:xfrm>
            <a:off x="4640290" y="1792219"/>
            <a:ext cx="3740918" cy="1872842"/>
          </a:xfrm>
          <a:prstGeom prst="rect">
            <a:avLst/>
          </a:prstGeom>
        </p:spPr>
      </p:pic>
      <p:pic>
        <p:nvPicPr>
          <p:cNvPr id="36" name="Image 35">
            <a:extLst>
              <a:ext uri="{FF2B5EF4-FFF2-40B4-BE49-F238E27FC236}">
                <a16:creationId xmlns:a16="http://schemas.microsoft.com/office/drawing/2014/main" id="{80EE0BDA-C86E-4164-A97C-00348869488A}"/>
              </a:ext>
            </a:extLst>
          </p:cNvPr>
          <p:cNvPicPr>
            <a:picLocks noChangeAspect="1"/>
          </p:cNvPicPr>
          <p:nvPr/>
        </p:nvPicPr>
        <p:blipFill>
          <a:blip r:embed="rId7"/>
          <a:stretch>
            <a:fillRect/>
          </a:stretch>
        </p:blipFill>
        <p:spPr>
          <a:xfrm>
            <a:off x="4470839" y="4343771"/>
            <a:ext cx="4472906" cy="425991"/>
          </a:xfrm>
          <a:prstGeom prst="rect">
            <a:avLst/>
          </a:prstGeom>
        </p:spPr>
      </p:pic>
      <p:cxnSp>
        <p:nvCxnSpPr>
          <p:cNvPr id="25" name="Connecteur droit avec flèche 24">
            <a:extLst>
              <a:ext uri="{FF2B5EF4-FFF2-40B4-BE49-F238E27FC236}">
                <a16:creationId xmlns:a16="http://schemas.microsoft.com/office/drawing/2014/main" id="{0A6E330C-8FAC-4D2F-A55C-DAD93284C675}"/>
              </a:ext>
            </a:extLst>
          </p:cNvPr>
          <p:cNvCxnSpPr>
            <a:cxnSpLocks/>
            <a:endCxn id="36" idx="0"/>
          </p:cNvCxnSpPr>
          <p:nvPr/>
        </p:nvCxnSpPr>
        <p:spPr>
          <a:xfrm flipH="1">
            <a:off x="6707292" y="2551932"/>
            <a:ext cx="406472" cy="1791839"/>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1" name="Rectangle 20">
            <a:extLst>
              <a:ext uri="{FF2B5EF4-FFF2-40B4-BE49-F238E27FC236}">
                <a16:creationId xmlns:a16="http://schemas.microsoft.com/office/drawing/2014/main" id="{7578ED50-09C3-4949-BCD5-6E3EB1D5CB17}"/>
              </a:ext>
            </a:extLst>
          </p:cNvPr>
          <p:cNvSpPr/>
          <p:nvPr/>
        </p:nvSpPr>
        <p:spPr>
          <a:xfrm>
            <a:off x="-62156" y="342076"/>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SDN</a:t>
            </a:r>
          </a:p>
        </p:txBody>
      </p:sp>
    </p:spTree>
    <p:extLst>
      <p:ext uri="{BB962C8B-B14F-4D97-AF65-F5344CB8AC3E}">
        <p14:creationId xmlns:p14="http://schemas.microsoft.com/office/powerpoint/2010/main" val="1881713437"/>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39DBBDD-939B-40DE-AA63-40F0755D8E53}"/>
              </a:ext>
            </a:extLst>
          </p:cNvPr>
          <p:cNvPicPr>
            <a:picLocks noChangeAspect="1"/>
          </p:cNvPicPr>
          <p:nvPr/>
        </p:nvPicPr>
        <p:blipFill>
          <a:blip r:embed="rId3"/>
          <a:stretch>
            <a:fillRect/>
          </a:stretch>
        </p:blipFill>
        <p:spPr>
          <a:xfrm>
            <a:off x="615425" y="1083206"/>
            <a:ext cx="7580786" cy="4102311"/>
          </a:xfrm>
          <a:prstGeom prst="rect">
            <a:avLst/>
          </a:prstGeom>
          <a:ln>
            <a:solidFill>
              <a:schemeClr val="accent1"/>
            </a:solidFill>
          </a:ln>
        </p:spPr>
      </p:pic>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a:xfrm>
            <a:off x="1552380" y="386034"/>
            <a:ext cx="7886700" cy="298834"/>
          </a:xfrm>
        </p:spPr>
        <p:txBody>
          <a:bodyPr>
            <a:noAutofit/>
          </a:bodyPr>
          <a:lstStyle/>
          <a:p>
            <a:r>
              <a:rPr lang="fr-FR" sz="2800" dirty="0">
                <a:latin typeface="Montserrat" panose="00000500000000000000" pitchFamily="50" charset="0"/>
              </a:rPr>
              <a:t>Résumé de grossesse</a:t>
            </a:r>
          </a:p>
        </p:txBody>
      </p:sp>
      <p:sp>
        <p:nvSpPr>
          <p:cNvPr id="26" name="ZoneTexte 25">
            <a:extLst>
              <a:ext uri="{FF2B5EF4-FFF2-40B4-BE49-F238E27FC236}">
                <a16:creationId xmlns:a16="http://schemas.microsoft.com/office/drawing/2014/main" id="{F76964A4-A8A1-4C35-9FCC-6E5C907F3312}"/>
              </a:ext>
            </a:extLst>
          </p:cNvPr>
          <p:cNvSpPr txBox="1"/>
          <p:nvPr/>
        </p:nvSpPr>
        <p:spPr>
          <a:xfrm>
            <a:off x="1552375" y="5504105"/>
            <a:ext cx="1470199"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000" b="0" i="0" u="none" strike="noStrike" cap="none" spc="0" normalizeH="0" baseline="0" dirty="0">
                <a:ln>
                  <a:noFill/>
                </a:ln>
                <a:solidFill>
                  <a:srgbClr val="114F9D"/>
                </a:solidFill>
                <a:effectLst/>
                <a:uFillTx/>
                <a:latin typeface="Montserrat" panose="00000500000000000000" pitchFamily="50" charset="0"/>
                <a:sym typeface="Calibri"/>
              </a:rPr>
              <a:t>Déroulement du </a:t>
            </a:r>
          </a:p>
          <a:p>
            <a:pPr marL="0" marR="0" indent="0" algn="ctr" defTabSz="457200" rtl="0" fontAlgn="auto" latinLnBrk="0" hangingPunct="0">
              <a:lnSpc>
                <a:spcPct val="100000"/>
              </a:lnSpc>
              <a:spcBef>
                <a:spcPts val="0"/>
              </a:spcBef>
              <a:spcAft>
                <a:spcPts val="0"/>
              </a:spcAft>
              <a:buClrTx/>
              <a:buSzTx/>
              <a:buFontTx/>
              <a:buNone/>
              <a:tabLst/>
            </a:pPr>
            <a:r>
              <a:rPr kumimoji="0" lang="fr-FR" sz="1000" b="0" i="0" u="none" strike="noStrike" cap="none" spc="0" normalizeH="0" baseline="0" dirty="0">
                <a:ln>
                  <a:noFill/>
                </a:ln>
                <a:solidFill>
                  <a:srgbClr val="114F9D"/>
                </a:solidFill>
                <a:effectLst/>
                <a:uFillTx/>
                <a:latin typeface="Montserrat" panose="00000500000000000000" pitchFamily="50" charset="0"/>
                <a:sym typeface="Calibri"/>
              </a:rPr>
              <a:t>travail</a:t>
            </a:r>
          </a:p>
        </p:txBody>
      </p:sp>
      <p:cxnSp>
        <p:nvCxnSpPr>
          <p:cNvPr id="19" name="Connecteur droit avec flèche 18">
            <a:extLst>
              <a:ext uri="{FF2B5EF4-FFF2-40B4-BE49-F238E27FC236}">
                <a16:creationId xmlns:a16="http://schemas.microsoft.com/office/drawing/2014/main" id="{90E2829B-BFE7-48E4-9471-465F9BBAF3B1}"/>
              </a:ext>
            </a:extLst>
          </p:cNvPr>
          <p:cNvCxnSpPr>
            <a:cxnSpLocks/>
          </p:cNvCxnSpPr>
          <p:nvPr/>
        </p:nvCxnSpPr>
        <p:spPr>
          <a:xfrm flipV="1">
            <a:off x="4021494" y="5028326"/>
            <a:ext cx="0" cy="458678"/>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8" name="ZoneTexte 17">
            <a:extLst>
              <a:ext uri="{FF2B5EF4-FFF2-40B4-BE49-F238E27FC236}">
                <a16:creationId xmlns:a16="http://schemas.microsoft.com/office/drawing/2014/main" id="{8BC8FF84-EB87-402B-A969-D14A17411CD1}"/>
              </a:ext>
            </a:extLst>
          </p:cNvPr>
          <p:cNvSpPr txBox="1"/>
          <p:nvPr/>
        </p:nvSpPr>
        <p:spPr>
          <a:xfrm>
            <a:off x="427287" y="5504105"/>
            <a:ext cx="850583"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000" b="0" i="0" u="none" strike="noStrike" cap="none" spc="0" normalizeH="0" baseline="0" dirty="0">
                <a:ln>
                  <a:noFill/>
                </a:ln>
                <a:solidFill>
                  <a:srgbClr val="114F9D"/>
                </a:solidFill>
                <a:effectLst/>
                <a:uFillTx/>
                <a:latin typeface="Montserrat" panose="00000500000000000000" pitchFamily="50" charset="0"/>
                <a:sym typeface="Calibri"/>
              </a:rPr>
              <a:t>Début du</a:t>
            </a:r>
          </a:p>
          <a:p>
            <a:pPr marL="0" marR="0" indent="0" algn="ctr" defTabSz="457200" rtl="0" fontAlgn="auto" latinLnBrk="0" hangingPunct="0">
              <a:lnSpc>
                <a:spcPct val="100000"/>
              </a:lnSpc>
              <a:spcBef>
                <a:spcPts val="0"/>
              </a:spcBef>
              <a:spcAft>
                <a:spcPts val="0"/>
              </a:spcAft>
              <a:buClrTx/>
              <a:buSzTx/>
              <a:buFontTx/>
              <a:buNone/>
              <a:tabLst/>
            </a:pPr>
            <a:r>
              <a:rPr kumimoji="0" lang="fr-FR" sz="1000" b="0" i="0" u="none" strike="noStrike" cap="none" spc="0" normalizeH="0" baseline="0" dirty="0">
                <a:ln>
                  <a:noFill/>
                </a:ln>
                <a:solidFill>
                  <a:srgbClr val="114F9D"/>
                </a:solidFill>
                <a:effectLst/>
                <a:uFillTx/>
                <a:latin typeface="Montserrat" panose="00000500000000000000" pitchFamily="50" charset="0"/>
                <a:sym typeface="Calibri"/>
              </a:rPr>
              <a:t>travail</a:t>
            </a:r>
          </a:p>
        </p:txBody>
      </p:sp>
      <p:cxnSp>
        <p:nvCxnSpPr>
          <p:cNvPr id="20" name="Connecteur droit avec flèche 19">
            <a:extLst>
              <a:ext uri="{FF2B5EF4-FFF2-40B4-BE49-F238E27FC236}">
                <a16:creationId xmlns:a16="http://schemas.microsoft.com/office/drawing/2014/main" id="{6ED3258F-781C-4BCB-9848-5B1F2DBEC426}"/>
              </a:ext>
            </a:extLst>
          </p:cNvPr>
          <p:cNvCxnSpPr>
            <a:cxnSpLocks/>
          </p:cNvCxnSpPr>
          <p:nvPr/>
        </p:nvCxnSpPr>
        <p:spPr>
          <a:xfrm flipV="1">
            <a:off x="861710" y="5028326"/>
            <a:ext cx="0" cy="467144"/>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1" name="ZoneTexte 20">
            <a:extLst>
              <a:ext uri="{FF2B5EF4-FFF2-40B4-BE49-F238E27FC236}">
                <a16:creationId xmlns:a16="http://schemas.microsoft.com/office/drawing/2014/main" id="{9060F3EA-4679-4F09-B891-67BE8816202D}"/>
              </a:ext>
            </a:extLst>
          </p:cNvPr>
          <p:cNvSpPr txBox="1"/>
          <p:nvPr/>
        </p:nvSpPr>
        <p:spPr>
          <a:xfrm>
            <a:off x="5136148" y="5487004"/>
            <a:ext cx="1470198"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000" b="0" i="0" u="none" strike="noStrike" cap="none" spc="0" normalizeH="0" baseline="0" dirty="0">
                <a:ln>
                  <a:noFill/>
                </a:ln>
                <a:solidFill>
                  <a:srgbClr val="114F9D"/>
                </a:solidFill>
                <a:effectLst/>
                <a:uFillTx/>
                <a:latin typeface="Montserrat" panose="00000500000000000000" pitchFamily="50" charset="0"/>
                <a:sym typeface="Calibri"/>
              </a:rPr>
              <a:t>Modalités de la </a:t>
            </a:r>
          </a:p>
          <a:p>
            <a:pPr marL="0" marR="0" indent="0" algn="ctr" defTabSz="457200" rtl="0" fontAlgn="auto" latinLnBrk="0" hangingPunct="0">
              <a:lnSpc>
                <a:spcPct val="100000"/>
              </a:lnSpc>
              <a:spcBef>
                <a:spcPts val="0"/>
              </a:spcBef>
              <a:spcAft>
                <a:spcPts val="0"/>
              </a:spcAft>
              <a:buClrTx/>
              <a:buSzTx/>
              <a:buFontTx/>
              <a:buNone/>
              <a:tabLst/>
            </a:pPr>
            <a:r>
              <a:rPr kumimoji="0" lang="fr-FR" sz="1000" b="0" i="0" u="none" strike="noStrike" cap="none" spc="0" normalizeH="0" baseline="0" dirty="0">
                <a:ln>
                  <a:noFill/>
                </a:ln>
                <a:solidFill>
                  <a:srgbClr val="114F9D"/>
                </a:solidFill>
                <a:effectLst/>
                <a:uFillTx/>
                <a:latin typeface="Montserrat" panose="00000500000000000000" pitchFamily="50" charset="0"/>
                <a:sym typeface="Calibri"/>
              </a:rPr>
              <a:t>Délivrance</a:t>
            </a:r>
          </a:p>
        </p:txBody>
      </p:sp>
      <p:sp>
        <p:nvSpPr>
          <p:cNvPr id="23" name="ZoneTexte 22">
            <a:extLst>
              <a:ext uri="{FF2B5EF4-FFF2-40B4-BE49-F238E27FC236}">
                <a16:creationId xmlns:a16="http://schemas.microsoft.com/office/drawing/2014/main" id="{C22F4E9A-2BF2-4BC1-A97D-2FA1FAAABCB9}"/>
              </a:ext>
            </a:extLst>
          </p:cNvPr>
          <p:cNvSpPr txBox="1"/>
          <p:nvPr/>
        </p:nvSpPr>
        <p:spPr>
          <a:xfrm>
            <a:off x="3325735" y="5495470"/>
            <a:ext cx="1470200"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000" dirty="0">
                <a:solidFill>
                  <a:srgbClr val="114F9D"/>
                </a:solidFill>
                <a:latin typeface="Montserrat" panose="00000500000000000000" pitchFamily="50" charset="0"/>
              </a:rPr>
              <a:t>Modalités d’accouchement</a:t>
            </a:r>
            <a:endParaRPr kumimoji="0" lang="fr-FR" sz="1000" b="0" i="0" u="none" strike="noStrike" cap="none" spc="0" normalizeH="0" baseline="0" dirty="0">
              <a:ln>
                <a:noFill/>
              </a:ln>
              <a:solidFill>
                <a:srgbClr val="114F9D"/>
              </a:solidFill>
              <a:effectLst/>
              <a:uFillTx/>
              <a:latin typeface="Montserrat" panose="00000500000000000000" pitchFamily="50" charset="0"/>
              <a:sym typeface="Calibri"/>
            </a:endParaRPr>
          </a:p>
        </p:txBody>
      </p:sp>
      <p:cxnSp>
        <p:nvCxnSpPr>
          <p:cNvPr id="25" name="Connecteur droit avec flèche 24">
            <a:extLst>
              <a:ext uri="{FF2B5EF4-FFF2-40B4-BE49-F238E27FC236}">
                <a16:creationId xmlns:a16="http://schemas.microsoft.com/office/drawing/2014/main" id="{0A6E330C-8FAC-4D2F-A55C-DAD93284C675}"/>
              </a:ext>
            </a:extLst>
          </p:cNvPr>
          <p:cNvCxnSpPr>
            <a:cxnSpLocks/>
          </p:cNvCxnSpPr>
          <p:nvPr/>
        </p:nvCxnSpPr>
        <p:spPr>
          <a:xfrm flipV="1">
            <a:off x="2290882" y="5028326"/>
            <a:ext cx="0" cy="458678"/>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37" name="Connecteur droit avec flèche 36">
            <a:extLst>
              <a:ext uri="{FF2B5EF4-FFF2-40B4-BE49-F238E27FC236}">
                <a16:creationId xmlns:a16="http://schemas.microsoft.com/office/drawing/2014/main" id="{5E7F4DDD-6886-4BE5-A6B0-5EF88E13ED73}"/>
              </a:ext>
            </a:extLst>
          </p:cNvPr>
          <p:cNvCxnSpPr>
            <a:cxnSpLocks/>
          </p:cNvCxnSpPr>
          <p:nvPr/>
        </p:nvCxnSpPr>
        <p:spPr>
          <a:xfrm flipV="1">
            <a:off x="5821569" y="5028326"/>
            <a:ext cx="0" cy="458679"/>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5" name="Rectangle 4">
            <a:extLst>
              <a:ext uri="{FF2B5EF4-FFF2-40B4-BE49-F238E27FC236}">
                <a16:creationId xmlns:a16="http://schemas.microsoft.com/office/drawing/2014/main" id="{AA603A65-E231-4594-943E-9D94DD332A4B}"/>
              </a:ext>
            </a:extLst>
          </p:cNvPr>
          <p:cNvSpPr/>
          <p:nvPr/>
        </p:nvSpPr>
        <p:spPr>
          <a:xfrm>
            <a:off x="615425" y="2034073"/>
            <a:ext cx="728183" cy="2985787"/>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6" name="Rectangle 5">
            <a:extLst>
              <a:ext uri="{FF2B5EF4-FFF2-40B4-BE49-F238E27FC236}">
                <a16:creationId xmlns:a16="http://schemas.microsoft.com/office/drawing/2014/main" id="{CFA25BA5-FAD5-4893-A316-D7DE1AC50256}"/>
              </a:ext>
            </a:extLst>
          </p:cNvPr>
          <p:cNvSpPr/>
          <p:nvPr/>
        </p:nvSpPr>
        <p:spPr>
          <a:xfrm>
            <a:off x="1343608" y="2034073"/>
            <a:ext cx="1866123" cy="2985787"/>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8" name="Rectangle 7">
            <a:extLst>
              <a:ext uri="{FF2B5EF4-FFF2-40B4-BE49-F238E27FC236}">
                <a16:creationId xmlns:a16="http://schemas.microsoft.com/office/drawing/2014/main" id="{2CF9529E-C3CA-4B3D-9534-1B234C9EF5F0}"/>
              </a:ext>
            </a:extLst>
          </p:cNvPr>
          <p:cNvSpPr/>
          <p:nvPr/>
        </p:nvSpPr>
        <p:spPr>
          <a:xfrm>
            <a:off x="4833257" y="2034073"/>
            <a:ext cx="1987421" cy="2985787"/>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9" name="Rectangle 8">
            <a:extLst>
              <a:ext uri="{FF2B5EF4-FFF2-40B4-BE49-F238E27FC236}">
                <a16:creationId xmlns:a16="http://schemas.microsoft.com/office/drawing/2014/main" id="{18B29332-C36D-4EAE-B611-06EF63492668}"/>
              </a:ext>
            </a:extLst>
          </p:cNvPr>
          <p:cNvSpPr/>
          <p:nvPr/>
        </p:nvSpPr>
        <p:spPr>
          <a:xfrm>
            <a:off x="3209731" y="2034073"/>
            <a:ext cx="1623526" cy="2985787"/>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36" name="ZoneTexte 35">
            <a:extLst>
              <a:ext uri="{FF2B5EF4-FFF2-40B4-BE49-F238E27FC236}">
                <a16:creationId xmlns:a16="http://schemas.microsoft.com/office/drawing/2014/main" id="{FAFCECE8-8764-4EC8-A375-511F72AF09FB}"/>
              </a:ext>
            </a:extLst>
          </p:cNvPr>
          <p:cNvSpPr txBox="1"/>
          <p:nvPr/>
        </p:nvSpPr>
        <p:spPr>
          <a:xfrm>
            <a:off x="7659074" y="3352056"/>
            <a:ext cx="1470198" cy="553994"/>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000" b="0" i="0" u="none" strike="noStrike" cap="none" spc="0" normalizeH="0" baseline="0" dirty="0">
                <a:ln>
                  <a:noFill/>
                </a:ln>
                <a:solidFill>
                  <a:srgbClr val="114F9D"/>
                </a:solidFill>
                <a:effectLst/>
                <a:uFillTx/>
                <a:latin typeface="Montserrat" panose="00000500000000000000" pitchFamily="50" charset="0"/>
                <a:sym typeface="Calibri"/>
              </a:rPr>
              <a:t>Calculs automatisé de la durée des différentes phases du travail</a:t>
            </a:r>
          </a:p>
        </p:txBody>
      </p:sp>
      <p:cxnSp>
        <p:nvCxnSpPr>
          <p:cNvPr id="38" name="Connecteur droit avec flèche 37">
            <a:extLst>
              <a:ext uri="{FF2B5EF4-FFF2-40B4-BE49-F238E27FC236}">
                <a16:creationId xmlns:a16="http://schemas.microsoft.com/office/drawing/2014/main" id="{A460D8E0-18F6-4A8E-AA95-8422A17C5916}"/>
              </a:ext>
            </a:extLst>
          </p:cNvPr>
          <p:cNvCxnSpPr>
            <a:cxnSpLocks/>
          </p:cNvCxnSpPr>
          <p:nvPr/>
        </p:nvCxnSpPr>
        <p:spPr>
          <a:xfrm flipH="1">
            <a:off x="6820678" y="3629053"/>
            <a:ext cx="838396"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40" name="Rectangle 39">
            <a:extLst>
              <a:ext uri="{FF2B5EF4-FFF2-40B4-BE49-F238E27FC236}">
                <a16:creationId xmlns:a16="http://schemas.microsoft.com/office/drawing/2014/main" id="{20BE0400-72D7-4950-8E5A-757068FBFAA2}"/>
              </a:ext>
            </a:extLst>
          </p:cNvPr>
          <p:cNvSpPr/>
          <p:nvPr/>
        </p:nvSpPr>
        <p:spPr>
          <a:xfrm>
            <a:off x="5821569" y="3237722"/>
            <a:ext cx="999109" cy="793102"/>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24" name="Rectangle 23">
            <a:extLst>
              <a:ext uri="{FF2B5EF4-FFF2-40B4-BE49-F238E27FC236}">
                <a16:creationId xmlns:a16="http://schemas.microsoft.com/office/drawing/2014/main" id="{41498769-09B3-4F4A-ADC5-C245D90C8602}"/>
              </a:ext>
            </a:extLst>
          </p:cNvPr>
          <p:cNvSpPr/>
          <p:nvPr/>
        </p:nvSpPr>
        <p:spPr>
          <a:xfrm>
            <a:off x="-62156" y="342076"/>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SDN</a:t>
            </a:r>
          </a:p>
        </p:txBody>
      </p:sp>
    </p:spTree>
    <p:extLst>
      <p:ext uri="{BB962C8B-B14F-4D97-AF65-F5344CB8AC3E}">
        <p14:creationId xmlns:p14="http://schemas.microsoft.com/office/powerpoint/2010/main" val="2665177525"/>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39DBBDD-939B-40DE-AA63-40F0755D8E53}"/>
              </a:ext>
            </a:extLst>
          </p:cNvPr>
          <p:cNvPicPr>
            <a:picLocks noChangeAspect="1"/>
          </p:cNvPicPr>
          <p:nvPr/>
        </p:nvPicPr>
        <p:blipFill>
          <a:blip r:embed="rId3"/>
          <a:stretch>
            <a:fillRect/>
          </a:stretch>
        </p:blipFill>
        <p:spPr>
          <a:xfrm>
            <a:off x="874186" y="1085971"/>
            <a:ext cx="4671090" cy="2527741"/>
          </a:xfrm>
          <a:prstGeom prst="rect">
            <a:avLst/>
          </a:prstGeom>
          <a:ln>
            <a:solidFill>
              <a:schemeClr val="accent1"/>
            </a:solidFill>
          </a:ln>
        </p:spPr>
      </p:pic>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a:xfrm>
            <a:off x="1552380" y="386034"/>
            <a:ext cx="7886700" cy="298834"/>
          </a:xfrm>
        </p:spPr>
        <p:txBody>
          <a:bodyPr>
            <a:noAutofit/>
          </a:bodyPr>
          <a:lstStyle/>
          <a:p>
            <a:r>
              <a:rPr lang="fr-FR" sz="2800" dirty="0">
                <a:latin typeface="Montserrat" panose="00000500000000000000" pitchFamily="50" charset="0"/>
              </a:rPr>
              <a:t>Résumé de grossesse</a:t>
            </a:r>
          </a:p>
        </p:txBody>
      </p:sp>
      <p:cxnSp>
        <p:nvCxnSpPr>
          <p:cNvPr id="19" name="Connecteur droit avec flèche 18">
            <a:extLst>
              <a:ext uri="{FF2B5EF4-FFF2-40B4-BE49-F238E27FC236}">
                <a16:creationId xmlns:a16="http://schemas.microsoft.com/office/drawing/2014/main" id="{90E2829B-BFE7-48E4-9471-465F9BBAF3B1}"/>
              </a:ext>
            </a:extLst>
          </p:cNvPr>
          <p:cNvCxnSpPr>
            <a:cxnSpLocks/>
          </p:cNvCxnSpPr>
          <p:nvPr/>
        </p:nvCxnSpPr>
        <p:spPr>
          <a:xfrm flipV="1">
            <a:off x="3405673" y="1675164"/>
            <a:ext cx="2717931" cy="33123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0" name="Connecteur droit avec flèche 19">
            <a:extLst>
              <a:ext uri="{FF2B5EF4-FFF2-40B4-BE49-F238E27FC236}">
                <a16:creationId xmlns:a16="http://schemas.microsoft.com/office/drawing/2014/main" id="{6ED3258F-781C-4BCB-9848-5B1F2DBEC426}"/>
              </a:ext>
            </a:extLst>
          </p:cNvPr>
          <p:cNvCxnSpPr>
            <a:cxnSpLocks/>
          </p:cNvCxnSpPr>
          <p:nvPr/>
        </p:nvCxnSpPr>
        <p:spPr>
          <a:xfrm>
            <a:off x="1017312" y="2050286"/>
            <a:ext cx="8076" cy="1951552"/>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5" name="Connecteur droit avec flèche 24">
            <a:extLst>
              <a:ext uri="{FF2B5EF4-FFF2-40B4-BE49-F238E27FC236}">
                <a16:creationId xmlns:a16="http://schemas.microsoft.com/office/drawing/2014/main" id="{0A6E330C-8FAC-4D2F-A55C-DAD93284C675}"/>
              </a:ext>
            </a:extLst>
          </p:cNvPr>
          <p:cNvCxnSpPr>
            <a:cxnSpLocks/>
          </p:cNvCxnSpPr>
          <p:nvPr/>
        </p:nvCxnSpPr>
        <p:spPr>
          <a:xfrm>
            <a:off x="2891673" y="2872416"/>
            <a:ext cx="514000" cy="1129422"/>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pic>
        <p:nvPicPr>
          <p:cNvPr id="3" name="Image 2">
            <a:extLst>
              <a:ext uri="{FF2B5EF4-FFF2-40B4-BE49-F238E27FC236}">
                <a16:creationId xmlns:a16="http://schemas.microsoft.com/office/drawing/2014/main" id="{921776F1-B85B-4181-B90E-F28A912C7225}"/>
              </a:ext>
            </a:extLst>
          </p:cNvPr>
          <p:cNvPicPr>
            <a:picLocks noChangeAspect="1"/>
          </p:cNvPicPr>
          <p:nvPr/>
        </p:nvPicPr>
        <p:blipFill>
          <a:blip r:embed="rId4"/>
          <a:stretch>
            <a:fillRect/>
          </a:stretch>
        </p:blipFill>
        <p:spPr>
          <a:xfrm>
            <a:off x="874186" y="4001838"/>
            <a:ext cx="875206" cy="1770191"/>
          </a:xfrm>
          <a:prstGeom prst="rect">
            <a:avLst/>
          </a:prstGeom>
        </p:spPr>
      </p:pic>
      <p:pic>
        <p:nvPicPr>
          <p:cNvPr id="11" name="Image 10">
            <a:extLst>
              <a:ext uri="{FF2B5EF4-FFF2-40B4-BE49-F238E27FC236}">
                <a16:creationId xmlns:a16="http://schemas.microsoft.com/office/drawing/2014/main" id="{A12C80E4-94FC-465D-8BBA-6D825A1C4071}"/>
              </a:ext>
            </a:extLst>
          </p:cNvPr>
          <p:cNvPicPr>
            <a:picLocks noChangeAspect="1"/>
          </p:cNvPicPr>
          <p:nvPr/>
        </p:nvPicPr>
        <p:blipFill>
          <a:blip r:embed="rId5"/>
          <a:stretch>
            <a:fillRect/>
          </a:stretch>
        </p:blipFill>
        <p:spPr>
          <a:xfrm>
            <a:off x="6123604" y="1421033"/>
            <a:ext cx="2486356" cy="486606"/>
          </a:xfrm>
          <a:prstGeom prst="rect">
            <a:avLst/>
          </a:prstGeom>
        </p:spPr>
      </p:pic>
      <p:grpSp>
        <p:nvGrpSpPr>
          <p:cNvPr id="30" name="Groupe 29">
            <a:extLst>
              <a:ext uri="{FF2B5EF4-FFF2-40B4-BE49-F238E27FC236}">
                <a16:creationId xmlns:a16="http://schemas.microsoft.com/office/drawing/2014/main" id="{AB913F92-048E-45EB-831E-219838E5FF03}"/>
              </a:ext>
            </a:extLst>
          </p:cNvPr>
          <p:cNvGrpSpPr/>
          <p:nvPr/>
        </p:nvGrpSpPr>
        <p:grpSpPr>
          <a:xfrm>
            <a:off x="6022793" y="2275727"/>
            <a:ext cx="2752725" cy="2675969"/>
            <a:chOff x="6005163" y="1940768"/>
            <a:chExt cx="2752725" cy="2675969"/>
          </a:xfrm>
        </p:grpSpPr>
        <p:pic>
          <p:nvPicPr>
            <p:cNvPr id="16" name="Image 15">
              <a:extLst>
                <a:ext uri="{FF2B5EF4-FFF2-40B4-BE49-F238E27FC236}">
                  <a16:creationId xmlns:a16="http://schemas.microsoft.com/office/drawing/2014/main" id="{6A5C2DA0-DFF5-45E5-BC14-9DF4BCEBDA64}"/>
                </a:ext>
              </a:extLst>
            </p:cNvPr>
            <p:cNvPicPr>
              <a:picLocks noChangeAspect="1"/>
            </p:cNvPicPr>
            <p:nvPr/>
          </p:nvPicPr>
          <p:blipFill>
            <a:blip r:embed="rId6"/>
            <a:stretch>
              <a:fillRect/>
            </a:stretch>
          </p:blipFill>
          <p:spPr>
            <a:xfrm>
              <a:off x="6005163" y="1959262"/>
              <a:ext cx="2752725" cy="2657475"/>
            </a:xfrm>
            <a:prstGeom prst="rect">
              <a:avLst/>
            </a:prstGeom>
          </p:spPr>
        </p:pic>
        <p:cxnSp>
          <p:nvCxnSpPr>
            <p:cNvPr id="24" name="Connecteur droit 23">
              <a:extLst>
                <a:ext uri="{FF2B5EF4-FFF2-40B4-BE49-F238E27FC236}">
                  <a16:creationId xmlns:a16="http://schemas.microsoft.com/office/drawing/2014/main" id="{6BA1A355-245C-41F5-AE6E-094BDC42D578}"/>
                </a:ext>
              </a:extLst>
            </p:cNvPr>
            <p:cNvCxnSpPr>
              <a:cxnSpLocks/>
            </p:cNvCxnSpPr>
            <p:nvPr/>
          </p:nvCxnSpPr>
          <p:spPr>
            <a:xfrm flipH="1" flipV="1">
              <a:off x="8742784" y="1940768"/>
              <a:ext cx="15104" cy="2675969"/>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421967C7-8304-4159-B45C-7D95946DC905}"/>
                </a:ext>
              </a:extLst>
            </p:cNvPr>
            <p:cNvCxnSpPr/>
            <p:nvPr/>
          </p:nvCxnSpPr>
          <p:spPr>
            <a:xfrm>
              <a:off x="6005163" y="4616737"/>
              <a:ext cx="2752725" cy="0"/>
            </a:xfrm>
            <a:prstGeom prst="line">
              <a:avLst/>
            </a:prstGeom>
            <a:ln/>
          </p:spPr>
          <p:style>
            <a:lnRef idx="1">
              <a:schemeClr val="accent1"/>
            </a:lnRef>
            <a:fillRef idx="0">
              <a:schemeClr val="accent1"/>
            </a:fillRef>
            <a:effectRef idx="0">
              <a:schemeClr val="accent1"/>
            </a:effectRef>
            <a:fontRef idx="minor">
              <a:schemeClr val="tx1"/>
            </a:fontRef>
          </p:style>
        </p:cxnSp>
      </p:grpSp>
      <p:cxnSp>
        <p:nvCxnSpPr>
          <p:cNvPr id="37" name="Connecteur droit avec flèche 36">
            <a:extLst>
              <a:ext uri="{FF2B5EF4-FFF2-40B4-BE49-F238E27FC236}">
                <a16:creationId xmlns:a16="http://schemas.microsoft.com/office/drawing/2014/main" id="{5E7F4DDD-6886-4BE5-A6B0-5EF88E13ED73}"/>
              </a:ext>
            </a:extLst>
          </p:cNvPr>
          <p:cNvCxnSpPr>
            <a:cxnSpLocks/>
          </p:cNvCxnSpPr>
          <p:nvPr/>
        </p:nvCxnSpPr>
        <p:spPr>
          <a:xfrm flipH="1">
            <a:off x="7692452" y="1559158"/>
            <a:ext cx="768621" cy="696961"/>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grpSp>
        <p:nvGrpSpPr>
          <p:cNvPr id="45" name="Groupe 44">
            <a:extLst>
              <a:ext uri="{FF2B5EF4-FFF2-40B4-BE49-F238E27FC236}">
                <a16:creationId xmlns:a16="http://schemas.microsoft.com/office/drawing/2014/main" id="{A2497A99-6BF1-4DB7-8CA7-9445B2D78C0D}"/>
              </a:ext>
            </a:extLst>
          </p:cNvPr>
          <p:cNvGrpSpPr/>
          <p:nvPr/>
        </p:nvGrpSpPr>
        <p:grpSpPr>
          <a:xfrm>
            <a:off x="2449081" y="4001838"/>
            <a:ext cx="2752725" cy="1770191"/>
            <a:chOff x="2449081" y="4001838"/>
            <a:chExt cx="2627855" cy="1605911"/>
          </a:xfrm>
        </p:grpSpPr>
        <p:pic>
          <p:nvPicPr>
            <p:cNvPr id="33" name="Image 32">
              <a:extLst>
                <a:ext uri="{FF2B5EF4-FFF2-40B4-BE49-F238E27FC236}">
                  <a16:creationId xmlns:a16="http://schemas.microsoft.com/office/drawing/2014/main" id="{165D982A-0E40-46C8-BF3B-2D1146CB2265}"/>
                </a:ext>
              </a:extLst>
            </p:cNvPr>
            <p:cNvPicPr>
              <a:picLocks noChangeAspect="1"/>
            </p:cNvPicPr>
            <p:nvPr/>
          </p:nvPicPr>
          <p:blipFill>
            <a:blip r:embed="rId7"/>
            <a:stretch>
              <a:fillRect/>
            </a:stretch>
          </p:blipFill>
          <p:spPr>
            <a:xfrm>
              <a:off x="2449081" y="4001838"/>
              <a:ext cx="2627855" cy="1605911"/>
            </a:xfrm>
            <a:prstGeom prst="rect">
              <a:avLst/>
            </a:prstGeom>
          </p:spPr>
        </p:pic>
        <p:cxnSp>
          <p:nvCxnSpPr>
            <p:cNvPr id="38" name="Connecteur droit 37">
              <a:extLst>
                <a:ext uri="{FF2B5EF4-FFF2-40B4-BE49-F238E27FC236}">
                  <a16:creationId xmlns:a16="http://schemas.microsoft.com/office/drawing/2014/main" id="{6F93233E-1B32-4D3C-A238-648E986256D4}"/>
                </a:ext>
              </a:extLst>
            </p:cNvPr>
            <p:cNvCxnSpPr>
              <a:cxnSpLocks/>
            </p:cNvCxnSpPr>
            <p:nvPr/>
          </p:nvCxnSpPr>
          <p:spPr>
            <a:xfrm flipH="1">
              <a:off x="2449081" y="4001838"/>
              <a:ext cx="3643" cy="1605911"/>
            </a:xfrm>
            <a:prstGeom prst="line">
              <a:avLst/>
            </a:prstGeom>
            <a:ln/>
          </p:spPr>
          <p:style>
            <a:lnRef idx="1">
              <a:schemeClr val="accent1"/>
            </a:lnRef>
            <a:fillRef idx="0">
              <a:schemeClr val="accent1"/>
            </a:fillRef>
            <a:effectRef idx="0">
              <a:schemeClr val="accent1"/>
            </a:effectRef>
            <a:fontRef idx="minor">
              <a:schemeClr val="tx1"/>
            </a:fontRef>
          </p:style>
        </p:cxnSp>
      </p:grpSp>
      <p:cxnSp>
        <p:nvCxnSpPr>
          <p:cNvPr id="48" name="Connecteur droit avec flèche 47">
            <a:extLst>
              <a:ext uri="{FF2B5EF4-FFF2-40B4-BE49-F238E27FC236}">
                <a16:creationId xmlns:a16="http://schemas.microsoft.com/office/drawing/2014/main" id="{B81DA2D3-4D70-4026-89AD-42E3B671E9E8}"/>
              </a:ext>
            </a:extLst>
          </p:cNvPr>
          <p:cNvCxnSpPr>
            <a:cxnSpLocks/>
          </p:cNvCxnSpPr>
          <p:nvPr/>
        </p:nvCxnSpPr>
        <p:spPr>
          <a:xfrm flipH="1" flipV="1">
            <a:off x="6792686" y="2872416"/>
            <a:ext cx="821095" cy="2367108"/>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51" name="Connecteur droit avec flèche 50">
            <a:extLst>
              <a:ext uri="{FF2B5EF4-FFF2-40B4-BE49-F238E27FC236}">
                <a16:creationId xmlns:a16="http://schemas.microsoft.com/office/drawing/2014/main" id="{D7BBD6B3-F671-4FA6-8A7D-8E6FF7353E6D}"/>
              </a:ext>
            </a:extLst>
          </p:cNvPr>
          <p:cNvCxnSpPr>
            <a:cxnSpLocks/>
          </p:cNvCxnSpPr>
          <p:nvPr/>
        </p:nvCxnSpPr>
        <p:spPr>
          <a:xfrm flipH="1" flipV="1">
            <a:off x="6632054" y="3613711"/>
            <a:ext cx="981726" cy="1625813"/>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56" name="ZoneTexte 55">
            <a:extLst>
              <a:ext uri="{FF2B5EF4-FFF2-40B4-BE49-F238E27FC236}">
                <a16:creationId xmlns:a16="http://schemas.microsoft.com/office/drawing/2014/main" id="{9B196F0D-20A4-4DE3-9021-6BBFAF414E9D}"/>
              </a:ext>
            </a:extLst>
          </p:cNvPr>
          <p:cNvSpPr txBox="1"/>
          <p:nvPr/>
        </p:nvSpPr>
        <p:spPr>
          <a:xfrm>
            <a:off x="6022793" y="5239523"/>
            <a:ext cx="2752725" cy="523216"/>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Le </a:t>
            </a:r>
            <a:r>
              <a:rPr kumimoji="0" lang="fr-FR" sz="1400" b="1" i="0" u="none" strike="noStrike" cap="none" spc="0" normalizeH="0" baseline="0" dirty="0">
                <a:ln>
                  <a:noFill/>
                </a:ln>
                <a:solidFill>
                  <a:srgbClr val="114F9D"/>
                </a:solidFill>
                <a:effectLst/>
                <a:uFillTx/>
                <a:latin typeface="Montserrat" panose="00000500000000000000" pitchFamily="50" charset="0"/>
                <a:sym typeface="Calibri"/>
              </a:rPr>
              <a:t>mode d’accouchement ET l’issue </a:t>
            </a: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doivent </a:t>
            </a:r>
            <a:r>
              <a:rPr kumimoji="0" lang="fr-FR" sz="1400" b="1" i="0" u="none" strike="noStrike" cap="none" spc="0" normalizeH="0" baseline="0" dirty="0">
                <a:ln>
                  <a:noFill/>
                </a:ln>
                <a:solidFill>
                  <a:srgbClr val="114F9D"/>
                </a:solidFill>
                <a:effectLst/>
                <a:uFillTx/>
                <a:latin typeface="Montserrat" panose="00000500000000000000" pitchFamily="50" charset="0"/>
                <a:sym typeface="Calibri"/>
              </a:rPr>
              <a:t>impérativement</a:t>
            </a: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 êtres saisis</a:t>
            </a:r>
          </a:p>
        </p:txBody>
      </p:sp>
      <p:sp>
        <p:nvSpPr>
          <p:cNvPr id="22" name="Rectangle 21">
            <a:extLst>
              <a:ext uri="{FF2B5EF4-FFF2-40B4-BE49-F238E27FC236}">
                <a16:creationId xmlns:a16="http://schemas.microsoft.com/office/drawing/2014/main" id="{9D7AD2B9-47E3-4545-9913-1C3D40AB72ED}"/>
              </a:ext>
            </a:extLst>
          </p:cNvPr>
          <p:cNvSpPr/>
          <p:nvPr/>
        </p:nvSpPr>
        <p:spPr>
          <a:xfrm>
            <a:off x="-62156" y="342076"/>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SDN</a:t>
            </a:r>
          </a:p>
        </p:txBody>
      </p:sp>
    </p:spTree>
    <p:extLst>
      <p:ext uri="{BB962C8B-B14F-4D97-AF65-F5344CB8AC3E}">
        <p14:creationId xmlns:p14="http://schemas.microsoft.com/office/powerpoint/2010/main" val="3773354821"/>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9152444-2BC4-465A-9043-41870BC78968}"/>
              </a:ext>
            </a:extLst>
          </p:cNvPr>
          <p:cNvPicPr>
            <a:picLocks noChangeAspect="1"/>
          </p:cNvPicPr>
          <p:nvPr/>
        </p:nvPicPr>
        <p:blipFill>
          <a:blip r:embed="rId3"/>
          <a:stretch>
            <a:fillRect/>
          </a:stretch>
        </p:blipFill>
        <p:spPr>
          <a:xfrm>
            <a:off x="1552380" y="1506612"/>
            <a:ext cx="5825013" cy="3964487"/>
          </a:xfrm>
          <a:prstGeom prst="rect">
            <a:avLst/>
          </a:prstGeom>
          <a:ln>
            <a:solidFill>
              <a:schemeClr val="accent1"/>
            </a:solidFill>
          </a:ln>
        </p:spPr>
      </p:pic>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a:xfrm>
            <a:off x="1552380" y="386034"/>
            <a:ext cx="7886700" cy="298834"/>
          </a:xfrm>
        </p:spPr>
        <p:txBody>
          <a:bodyPr>
            <a:noAutofit/>
          </a:bodyPr>
          <a:lstStyle/>
          <a:p>
            <a:r>
              <a:rPr lang="fr-FR" sz="2800" dirty="0">
                <a:latin typeface="Montserrat" panose="00000500000000000000" pitchFamily="50" charset="0"/>
              </a:rPr>
              <a:t>SDN nouveau-né</a:t>
            </a:r>
          </a:p>
        </p:txBody>
      </p:sp>
      <p:cxnSp>
        <p:nvCxnSpPr>
          <p:cNvPr id="19" name="Connecteur droit avec flèche 18">
            <a:extLst>
              <a:ext uri="{FF2B5EF4-FFF2-40B4-BE49-F238E27FC236}">
                <a16:creationId xmlns:a16="http://schemas.microsoft.com/office/drawing/2014/main" id="{90E2829B-BFE7-48E4-9471-465F9BBAF3B1}"/>
              </a:ext>
            </a:extLst>
          </p:cNvPr>
          <p:cNvCxnSpPr>
            <a:cxnSpLocks/>
          </p:cNvCxnSpPr>
          <p:nvPr/>
        </p:nvCxnSpPr>
        <p:spPr>
          <a:xfrm flipV="1">
            <a:off x="4040155" y="5324380"/>
            <a:ext cx="0" cy="348632"/>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0" name="Connecteur droit avec flèche 19">
            <a:extLst>
              <a:ext uri="{FF2B5EF4-FFF2-40B4-BE49-F238E27FC236}">
                <a16:creationId xmlns:a16="http://schemas.microsoft.com/office/drawing/2014/main" id="{6ED3258F-781C-4BCB-9848-5B1F2DBEC426}"/>
              </a:ext>
            </a:extLst>
          </p:cNvPr>
          <p:cNvCxnSpPr>
            <a:cxnSpLocks/>
          </p:cNvCxnSpPr>
          <p:nvPr/>
        </p:nvCxnSpPr>
        <p:spPr>
          <a:xfrm>
            <a:off x="1077622" y="3161662"/>
            <a:ext cx="474758"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5" name="Connecteur droit avec flèche 24">
            <a:extLst>
              <a:ext uri="{FF2B5EF4-FFF2-40B4-BE49-F238E27FC236}">
                <a16:creationId xmlns:a16="http://schemas.microsoft.com/office/drawing/2014/main" id="{0A6E330C-8FAC-4D2F-A55C-DAD93284C675}"/>
              </a:ext>
            </a:extLst>
          </p:cNvPr>
          <p:cNvCxnSpPr>
            <a:cxnSpLocks/>
          </p:cNvCxnSpPr>
          <p:nvPr/>
        </p:nvCxnSpPr>
        <p:spPr>
          <a:xfrm>
            <a:off x="1077622" y="4621515"/>
            <a:ext cx="474758"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37" name="Connecteur droit avec flèche 36">
            <a:extLst>
              <a:ext uri="{FF2B5EF4-FFF2-40B4-BE49-F238E27FC236}">
                <a16:creationId xmlns:a16="http://schemas.microsoft.com/office/drawing/2014/main" id="{5E7F4DDD-6886-4BE5-A6B0-5EF88E13ED73}"/>
              </a:ext>
            </a:extLst>
          </p:cNvPr>
          <p:cNvCxnSpPr>
            <a:cxnSpLocks/>
          </p:cNvCxnSpPr>
          <p:nvPr/>
        </p:nvCxnSpPr>
        <p:spPr>
          <a:xfrm flipH="1">
            <a:off x="6022794" y="4846219"/>
            <a:ext cx="1031149"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48" name="Connecteur droit avec flèche 47">
            <a:extLst>
              <a:ext uri="{FF2B5EF4-FFF2-40B4-BE49-F238E27FC236}">
                <a16:creationId xmlns:a16="http://schemas.microsoft.com/office/drawing/2014/main" id="{B81DA2D3-4D70-4026-89AD-42E3B671E9E8}"/>
              </a:ext>
            </a:extLst>
          </p:cNvPr>
          <p:cNvCxnSpPr>
            <a:cxnSpLocks/>
          </p:cNvCxnSpPr>
          <p:nvPr/>
        </p:nvCxnSpPr>
        <p:spPr>
          <a:xfrm flipH="1">
            <a:off x="5997033" y="3161663"/>
            <a:ext cx="1056910"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51" name="Connecteur droit avec flèche 50">
            <a:extLst>
              <a:ext uri="{FF2B5EF4-FFF2-40B4-BE49-F238E27FC236}">
                <a16:creationId xmlns:a16="http://schemas.microsoft.com/office/drawing/2014/main" id="{D7BBD6B3-F671-4FA6-8A7D-8E6FF7353E6D}"/>
              </a:ext>
            </a:extLst>
          </p:cNvPr>
          <p:cNvCxnSpPr>
            <a:cxnSpLocks/>
          </p:cNvCxnSpPr>
          <p:nvPr/>
        </p:nvCxnSpPr>
        <p:spPr>
          <a:xfrm flipH="1">
            <a:off x="6022794" y="3949614"/>
            <a:ext cx="1031148"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56" name="ZoneTexte 55">
            <a:extLst>
              <a:ext uri="{FF2B5EF4-FFF2-40B4-BE49-F238E27FC236}">
                <a16:creationId xmlns:a16="http://schemas.microsoft.com/office/drawing/2014/main" id="{9B196F0D-20A4-4DE3-9021-6BBFAF414E9D}"/>
              </a:ext>
            </a:extLst>
          </p:cNvPr>
          <p:cNvSpPr txBox="1"/>
          <p:nvPr/>
        </p:nvSpPr>
        <p:spPr>
          <a:xfrm>
            <a:off x="7053943" y="3007776"/>
            <a:ext cx="1642188" cy="276995"/>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200" dirty="0">
                <a:solidFill>
                  <a:srgbClr val="114F9D"/>
                </a:solidFill>
                <a:latin typeface="Montserrat" panose="00000500000000000000" pitchFamily="50" charset="0"/>
              </a:rPr>
              <a:t>mensurations</a:t>
            </a:r>
            <a:endParaRPr kumimoji="0" lang="fr-FR" sz="12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34" name="ZoneTexte 33">
            <a:extLst>
              <a:ext uri="{FF2B5EF4-FFF2-40B4-BE49-F238E27FC236}">
                <a16:creationId xmlns:a16="http://schemas.microsoft.com/office/drawing/2014/main" id="{1630176B-9646-4346-810B-EAD9FB101F96}"/>
              </a:ext>
            </a:extLst>
          </p:cNvPr>
          <p:cNvSpPr txBox="1"/>
          <p:nvPr/>
        </p:nvSpPr>
        <p:spPr>
          <a:xfrm>
            <a:off x="7053942" y="3795727"/>
            <a:ext cx="1642188" cy="276995"/>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Etat acido-basique</a:t>
            </a:r>
          </a:p>
        </p:txBody>
      </p:sp>
      <p:sp>
        <p:nvSpPr>
          <p:cNvPr id="35" name="ZoneTexte 34">
            <a:extLst>
              <a:ext uri="{FF2B5EF4-FFF2-40B4-BE49-F238E27FC236}">
                <a16:creationId xmlns:a16="http://schemas.microsoft.com/office/drawing/2014/main" id="{AE2492CF-D38E-42BB-8748-719836D8DC45}"/>
              </a:ext>
            </a:extLst>
          </p:cNvPr>
          <p:cNvSpPr txBox="1"/>
          <p:nvPr/>
        </p:nvSpPr>
        <p:spPr>
          <a:xfrm>
            <a:off x="7053943" y="4692332"/>
            <a:ext cx="1642188" cy="461661"/>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Mesures prophylactiques</a:t>
            </a:r>
          </a:p>
        </p:txBody>
      </p:sp>
      <p:sp>
        <p:nvSpPr>
          <p:cNvPr id="36" name="ZoneTexte 35">
            <a:extLst>
              <a:ext uri="{FF2B5EF4-FFF2-40B4-BE49-F238E27FC236}">
                <a16:creationId xmlns:a16="http://schemas.microsoft.com/office/drawing/2014/main" id="{5C82F2C0-37D0-4C5D-9E40-3AB4A8613413}"/>
              </a:ext>
            </a:extLst>
          </p:cNvPr>
          <p:cNvSpPr txBox="1"/>
          <p:nvPr/>
        </p:nvSpPr>
        <p:spPr>
          <a:xfrm>
            <a:off x="102636" y="3007775"/>
            <a:ext cx="1126293" cy="276995"/>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200" dirty="0">
                <a:solidFill>
                  <a:srgbClr val="114F9D"/>
                </a:solidFill>
                <a:latin typeface="Montserrat" panose="00000500000000000000" pitchFamily="50" charset="0"/>
              </a:rPr>
              <a:t>Score Apgar</a:t>
            </a:r>
            <a:endParaRPr kumimoji="0" lang="fr-FR" sz="12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39" name="ZoneTexte 38">
            <a:extLst>
              <a:ext uri="{FF2B5EF4-FFF2-40B4-BE49-F238E27FC236}">
                <a16:creationId xmlns:a16="http://schemas.microsoft.com/office/drawing/2014/main" id="{881A8481-DE42-4C94-9E5D-2B0644623A75}"/>
              </a:ext>
            </a:extLst>
          </p:cNvPr>
          <p:cNvSpPr txBox="1"/>
          <p:nvPr/>
        </p:nvSpPr>
        <p:spPr>
          <a:xfrm>
            <a:off x="102636" y="4467628"/>
            <a:ext cx="1126294" cy="276995"/>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Prélèvements</a:t>
            </a:r>
          </a:p>
        </p:txBody>
      </p:sp>
      <p:sp>
        <p:nvSpPr>
          <p:cNvPr id="41" name="ZoneTexte 40">
            <a:extLst>
              <a:ext uri="{FF2B5EF4-FFF2-40B4-BE49-F238E27FC236}">
                <a16:creationId xmlns:a16="http://schemas.microsoft.com/office/drawing/2014/main" id="{D4DE6A6C-A753-4E9B-8B4B-683A0AEC7663}"/>
              </a:ext>
            </a:extLst>
          </p:cNvPr>
          <p:cNvSpPr txBox="1"/>
          <p:nvPr/>
        </p:nvSpPr>
        <p:spPr>
          <a:xfrm>
            <a:off x="3425690" y="5679001"/>
            <a:ext cx="1228930" cy="276995"/>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200" dirty="0">
                <a:solidFill>
                  <a:srgbClr val="114F9D"/>
                </a:solidFill>
                <a:latin typeface="Montserrat" panose="00000500000000000000" pitchFamily="50" charset="0"/>
              </a:rPr>
              <a:t>Score d’INBP</a:t>
            </a:r>
            <a:endParaRPr kumimoji="0" lang="fr-FR" sz="12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17" name="Rectangle 16">
            <a:extLst>
              <a:ext uri="{FF2B5EF4-FFF2-40B4-BE49-F238E27FC236}">
                <a16:creationId xmlns:a16="http://schemas.microsoft.com/office/drawing/2014/main" id="{1A8B376D-211F-4C93-BB9C-3EC2DC66A410}"/>
              </a:ext>
            </a:extLst>
          </p:cNvPr>
          <p:cNvSpPr/>
          <p:nvPr/>
        </p:nvSpPr>
        <p:spPr>
          <a:xfrm>
            <a:off x="-62156" y="342076"/>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SDN</a:t>
            </a:r>
          </a:p>
        </p:txBody>
      </p:sp>
    </p:spTree>
    <p:extLst>
      <p:ext uri="{BB962C8B-B14F-4D97-AF65-F5344CB8AC3E}">
        <p14:creationId xmlns:p14="http://schemas.microsoft.com/office/powerpoint/2010/main" val="2405169647"/>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2A3B17E2-897A-4278-A5C3-4618F3E8532D}"/>
              </a:ext>
            </a:extLst>
          </p:cNvPr>
          <p:cNvPicPr>
            <a:picLocks noChangeAspect="1"/>
          </p:cNvPicPr>
          <p:nvPr/>
        </p:nvPicPr>
        <p:blipFill>
          <a:blip r:embed="rId3"/>
          <a:stretch>
            <a:fillRect/>
          </a:stretch>
        </p:blipFill>
        <p:spPr>
          <a:xfrm>
            <a:off x="1626648" y="1377176"/>
            <a:ext cx="5501562" cy="3944210"/>
          </a:xfrm>
          <a:prstGeom prst="rect">
            <a:avLst/>
          </a:prstGeom>
          <a:ln>
            <a:solidFill>
              <a:schemeClr val="accent1"/>
            </a:solidFill>
          </a:ln>
        </p:spPr>
      </p:pic>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a:xfrm>
            <a:off x="1552380" y="386034"/>
            <a:ext cx="7886700" cy="298834"/>
          </a:xfrm>
        </p:spPr>
        <p:txBody>
          <a:bodyPr>
            <a:noAutofit/>
          </a:bodyPr>
          <a:lstStyle/>
          <a:p>
            <a:r>
              <a:rPr lang="fr-FR" sz="2800" dirty="0">
                <a:latin typeface="Montserrat" panose="00000500000000000000" pitchFamily="50" charset="0"/>
              </a:rPr>
              <a:t>Examen clinique / réanimation</a:t>
            </a:r>
          </a:p>
        </p:txBody>
      </p:sp>
      <p:cxnSp>
        <p:nvCxnSpPr>
          <p:cNvPr id="20" name="Connecteur droit avec flèche 19">
            <a:extLst>
              <a:ext uri="{FF2B5EF4-FFF2-40B4-BE49-F238E27FC236}">
                <a16:creationId xmlns:a16="http://schemas.microsoft.com/office/drawing/2014/main" id="{6ED3258F-781C-4BCB-9848-5B1F2DBEC426}"/>
              </a:ext>
            </a:extLst>
          </p:cNvPr>
          <p:cNvCxnSpPr>
            <a:cxnSpLocks/>
          </p:cNvCxnSpPr>
          <p:nvPr/>
        </p:nvCxnSpPr>
        <p:spPr>
          <a:xfrm>
            <a:off x="1151890" y="2917303"/>
            <a:ext cx="474758"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5" name="Connecteur droit avec flèche 24">
            <a:extLst>
              <a:ext uri="{FF2B5EF4-FFF2-40B4-BE49-F238E27FC236}">
                <a16:creationId xmlns:a16="http://schemas.microsoft.com/office/drawing/2014/main" id="{0A6E330C-8FAC-4D2F-A55C-DAD93284C675}"/>
              </a:ext>
            </a:extLst>
          </p:cNvPr>
          <p:cNvCxnSpPr>
            <a:cxnSpLocks/>
          </p:cNvCxnSpPr>
          <p:nvPr/>
        </p:nvCxnSpPr>
        <p:spPr>
          <a:xfrm>
            <a:off x="1151890" y="4617451"/>
            <a:ext cx="474758"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48" name="Connecteur droit avec flèche 47">
            <a:extLst>
              <a:ext uri="{FF2B5EF4-FFF2-40B4-BE49-F238E27FC236}">
                <a16:creationId xmlns:a16="http://schemas.microsoft.com/office/drawing/2014/main" id="{B81DA2D3-4D70-4026-89AD-42E3B671E9E8}"/>
              </a:ext>
            </a:extLst>
          </p:cNvPr>
          <p:cNvCxnSpPr>
            <a:cxnSpLocks/>
          </p:cNvCxnSpPr>
          <p:nvPr/>
        </p:nvCxnSpPr>
        <p:spPr>
          <a:xfrm flipH="1">
            <a:off x="7128210" y="3185494"/>
            <a:ext cx="271203"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51" name="Connecteur droit avec flèche 50">
            <a:extLst>
              <a:ext uri="{FF2B5EF4-FFF2-40B4-BE49-F238E27FC236}">
                <a16:creationId xmlns:a16="http://schemas.microsoft.com/office/drawing/2014/main" id="{D7BBD6B3-F671-4FA6-8A7D-8E6FF7353E6D}"/>
              </a:ext>
            </a:extLst>
          </p:cNvPr>
          <p:cNvCxnSpPr>
            <a:cxnSpLocks/>
          </p:cNvCxnSpPr>
          <p:nvPr/>
        </p:nvCxnSpPr>
        <p:spPr>
          <a:xfrm flipH="1">
            <a:off x="7128210" y="3948787"/>
            <a:ext cx="317241"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56" name="ZoneTexte 55">
            <a:extLst>
              <a:ext uri="{FF2B5EF4-FFF2-40B4-BE49-F238E27FC236}">
                <a16:creationId xmlns:a16="http://schemas.microsoft.com/office/drawing/2014/main" id="{9B196F0D-20A4-4DE3-9021-6BBFAF414E9D}"/>
              </a:ext>
            </a:extLst>
          </p:cNvPr>
          <p:cNvSpPr txBox="1"/>
          <p:nvPr/>
        </p:nvSpPr>
        <p:spPr>
          <a:xfrm>
            <a:off x="7399413" y="3046997"/>
            <a:ext cx="1642188" cy="276995"/>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Modalités de sortie</a:t>
            </a:r>
          </a:p>
        </p:txBody>
      </p:sp>
      <p:sp>
        <p:nvSpPr>
          <p:cNvPr id="34" name="ZoneTexte 33">
            <a:extLst>
              <a:ext uri="{FF2B5EF4-FFF2-40B4-BE49-F238E27FC236}">
                <a16:creationId xmlns:a16="http://schemas.microsoft.com/office/drawing/2014/main" id="{1630176B-9646-4346-810B-EAD9FB101F96}"/>
              </a:ext>
            </a:extLst>
          </p:cNvPr>
          <p:cNvSpPr txBox="1"/>
          <p:nvPr/>
        </p:nvSpPr>
        <p:spPr>
          <a:xfrm>
            <a:off x="7399413" y="3717956"/>
            <a:ext cx="1642188" cy="461661"/>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200" dirty="0">
                <a:solidFill>
                  <a:srgbClr val="114F9D"/>
                </a:solidFill>
                <a:latin typeface="Montserrat" panose="00000500000000000000" pitchFamily="50" charset="0"/>
              </a:rPr>
              <a:t>Traitements du nouveau-né</a:t>
            </a:r>
            <a:endParaRPr kumimoji="0" lang="fr-FR" sz="12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36" name="ZoneTexte 35">
            <a:extLst>
              <a:ext uri="{FF2B5EF4-FFF2-40B4-BE49-F238E27FC236}">
                <a16:creationId xmlns:a16="http://schemas.microsoft.com/office/drawing/2014/main" id="{5C82F2C0-37D0-4C5D-9E40-3AB4A8613413}"/>
              </a:ext>
            </a:extLst>
          </p:cNvPr>
          <p:cNvSpPr txBox="1"/>
          <p:nvPr/>
        </p:nvSpPr>
        <p:spPr>
          <a:xfrm>
            <a:off x="188708" y="2778805"/>
            <a:ext cx="1126293" cy="276995"/>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Examen clinique</a:t>
            </a:r>
          </a:p>
        </p:txBody>
      </p:sp>
      <p:sp>
        <p:nvSpPr>
          <p:cNvPr id="39" name="ZoneTexte 38">
            <a:extLst>
              <a:ext uri="{FF2B5EF4-FFF2-40B4-BE49-F238E27FC236}">
                <a16:creationId xmlns:a16="http://schemas.microsoft.com/office/drawing/2014/main" id="{881A8481-DE42-4C94-9E5D-2B0644623A75}"/>
              </a:ext>
            </a:extLst>
          </p:cNvPr>
          <p:cNvSpPr txBox="1"/>
          <p:nvPr/>
        </p:nvSpPr>
        <p:spPr>
          <a:xfrm>
            <a:off x="188708" y="4478953"/>
            <a:ext cx="1126294" cy="276995"/>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200" dirty="0">
                <a:solidFill>
                  <a:srgbClr val="114F9D"/>
                </a:solidFill>
                <a:latin typeface="Montserrat" panose="00000500000000000000" pitchFamily="50" charset="0"/>
              </a:rPr>
              <a:t>Réanimation</a:t>
            </a:r>
            <a:endParaRPr kumimoji="0" lang="fr-FR" sz="12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8" name="Rectangle 7">
            <a:extLst>
              <a:ext uri="{FF2B5EF4-FFF2-40B4-BE49-F238E27FC236}">
                <a16:creationId xmlns:a16="http://schemas.microsoft.com/office/drawing/2014/main" id="{13AEB214-B367-4727-973F-8961B1514406}"/>
              </a:ext>
            </a:extLst>
          </p:cNvPr>
          <p:cNvSpPr/>
          <p:nvPr/>
        </p:nvSpPr>
        <p:spPr>
          <a:xfrm>
            <a:off x="1636973" y="2369976"/>
            <a:ext cx="4121009" cy="1347870"/>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9" name="Rectangle 8">
            <a:extLst>
              <a:ext uri="{FF2B5EF4-FFF2-40B4-BE49-F238E27FC236}">
                <a16:creationId xmlns:a16="http://schemas.microsoft.com/office/drawing/2014/main" id="{FE1DE9B4-6FD5-4CCB-86C1-8045F3649C04}"/>
              </a:ext>
            </a:extLst>
          </p:cNvPr>
          <p:cNvSpPr/>
          <p:nvPr/>
        </p:nvSpPr>
        <p:spPr>
          <a:xfrm>
            <a:off x="5757982" y="2593910"/>
            <a:ext cx="1370228" cy="1123935"/>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10" name="Rectangle 9">
            <a:extLst>
              <a:ext uri="{FF2B5EF4-FFF2-40B4-BE49-F238E27FC236}">
                <a16:creationId xmlns:a16="http://schemas.microsoft.com/office/drawing/2014/main" id="{FA05C157-A3BE-4270-942B-722607B43754}"/>
              </a:ext>
            </a:extLst>
          </p:cNvPr>
          <p:cNvSpPr/>
          <p:nvPr/>
        </p:nvSpPr>
        <p:spPr>
          <a:xfrm>
            <a:off x="1636973" y="3717845"/>
            <a:ext cx="4121009" cy="1189999"/>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26" name="ZoneTexte 25">
            <a:extLst>
              <a:ext uri="{FF2B5EF4-FFF2-40B4-BE49-F238E27FC236}">
                <a16:creationId xmlns:a16="http://schemas.microsoft.com/office/drawing/2014/main" id="{30A90198-21DF-481D-91B0-F2F47E85BCCA}"/>
              </a:ext>
            </a:extLst>
          </p:cNvPr>
          <p:cNvSpPr txBox="1"/>
          <p:nvPr/>
        </p:nvSpPr>
        <p:spPr>
          <a:xfrm>
            <a:off x="2768703" y="5699879"/>
            <a:ext cx="1857548" cy="276995"/>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Saisie des consignes du staff</a:t>
            </a:r>
          </a:p>
        </p:txBody>
      </p:sp>
      <p:cxnSp>
        <p:nvCxnSpPr>
          <p:cNvPr id="27" name="Connecteur droit avec flèche 26">
            <a:extLst>
              <a:ext uri="{FF2B5EF4-FFF2-40B4-BE49-F238E27FC236}">
                <a16:creationId xmlns:a16="http://schemas.microsoft.com/office/drawing/2014/main" id="{F2175C0B-E439-4EC6-973C-BEA9CA625498}"/>
              </a:ext>
            </a:extLst>
          </p:cNvPr>
          <p:cNvCxnSpPr>
            <a:cxnSpLocks/>
          </p:cNvCxnSpPr>
          <p:nvPr/>
        </p:nvCxnSpPr>
        <p:spPr>
          <a:xfrm flipV="1">
            <a:off x="3697477" y="5321386"/>
            <a:ext cx="0" cy="378494"/>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1" name="Rectangle 20">
            <a:extLst>
              <a:ext uri="{FF2B5EF4-FFF2-40B4-BE49-F238E27FC236}">
                <a16:creationId xmlns:a16="http://schemas.microsoft.com/office/drawing/2014/main" id="{4F53E340-02E0-4CA0-B951-206802C2DB28}"/>
              </a:ext>
            </a:extLst>
          </p:cNvPr>
          <p:cNvSpPr/>
          <p:nvPr/>
        </p:nvSpPr>
        <p:spPr>
          <a:xfrm>
            <a:off x="-62156" y="342076"/>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SDN</a:t>
            </a:r>
          </a:p>
        </p:txBody>
      </p:sp>
    </p:spTree>
    <p:extLst>
      <p:ext uri="{BB962C8B-B14F-4D97-AF65-F5344CB8AC3E}">
        <p14:creationId xmlns:p14="http://schemas.microsoft.com/office/powerpoint/2010/main" val="170020750"/>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2F75D01-1723-4AEA-A2CD-023E93E5324A}"/>
              </a:ext>
            </a:extLst>
          </p:cNvPr>
          <p:cNvPicPr>
            <a:picLocks noChangeAspect="1"/>
          </p:cNvPicPr>
          <p:nvPr/>
        </p:nvPicPr>
        <p:blipFill>
          <a:blip r:embed="rId3"/>
          <a:stretch>
            <a:fillRect/>
          </a:stretch>
        </p:blipFill>
        <p:spPr>
          <a:xfrm>
            <a:off x="1502231" y="1500786"/>
            <a:ext cx="6139538" cy="3571524"/>
          </a:xfrm>
          <a:prstGeom prst="rect">
            <a:avLst/>
          </a:prstGeom>
          <a:ln>
            <a:solidFill>
              <a:schemeClr val="accent1"/>
            </a:solidFill>
          </a:ln>
        </p:spPr>
      </p:pic>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a:xfrm>
            <a:off x="1552380" y="386034"/>
            <a:ext cx="7886700" cy="298834"/>
          </a:xfrm>
        </p:spPr>
        <p:txBody>
          <a:bodyPr>
            <a:noAutofit/>
          </a:bodyPr>
          <a:lstStyle/>
          <a:p>
            <a:r>
              <a:rPr lang="fr-FR" sz="2800" dirty="0">
                <a:latin typeface="Montserrat" panose="00000500000000000000" pitchFamily="50" charset="0"/>
              </a:rPr>
              <a:t>édition des comptes rendus</a:t>
            </a:r>
          </a:p>
        </p:txBody>
      </p:sp>
      <p:grpSp>
        <p:nvGrpSpPr>
          <p:cNvPr id="4" name="Groupe 3">
            <a:extLst>
              <a:ext uri="{FF2B5EF4-FFF2-40B4-BE49-F238E27FC236}">
                <a16:creationId xmlns:a16="http://schemas.microsoft.com/office/drawing/2014/main" id="{00FB5EB9-D66C-4056-A9D7-5F5E51DE87F1}"/>
              </a:ext>
            </a:extLst>
          </p:cNvPr>
          <p:cNvGrpSpPr/>
          <p:nvPr/>
        </p:nvGrpSpPr>
        <p:grpSpPr>
          <a:xfrm>
            <a:off x="7414489" y="2379306"/>
            <a:ext cx="1642188" cy="860918"/>
            <a:chOff x="8575133" y="224370"/>
            <a:chExt cx="1642188" cy="860918"/>
          </a:xfrm>
        </p:grpSpPr>
        <p:cxnSp>
          <p:nvCxnSpPr>
            <p:cNvPr id="48" name="Connecteur droit avec flèche 47">
              <a:extLst>
                <a:ext uri="{FF2B5EF4-FFF2-40B4-BE49-F238E27FC236}">
                  <a16:creationId xmlns:a16="http://schemas.microsoft.com/office/drawing/2014/main" id="{B81DA2D3-4D70-4026-89AD-42E3B671E9E8}"/>
                </a:ext>
              </a:extLst>
            </p:cNvPr>
            <p:cNvCxnSpPr>
              <a:cxnSpLocks/>
              <a:stCxn id="56" idx="0"/>
            </p:cNvCxnSpPr>
            <p:nvPr/>
          </p:nvCxnSpPr>
          <p:spPr>
            <a:xfrm flipH="1" flipV="1">
              <a:off x="8625319" y="224370"/>
              <a:ext cx="770908" cy="583923"/>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56" name="ZoneTexte 55">
              <a:extLst>
                <a:ext uri="{FF2B5EF4-FFF2-40B4-BE49-F238E27FC236}">
                  <a16:creationId xmlns:a16="http://schemas.microsoft.com/office/drawing/2014/main" id="{9B196F0D-20A4-4DE3-9021-6BBFAF414E9D}"/>
                </a:ext>
              </a:extLst>
            </p:cNvPr>
            <p:cNvSpPr txBox="1"/>
            <p:nvPr/>
          </p:nvSpPr>
          <p:spPr>
            <a:xfrm>
              <a:off x="8575133" y="808293"/>
              <a:ext cx="1642188" cy="276995"/>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200" dirty="0">
                  <a:solidFill>
                    <a:srgbClr val="114F9D"/>
                  </a:solidFill>
                  <a:latin typeface="Montserrat" panose="00000500000000000000" pitchFamily="50" charset="0"/>
                </a:rPr>
                <a:t>Édition des courriers</a:t>
              </a:r>
              <a:endParaRPr kumimoji="0" lang="fr-FR" sz="1200" b="0" i="0" u="none" strike="noStrike" cap="none" spc="0" normalizeH="0" baseline="0" dirty="0">
                <a:ln>
                  <a:noFill/>
                </a:ln>
                <a:solidFill>
                  <a:srgbClr val="114F9D"/>
                </a:solidFill>
                <a:effectLst/>
                <a:uFillTx/>
                <a:latin typeface="Montserrat" panose="00000500000000000000" pitchFamily="50" charset="0"/>
                <a:sym typeface="Calibri"/>
              </a:endParaRPr>
            </a:p>
          </p:txBody>
        </p:sp>
      </p:grpSp>
      <p:grpSp>
        <p:nvGrpSpPr>
          <p:cNvPr id="5" name="Groupe 4">
            <a:extLst>
              <a:ext uri="{FF2B5EF4-FFF2-40B4-BE49-F238E27FC236}">
                <a16:creationId xmlns:a16="http://schemas.microsoft.com/office/drawing/2014/main" id="{512590A6-E042-43A3-9AD1-CFF0738E0247}"/>
              </a:ext>
            </a:extLst>
          </p:cNvPr>
          <p:cNvGrpSpPr/>
          <p:nvPr/>
        </p:nvGrpSpPr>
        <p:grpSpPr>
          <a:xfrm>
            <a:off x="7119138" y="4248423"/>
            <a:ext cx="1717190" cy="1018360"/>
            <a:chOff x="7119138" y="2243466"/>
            <a:chExt cx="1717190" cy="1018360"/>
          </a:xfrm>
        </p:grpSpPr>
        <p:cxnSp>
          <p:nvCxnSpPr>
            <p:cNvPr id="51" name="Connecteur droit avec flèche 50">
              <a:extLst>
                <a:ext uri="{FF2B5EF4-FFF2-40B4-BE49-F238E27FC236}">
                  <a16:creationId xmlns:a16="http://schemas.microsoft.com/office/drawing/2014/main" id="{D7BBD6B3-F671-4FA6-8A7D-8E6FF7353E6D}"/>
                </a:ext>
              </a:extLst>
            </p:cNvPr>
            <p:cNvCxnSpPr>
              <a:cxnSpLocks/>
              <a:stCxn id="34" idx="0"/>
            </p:cNvCxnSpPr>
            <p:nvPr/>
          </p:nvCxnSpPr>
          <p:spPr>
            <a:xfrm flipH="1" flipV="1">
              <a:off x="7119138" y="2243466"/>
              <a:ext cx="896096" cy="556699"/>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34" name="ZoneTexte 33">
              <a:extLst>
                <a:ext uri="{FF2B5EF4-FFF2-40B4-BE49-F238E27FC236}">
                  <a16:creationId xmlns:a16="http://schemas.microsoft.com/office/drawing/2014/main" id="{1630176B-9646-4346-810B-EAD9FB101F96}"/>
                </a:ext>
              </a:extLst>
            </p:cNvPr>
            <p:cNvSpPr txBox="1"/>
            <p:nvPr/>
          </p:nvSpPr>
          <p:spPr>
            <a:xfrm>
              <a:off x="7194140" y="2800165"/>
              <a:ext cx="1642188" cy="461661"/>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200" dirty="0">
                  <a:solidFill>
                    <a:srgbClr val="114F9D"/>
                  </a:solidFill>
                  <a:latin typeface="Montserrat" panose="00000500000000000000" pitchFamily="50" charset="0"/>
                </a:rPr>
                <a:t>Boutons de construction des comptes rendus</a:t>
              </a:r>
              <a:endParaRPr kumimoji="0" lang="fr-FR" sz="1200" b="0" i="0" u="none" strike="noStrike" cap="none" spc="0" normalizeH="0" baseline="0" dirty="0">
                <a:ln>
                  <a:noFill/>
                </a:ln>
                <a:solidFill>
                  <a:srgbClr val="114F9D"/>
                </a:solidFill>
                <a:effectLst/>
                <a:uFillTx/>
                <a:latin typeface="Montserrat" panose="00000500000000000000" pitchFamily="50" charset="0"/>
                <a:sym typeface="Calibri"/>
              </a:endParaRPr>
            </a:p>
          </p:txBody>
        </p:sp>
      </p:grpSp>
      <p:grpSp>
        <p:nvGrpSpPr>
          <p:cNvPr id="6" name="Groupe 5">
            <a:extLst>
              <a:ext uri="{FF2B5EF4-FFF2-40B4-BE49-F238E27FC236}">
                <a16:creationId xmlns:a16="http://schemas.microsoft.com/office/drawing/2014/main" id="{DF75B546-AB51-48E6-A0FE-BC4311530D17}"/>
              </a:ext>
            </a:extLst>
          </p:cNvPr>
          <p:cNvGrpSpPr/>
          <p:nvPr/>
        </p:nvGrpSpPr>
        <p:grpSpPr>
          <a:xfrm>
            <a:off x="3097764" y="3429002"/>
            <a:ext cx="2191150" cy="2160299"/>
            <a:chOff x="2298168" y="3114355"/>
            <a:chExt cx="2191150" cy="2160299"/>
          </a:xfrm>
        </p:grpSpPr>
        <p:sp>
          <p:nvSpPr>
            <p:cNvPr id="26" name="ZoneTexte 25">
              <a:extLst>
                <a:ext uri="{FF2B5EF4-FFF2-40B4-BE49-F238E27FC236}">
                  <a16:creationId xmlns:a16="http://schemas.microsoft.com/office/drawing/2014/main" id="{30A90198-21DF-481D-91B0-F2F47E85BCCA}"/>
                </a:ext>
              </a:extLst>
            </p:cNvPr>
            <p:cNvSpPr txBox="1"/>
            <p:nvPr/>
          </p:nvSpPr>
          <p:spPr>
            <a:xfrm>
              <a:off x="2631770" y="4997659"/>
              <a:ext cx="1857548" cy="276995"/>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Affichage compte rendu</a:t>
              </a:r>
            </a:p>
          </p:txBody>
        </p:sp>
        <p:cxnSp>
          <p:nvCxnSpPr>
            <p:cNvPr id="27" name="Connecteur droit avec flèche 26">
              <a:extLst>
                <a:ext uri="{FF2B5EF4-FFF2-40B4-BE49-F238E27FC236}">
                  <a16:creationId xmlns:a16="http://schemas.microsoft.com/office/drawing/2014/main" id="{F2175C0B-E439-4EC6-973C-BEA9CA625498}"/>
                </a:ext>
              </a:extLst>
            </p:cNvPr>
            <p:cNvCxnSpPr>
              <a:cxnSpLocks/>
              <a:stCxn id="26" idx="0"/>
            </p:cNvCxnSpPr>
            <p:nvPr/>
          </p:nvCxnSpPr>
          <p:spPr>
            <a:xfrm flipH="1" flipV="1">
              <a:off x="2298168" y="3114355"/>
              <a:ext cx="1262376" cy="1883304"/>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grpSp>
      <p:sp>
        <p:nvSpPr>
          <p:cNvPr id="12" name="Ellipse 11">
            <a:extLst>
              <a:ext uri="{FF2B5EF4-FFF2-40B4-BE49-F238E27FC236}">
                <a16:creationId xmlns:a16="http://schemas.microsoft.com/office/drawing/2014/main" id="{DB450E3C-677A-4A49-A563-ADC2D4138E93}"/>
              </a:ext>
            </a:extLst>
          </p:cNvPr>
          <p:cNvSpPr/>
          <p:nvPr/>
        </p:nvSpPr>
        <p:spPr>
          <a:xfrm>
            <a:off x="6008914" y="2211355"/>
            <a:ext cx="1259633" cy="751874"/>
          </a:xfrm>
          <a:prstGeom prst="ellipse">
            <a:avLst/>
          </a:prstGeom>
          <a:no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pic>
        <p:nvPicPr>
          <p:cNvPr id="18" name="Image 17">
            <a:extLst>
              <a:ext uri="{FF2B5EF4-FFF2-40B4-BE49-F238E27FC236}">
                <a16:creationId xmlns:a16="http://schemas.microsoft.com/office/drawing/2014/main" id="{6BA56A0C-2DBA-4C48-BDCD-0491D56B0DBF}"/>
              </a:ext>
            </a:extLst>
          </p:cNvPr>
          <p:cNvPicPr>
            <a:picLocks noChangeAspect="1"/>
          </p:cNvPicPr>
          <p:nvPr/>
        </p:nvPicPr>
        <p:blipFill>
          <a:blip r:embed="rId4"/>
          <a:stretch>
            <a:fillRect/>
          </a:stretch>
        </p:blipFill>
        <p:spPr>
          <a:xfrm>
            <a:off x="5495730" y="3351819"/>
            <a:ext cx="2202896" cy="888264"/>
          </a:xfrm>
          <a:prstGeom prst="rect">
            <a:avLst/>
          </a:prstGeom>
        </p:spPr>
      </p:pic>
      <p:cxnSp>
        <p:nvCxnSpPr>
          <p:cNvPr id="31" name="Connecteur droit avec flèche 30">
            <a:extLst>
              <a:ext uri="{FF2B5EF4-FFF2-40B4-BE49-F238E27FC236}">
                <a16:creationId xmlns:a16="http://schemas.microsoft.com/office/drawing/2014/main" id="{ED0EE61F-E280-4872-AC9C-2C5F73BFC292}"/>
              </a:ext>
            </a:extLst>
          </p:cNvPr>
          <p:cNvCxnSpPr>
            <a:cxnSpLocks/>
          </p:cNvCxnSpPr>
          <p:nvPr/>
        </p:nvCxnSpPr>
        <p:spPr>
          <a:xfrm>
            <a:off x="6711701" y="2963229"/>
            <a:ext cx="0" cy="31578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7" name="Rectangle 16">
            <a:extLst>
              <a:ext uri="{FF2B5EF4-FFF2-40B4-BE49-F238E27FC236}">
                <a16:creationId xmlns:a16="http://schemas.microsoft.com/office/drawing/2014/main" id="{D9259B25-9FB3-41C8-BC2E-89E8014C2196}"/>
              </a:ext>
            </a:extLst>
          </p:cNvPr>
          <p:cNvSpPr/>
          <p:nvPr/>
        </p:nvSpPr>
        <p:spPr>
          <a:xfrm>
            <a:off x="-62156" y="342076"/>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SDN</a:t>
            </a:r>
          </a:p>
        </p:txBody>
      </p:sp>
    </p:spTree>
    <p:extLst>
      <p:ext uri="{BB962C8B-B14F-4D97-AF65-F5344CB8AC3E}">
        <p14:creationId xmlns:p14="http://schemas.microsoft.com/office/powerpoint/2010/main" val="131728749"/>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71AA84D-43C8-4006-986C-9E1E4D142119}"/>
              </a:ext>
            </a:extLst>
          </p:cNvPr>
          <p:cNvSpPr txBox="1">
            <a:spLocks noChangeArrowheads="1"/>
          </p:cNvSpPr>
          <p:nvPr/>
        </p:nvSpPr>
        <p:spPr bwMode="auto">
          <a:xfrm>
            <a:off x="1464340" y="230296"/>
            <a:ext cx="8456612" cy="719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nSpc>
                <a:spcPts val="2700"/>
              </a:lnSpc>
              <a:spcBef>
                <a:spcPct val="0"/>
              </a:spcBef>
              <a:buClrTx/>
              <a:buSzTx/>
              <a:buFontTx/>
              <a:buNone/>
            </a:pPr>
            <a:endParaRPr lang="fr-FR" altLang="fr-FR" sz="2800" dirty="0">
              <a:solidFill>
                <a:srgbClr val="1B4F9E"/>
              </a:solidFill>
              <a:latin typeface="Montserrat" panose="00000500000000000000" pitchFamily="50" charset="0"/>
              <a:cs typeface="Calibri Light"/>
              <a:sym typeface="Calibri Light"/>
            </a:endParaRPr>
          </a:p>
        </p:txBody>
      </p:sp>
      <p:sp>
        <p:nvSpPr>
          <p:cNvPr id="2" name="Titre 1">
            <a:extLst>
              <a:ext uri="{FF2B5EF4-FFF2-40B4-BE49-F238E27FC236}">
                <a16:creationId xmlns:a16="http://schemas.microsoft.com/office/drawing/2014/main" id="{F9ED0A54-ADAE-435B-995B-E67D96657B6E}"/>
              </a:ext>
            </a:extLst>
          </p:cNvPr>
          <p:cNvSpPr>
            <a:spLocks noGrp="1"/>
          </p:cNvSpPr>
          <p:nvPr>
            <p:ph type="title" idx="4294967295"/>
          </p:nvPr>
        </p:nvSpPr>
        <p:spPr/>
        <p:txBody>
          <a:bodyPr>
            <a:normAutofit fontScale="90000"/>
          </a:bodyPr>
          <a:lstStyle/>
          <a:p>
            <a:r>
              <a:rPr lang="fr-FR" sz="2800" b="0" i="0"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LA FEUILLE D’ANESTHESIE</a:t>
            </a:r>
            <a:endParaRPr lang="fr-FR" dirty="0"/>
          </a:p>
        </p:txBody>
      </p:sp>
      <p:pic>
        <p:nvPicPr>
          <p:cNvPr id="3" name="Image 2">
            <a:extLst>
              <a:ext uri="{FF2B5EF4-FFF2-40B4-BE49-F238E27FC236}">
                <a16:creationId xmlns:a16="http://schemas.microsoft.com/office/drawing/2014/main" id="{40AEB3A6-DFE2-4660-9084-5663F61DE413}"/>
              </a:ext>
            </a:extLst>
          </p:cNvPr>
          <p:cNvPicPr>
            <a:picLocks noChangeAspect="1"/>
          </p:cNvPicPr>
          <p:nvPr/>
        </p:nvPicPr>
        <p:blipFill>
          <a:blip r:embed="rId3"/>
          <a:stretch>
            <a:fillRect/>
          </a:stretch>
        </p:blipFill>
        <p:spPr>
          <a:xfrm>
            <a:off x="950686" y="1463683"/>
            <a:ext cx="7242627" cy="3930634"/>
          </a:xfrm>
          <a:prstGeom prst="rect">
            <a:avLst/>
          </a:prstGeom>
          <a:ln>
            <a:solidFill>
              <a:schemeClr val="accent1"/>
            </a:solidFill>
          </a:ln>
        </p:spPr>
      </p:pic>
      <p:sp>
        <p:nvSpPr>
          <p:cNvPr id="6" name="Rectangle 5">
            <a:extLst>
              <a:ext uri="{FF2B5EF4-FFF2-40B4-BE49-F238E27FC236}">
                <a16:creationId xmlns:a16="http://schemas.microsoft.com/office/drawing/2014/main" id="{77CD3598-DB24-4E0D-946E-D36EBAF64F2A}"/>
              </a:ext>
            </a:extLst>
          </p:cNvPr>
          <p:cNvSpPr/>
          <p:nvPr/>
        </p:nvSpPr>
        <p:spPr>
          <a:xfrm>
            <a:off x="-62156" y="342076"/>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SDN</a:t>
            </a:r>
          </a:p>
        </p:txBody>
      </p:sp>
    </p:spTree>
    <p:extLst>
      <p:ext uri="{BB962C8B-B14F-4D97-AF65-F5344CB8AC3E}">
        <p14:creationId xmlns:p14="http://schemas.microsoft.com/office/powerpoint/2010/main" val="1273614662"/>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1C7072AB-0450-4FB9-89D5-E01C8E84B5A7}"/>
              </a:ext>
            </a:extLst>
          </p:cNvPr>
          <p:cNvPicPr>
            <a:picLocks noChangeAspect="1"/>
          </p:cNvPicPr>
          <p:nvPr/>
        </p:nvPicPr>
        <p:blipFill>
          <a:blip r:embed="rId3"/>
          <a:stretch>
            <a:fillRect/>
          </a:stretch>
        </p:blipFill>
        <p:spPr>
          <a:xfrm>
            <a:off x="4572000" y="1673485"/>
            <a:ext cx="4168418" cy="2375999"/>
          </a:xfrm>
          <a:prstGeom prst="rect">
            <a:avLst/>
          </a:prstGeom>
          <a:ln>
            <a:solidFill>
              <a:schemeClr val="accent1"/>
            </a:solidFill>
          </a:ln>
        </p:spPr>
      </p:pic>
      <p:pic>
        <p:nvPicPr>
          <p:cNvPr id="7" name="Image 6">
            <a:extLst>
              <a:ext uri="{FF2B5EF4-FFF2-40B4-BE49-F238E27FC236}">
                <a16:creationId xmlns:a16="http://schemas.microsoft.com/office/drawing/2014/main" id="{6A385ADB-58E2-49AB-944B-E0BA9F9CB200}"/>
              </a:ext>
            </a:extLst>
          </p:cNvPr>
          <p:cNvPicPr>
            <a:picLocks noChangeAspect="1"/>
          </p:cNvPicPr>
          <p:nvPr/>
        </p:nvPicPr>
        <p:blipFill>
          <a:blip r:embed="rId4"/>
          <a:stretch>
            <a:fillRect/>
          </a:stretch>
        </p:blipFill>
        <p:spPr>
          <a:xfrm>
            <a:off x="623605" y="1673486"/>
            <a:ext cx="3604269" cy="2375999"/>
          </a:xfrm>
          <a:prstGeom prst="rect">
            <a:avLst/>
          </a:prstGeom>
          <a:ln>
            <a:solidFill>
              <a:schemeClr val="accent1"/>
            </a:solidFill>
          </a:ln>
        </p:spPr>
      </p:pic>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a:xfrm>
            <a:off x="1552380" y="386034"/>
            <a:ext cx="7886700" cy="298834"/>
          </a:xfrm>
        </p:spPr>
        <p:txBody>
          <a:bodyPr>
            <a:noAutofit/>
          </a:bodyPr>
          <a:lstStyle/>
          <a:p>
            <a:r>
              <a:rPr lang="fr-FR" sz="2800" dirty="0">
                <a:latin typeface="Montserrat" panose="00000500000000000000" pitchFamily="50" charset="0"/>
              </a:rPr>
              <a:t>Sortie de la salle de naissance</a:t>
            </a:r>
          </a:p>
        </p:txBody>
      </p:sp>
      <p:grpSp>
        <p:nvGrpSpPr>
          <p:cNvPr id="4" name="Groupe 3">
            <a:extLst>
              <a:ext uri="{FF2B5EF4-FFF2-40B4-BE49-F238E27FC236}">
                <a16:creationId xmlns:a16="http://schemas.microsoft.com/office/drawing/2014/main" id="{00FB5EB9-D66C-4056-A9D7-5F5E51DE87F1}"/>
              </a:ext>
            </a:extLst>
          </p:cNvPr>
          <p:cNvGrpSpPr/>
          <p:nvPr/>
        </p:nvGrpSpPr>
        <p:grpSpPr>
          <a:xfrm>
            <a:off x="5203672" y="3278710"/>
            <a:ext cx="2387947" cy="1759391"/>
            <a:chOff x="8036144" y="637310"/>
            <a:chExt cx="2387947" cy="1759391"/>
          </a:xfrm>
        </p:grpSpPr>
        <p:cxnSp>
          <p:nvCxnSpPr>
            <p:cNvPr id="48" name="Connecteur droit avec flèche 47">
              <a:extLst>
                <a:ext uri="{FF2B5EF4-FFF2-40B4-BE49-F238E27FC236}">
                  <a16:creationId xmlns:a16="http://schemas.microsoft.com/office/drawing/2014/main" id="{B81DA2D3-4D70-4026-89AD-42E3B671E9E8}"/>
                </a:ext>
              </a:extLst>
            </p:cNvPr>
            <p:cNvCxnSpPr>
              <a:cxnSpLocks/>
              <a:stCxn id="56" idx="0"/>
            </p:cNvCxnSpPr>
            <p:nvPr/>
          </p:nvCxnSpPr>
          <p:spPr>
            <a:xfrm flipH="1" flipV="1">
              <a:off x="8036144" y="637310"/>
              <a:ext cx="1393488" cy="129773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56" name="ZoneTexte 55">
              <a:extLst>
                <a:ext uri="{FF2B5EF4-FFF2-40B4-BE49-F238E27FC236}">
                  <a16:creationId xmlns:a16="http://schemas.microsoft.com/office/drawing/2014/main" id="{9B196F0D-20A4-4DE3-9021-6BBFAF414E9D}"/>
                </a:ext>
              </a:extLst>
            </p:cNvPr>
            <p:cNvSpPr txBox="1"/>
            <p:nvPr/>
          </p:nvSpPr>
          <p:spPr>
            <a:xfrm>
              <a:off x="8435172" y="1935040"/>
              <a:ext cx="1988919" cy="461661"/>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Transfert du patient dans un autre service</a:t>
              </a:r>
            </a:p>
          </p:txBody>
        </p:sp>
      </p:grpSp>
      <p:grpSp>
        <p:nvGrpSpPr>
          <p:cNvPr id="6" name="Groupe 5">
            <a:extLst>
              <a:ext uri="{FF2B5EF4-FFF2-40B4-BE49-F238E27FC236}">
                <a16:creationId xmlns:a16="http://schemas.microsoft.com/office/drawing/2014/main" id="{DF75B546-AB51-48E6-A0FE-BC4311530D17}"/>
              </a:ext>
            </a:extLst>
          </p:cNvPr>
          <p:cNvGrpSpPr/>
          <p:nvPr/>
        </p:nvGrpSpPr>
        <p:grpSpPr>
          <a:xfrm>
            <a:off x="623606" y="2192694"/>
            <a:ext cx="1857548" cy="2660741"/>
            <a:chOff x="-175990" y="1878047"/>
            <a:chExt cx="1857548" cy="2660741"/>
          </a:xfrm>
        </p:grpSpPr>
        <p:sp>
          <p:nvSpPr>
            <p:cNvPr id="26" name="ZoneTexte 25">
              <a:extLst>
                <a:ext uri="{FF2B5EF4-FFF2-40B4-BE49-F238E27FC236}">
                  <a16:creationId xmlns:a16="http://schemas.microsoft.com/office/drawing/2014/main" id="{30A90198-21DF-481D-91B0-F2F47E85BCCA}"/>
                </a:ext>
              </a:extLst>
            </p:cNvPr>
            <p:cNvSpPr txBox="1"/>
            <p:nvPr/>
          </p:nvSpPr>
          <p:spPr>
            <a:xfrm>
              <a:off x="-175990" y="4261793"/>
              <a:ext cx="1857548" cy="276995"/>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Sortie du patient </a:t>
              </a:r>
            </a:p>
          </p:txBody>
        </p:sp>
        <p:cxnSp>
          <p:nvCxnSpPr>
            <p:cNvPr id="27" name="Connecteur droit avec flèche 26">
              <a:extLst>
                <a:ext uri="{FF2B5EF4-FFF2-40B4-BE49-F238E27FC236}">
                  <a16:creationId xmlns:a16="http://schemas.microsoft.com/office/drawing/2014/main" id="{F2175C0B-E439-4EC6-973C-BEA9CA625498}"/>
                </a:ext>
              </a:extLst>
            </p:cNvPr>
            <p:cNvCxnSpPr>
              <a:cxnSpLocks/>
              <a:stCxn id="26" idx="0"/>
            </p:cNvCxnSpPr>
            <p:nvPr/>
          </p:nvCxnSpPr>
          <p:spPr>
            <a:xfrm flipH="1" flipV="1">
              <a:off x="366731" y="1878047"/>
              <a:ext cx="386053" cy="2383746"/>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grpSp>
      <p:sp>
        <p:nvSpPr>
          <p:cNvPr id="12" name="Rectangle 11">
            <a:extLst>
              <a:ext uri="{FF2B5EF4-FFF2-40B4-BE49-F238E27FC236}">
                <a16:creationId xmlns:a16="http://schemas.microsoft.com/office/drawing/2014/main" id="{521107EF-B67F-48E8-A476-E153221B6D10}"/>
              </a:ext>
            </a:extLst>
          </p:cNvPr>
          <p:cNvSpPr/>
          <p:nvPr/>
        </p:nvSpPr>
        <p:spPr>
          <a:xfrm>
            <a:off x="-62156" y="342076"/>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SDN</a:t>
            </a:r>
          </a:p>
        </p:txBody>
      </p:sp>
    </p:spTree>
    <p:extLst>
      <p:ext uri="{BB962C8B-B14F-4D97-AF65-F5344CB8AC3E}">
        <p14:creationId xmlns:p14="http://schemas.microsoft.com/office/powerpoint/2010/main" val="2970401255"/>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2">
            <a:extLst>
              <a:ext uri="{FF2B5EF4-FFF2-40B4-BE49-F238E27FC236}">
                <a16:creationId xmlns:a16="http://schemas.microsoft.com/office/drawing/2014/main" id="{217C99B2-EC6D-437B-867E-B9C232617197}"/>
              </a:ext>
            </a:extLst>
          </p:cNvPr>
          <p:cNvSpPr>
            <a:spLocks noChangeArrowheads="1"/>
          </p:cNvSpPr>
          <p:nvPr/>
        </p:nvSpPr>
        <p:spPr bwMode="auto">
          <a:xfrm>
            <a:off x="1120775" y="1308100"/>
            <a:ext cx="2743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eaLnBrk="1" hangingPunct="1">
              <a:spcBef>
                <a:spcPct val="0"/>
              </a:spcBef>
              <a:buClrTx/>
              <a:buSzTx/>
              <a:buFontTx/>
              <a:buNone/>
            </a:pPr>
            <a:endParaRPr lang="fr-FR" altLang="fr-FR" sz="1400" kern="1200" dirty="0">
              <a:solidFill>
                <a:srgbClr val="144F9F"/>
              </a:solidFill>
            </a:endParaRPr>
          </a:p>
        </p:txBody>
      </p:sp>
      <p:sp>
        <p:nvSpPr>
          <p:cNvPr id="3" name="Titre 2">
            <a:extLst>
              <a:ext uri="{FF2B5EF4-FFF2-40B4-BE49-F238E27FC236}">
                <a16:creationId xmlns:a16="http://schemas.microsoft.com/office/drawing/2014/main" id="{4ED83EF5-F092-4D6E-AFB1-5BF16A9148D2}"/>
              </a:ext>
            </a:extLst>
          </p:cNvPr>
          <p:cNvSpPr>
            <a:spLocks noGrp="1"/>
          </p:cNvSpPr>
          <p:nvPr>
            <p:ph type="title"/>
          </p:nvPr>
        </p:nvSpPr>
        <p:spPr>
          <a:xfrm>
            <a:off x="908793" y="2841504"/>
            <a:ext cx="7772404" cy="1174992"/>
          </a:xfrm>
        </p:spPr>
        <p:txBody>
          <a:bodyPr>
            <a:normAutofit fontScale="90000"/>
          </a:bodyPr>
          <a:lstStyle/>
          <a:p>
            <a:r>
              <a:rPr lang="fr-FR" sz="5300" dirty="0">
                <a:latin typeface="Montserrat" panose="00000500000000000000" pitchFamily="50" charset="0"/>
              </a:rPr>
              <a:t>Post-partum</a:t>
            </a:r>
            <a:br>
              <a:rPr lang="fr-FR" sz="4000" dirty="0">
                <a:latin typeface="Montserrat" panose="00000500000000000000" pitchFamily="50" charset="0"/>
              </a:rPr>
            </a:br>
            <a:br>
              <a:rPr lang="fr-FR" sz="4000" dirty="0">
                <a:latin typeface="Montserrat" panose="00000500000000000000" pitchFamily="50" charset="0"/>
              </a:rPr>
            </a:br>
            <a:endParaRPr lang="fr-FR" sz="2800" dirty="0">
              <a:latin typeface="Montserrat" panose="00000500000000000000" pitchFamily="50" charset="0"/>
            </a:endParaRPr>
          </a:p>
        </p:txBody>
      </p:sp>
      <p:sp>
        <p:nvSpPr>
          <p:cNvPr id="5" name="Rectangle 4">
            <a:extLst>
              <a:ext uri="{FF2B5EF4-FFF2-40B4-BE49-F238E27FC236}">
                <a16:creationId xmlns:a16="http://schemas.microsoft.com/office/drawing/2014/main" id="{C77DAAFC-CFD4-480F-8B01-A7AF5A379FF1}"/>
              </a:ext>
            </a:extLst>
          </p:cNvPr>
          <p:cNvSpPr/>
          <p:nvPr/>
        </p:nvSpPr>
        <p:spPr>
          <a:xfrm>
            <a:off x="0" y="333368"/>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P.P</a:t>
            </a:r>
          </a:p>
        </p:txBody>
      </p:sp>
    </p:spTree>
    <p:extLst>
      <p:ext uri="{BB962C8B-B14F-4D97-AF65-F5344CB8AC3E}">
        <p14:creationId xmlns:p14="http://schemas.microsoft.com/office/powerpoint/2010/main" val="32920776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A2946F4-86A9-4A03-B5C4-BE9F512DAA3A}"/>
              </a:ext>
            </a:extLst>
          </p:cNvPr>
          <p:cNvPicPr>
            <a:picLocks noChangeAspect="1"/>
          </p:cNvPicPr>
          <p:nvPr/>
        </p:nvPicPr>
        <p:blipFill>
          <a:blip r:embed="rId3"/>
          <a:stretch>
            <a:fillRect/>
          </a:stretch>
        </p:blipFill>
        <p:spPr>
          <a:xfrm>
            <a:off x="1259634" y="1647079"/>
            <a:ext cx="6632770" cy="4002003"/>
          </a:xfrm>
          <a:prstGeom prst="rect">
            <a:avLst/>
          </a:prstGeom>
          <a:ln>
            <a:solidFill>
              <a:schemeClr val="accent1"/>
            </a:solidFill>
          </a:ln>
        </p:spPr>
      </p:pic>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a:xfrm>
            <a:off x="1552380" y="386034"/>
            <a:ext cx="7886700" cy="298834"/>
          </a:xfrm>
        </p:spPr>
        <p:txBody>
          <a:bodyPr>
            <a:noAutofit/>
          </a:bodyPr>
          <a:lstStyle/>
          <a:p>
            <a:r>
              <a:rPr lang="fr-FR" sz="2800" dirty="0">
                <a:latin typeface="Montserrat" panose="00000500000000000000" pitchFamily="50" charset="0"/>
              </a:rPr>
              <a:t>Post-partum : Suivi maternel</a:t>
            </a:r>
          </a:p>
        </p:txBody>
      </p:sp>
      <p:grpSp>
        <p:nvGrpSpPr>
          <p:cNvPr id="4" name="Groupe 3">
            <a:extLst>
              <a:ext uri="{FF2B5EF4-FFF2-40B4-BE49-F238E27FC236}">
                <a16:creationId xmlns:a16="http://schemas.microsoft.com/office/drawing/2014/main" id="{00FB5EB9-D66C-4056-A9D7-5F5E51DE87F1}"/>
              </a:ext>
            </a:extLst>
          </p:cNvPr>
          <p:cNvGrpSpPr/>
          <p:nvPr/>
        </p:nvGrpSpPr>
        <p:grpSpPr>
          <a:xfrm>
            <a:off x="1259634" y="4254761"/>
            <a:ext cx="1988919" cy="1180203"/>
            <a:chOff x="4092106" y="1613361"/>
            <a:chExt cx="1988919" cy="1180203"/>
          </a:xfrm>
        </p:grpSpPr>
        <p:cxnSp>
          <p:nvCxnSpPr>
            <p:cNvPr id="48" name="Connecteur droit avec flèche 47">
              <a:extLst>
                <a:ext uri="{FF2B5EF4-FFF2-40B4-BE49-F238E27FC236}">
                  <a16:creationId xmlns:a16="http://schemas.microsoft.com/office/drawing/2014/main" id="{B81DA2D3-4D70-4026-89AD-42E3B671E9E8}"/>
                </a:ext>
              </a:extLst>
            </p:cNvPr>
            <p:cNvCxnSpPr>
              <a:cxnSpLocks/>
              <a:stCxn id="56" idx="0"/>
            </p:cNvCxnSpPr>
            <p:nvPr/>
          </p:nvCxnSpPr>
          <p:spPr>
            <a:xfrm flipH="1" flipV="1">
              <a:off x="4232064" y="1613361"/>
              <a:ext cx="854502" cy="718542"/>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56" name="ZoneTexte 55">
              <a:extLst>
                <a:ext uri="{FF2B5EF4-FFF2-40B4-BE49-F238E27FC236}">
                  <a16:creationId xmlns:a16="http://schemas.microsoft.com/office/drawing/2014/main" id="{9B196F0D-20A4-4DE3-9021-6BBFAF414E9D}"/>
                </a:ext>
              </a:extLst>
            </p:cNvPr>
            <p:cNvSpPr txBox="1"/>
            <p:nvPr/>
          </p:nvSpPr>
          <p:spPr>
            <a:xfrm>
              <a:off x="4092106" y="2331903"/>
              <a:ext cx="1988919" cy="461661"/>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200" dirty="0">
                  <a:solidFill>
                    <a:srgbClr val="114F9D"/>
                  </a:solidFill>
                  <a:latin typeface="Montserrat" panose="00000500000000000000" pitchFamily="50" charset="0"/>
                </a:rPr>
                <a:t>Edition du certificat du 8</a:t>
              </a:r>
              <a:r>
                <a:rPr lang="fr-FR" sz="1200" baseline="30000" dirty="0">
                  <a:solidFill>
                    <a:srgbClr val="114F9D"/>
                  </a:solidFill>
                  <a:latin typeface="Montserrat" panose="00000500000000000000" pitchFamily="50" charset="0"/>
                </a:rPr>
                <a:t>ème</a:t>
              </a:r>
              <a:r>
                <a:rPr lang="fr-FR" sz="1200" dirty="0">
                  <a:solidFill>
                    <a:srgbClr val="114F9D"/>
                  </a:solidFill>
                  <a:latin typeface="Montserrat" panose="00000500000000000000" pitchFamily="50" charset="0"/>
                </a:rPr>
                <a:t> jour</a:t>
              </a:r>
              <a:endParaRPr kumimoji="0" lang="fr-FR" sz="1200" b="0" i="0" u="none" strike="noStrike" cap="none" spc="0" normalizeH="0" baseline="0" dirty="0">
                <a:ln>
                  <a:noFill/>
                </a:ln>
                <a:solidFill>
                  <a:srgbClr val="114F9D"/>
                </a:solidFill>
                <a:effectLst/>
                <a:uFillTx/>
                <a:latin typeface="Montserrat" panose="00000500000000000000" pitchFamily="50" charset="0"/>
                <a:sym typeface="Calibri"/>
              </a:endParaRPr>
            </a:p>
          </p:txBody>
        </p:sp>
      </p:grpSp>
      <p:grpSp>
        <p:nvGrpSpPr>
          <p:cNvPr id="6" name="Groupe 5">
            <a:extLst>
              <a:ext uri="{FF2B5EF4-FFF2-40B4-BE49-F238E27FC236}">
                <a16:creationId xmlns:a16="http://schemas.microsoft.com/office/drawing/2014/main" id="{DF75B546-AB51-48E6-A0FE-BC4311530D17}"/>
              </a:ext>
            </a:extLst>
          </p:cNvPr>
          <p:cNvGrpSpPr/>
          <p:nvPr/>
        </p:nvGrpSpPr>
        <p:grpSpPr>
          <a:xfrm>
            <a:off x="793909" y="1093089"/>
            <a:ext cx="2667747" cy="1603458"/>
            <a:chOff x="-136315" y="143960"/>
            <a:chExt cx="2667747" cy="1603458"/>
          </a:xfrm>
        </p:grpSpPr>
        <p:sp>
          <p:nvSpPr>
            <p:cNvPr id="26" name="ZoneTexte 25">
              <a:extLst>
                <a:ext uri="{FF2B5EF4-FFF2-40B4-BE49-F238E27FC236}">
                  <a16:creationId xmlns:a16="http://schemas.microsoft.com/office/drawing/2014/main" id="{30A90198-21DF-481D-91B0-F2F47E85BCCA}"/>
                </a:ext>
              </a:extLst>
            </p:cNvPr>
            <p:cNvSpPr txBox="1"/>
            <p:nvPr/>
          </p:nvSpPr>
          <p:spPr>
            <a:xfrm>
              <a:off x="-136315" y="143960"/>
              <a:ext cx="2667747" cy="461661"/>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Bouton d’appel des différentes feuilles de surveillance</a:t>
              </a:r>
            </a:p>
          </p:txBody>
        </p:sp>
        <p:cxnSp>
          <p:nvCxnSpPr>
            <p:cNvPr id="27" name="Connecteur droit avec flèche 26">
              <a:extLst>
                <a:ext uri="{FF2B5EF4-FFF2-40B4-BE49-F238E27FC236}">
                  <a16:creationId xmlns:a16="http://schemas.microsoft.com/office/drawing/2014/main" id="{F2175C0B-E439-4EC6-973C-BEA9CA625498}"/>
                </a:ext>
              </a:extLst>
            </p:cNvPr>
            <p:cNvCxnSpPr>
              <a:cxnSpLocks/>
              <a:stCxn id="26" idx="2"/>
            </p:cNvCxnSpPr>
            <p:nvPr/>
          </p:nvCxnSpPr>
          <p:spPr>
            <a:xfrm flipH="1">
              <a:off x="469368" y="605621"/>
              <a:ext cx="728191" cy="1141797"/>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grpSp>
      <p:sp>
        <p:nvSpPr>
          <p:cNvPr id="21" name="ZoneTexte 20">
            <a:extLst>
              <a:ext uri="{FF2B5EF4-FFF2-40B4-BE49-F238E27FC236}">
                <a16:creationId xmlns:a16="http://schemas.microsoft.com/office/drawing/2014/main" id="{C763C703-8529-4AA0-8146-7DCC872ED0D1}"/>
              </a:ext>
            </a:extLst>
          </p:cNvPr>
          <p:cNvSpPr txBox="1"/>
          <p:nvPr/>
        </p:nvSpPr>
        <p:spPr>
          <a:xfrm>
            <a:off x="4015276" y="1093089"/>
            <a:ext cx="1988919" cy="461661"/>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200" dirty="0">
                <a:solidFill>
                  <a:srgbClr val="114F9D"/>
                </a:solidFill>
                <a:latin typeface="Montserrat" panose="00000500000000000000" pitchFamily="50" charset="0"/>
              </a:rPr>
              <a:t>PRADO</a:t>
            </a:r>
          </a:p>
          <a:p>
            <a:pPr marL="0" marR="0" indent="0" algn="ctr" defTabSz="457200" rtl="0" fontAlgn="auto" latinLnBrk="0" hangingPunct="0">
              <a:lnSpc>
                <a:spcPct val="100000"/>
              </a:lnSpc>
              <a:spcBef>
                <a:spcPts val="0"/>
              </a:spcBef>
              <a:spcAft>
                <a:spcPts val="0"/>
              </a:spcAft>
              <a:buClrTx/>
              <a:buSzTx/>
              <a:buFontTx/>
              <a:buNone/>
              <a:tabLst/>
            </a:pPr>
            <a:r>
              <a:rPr lang="fr-FR" sz="1200" dirty="0">
                <a:solidFill>
                  <a:srgbClr val="114F9D"/>
                </a:solidFill>
                <a:latin typeface="Montserrat" panose="00000500000000000000" pitchFamily="50" charset="0"/>
              </a:rPr>
              <a:t>sortie précoce</a:t>
            </a:r>
            <a:endParaRPr kumimoji="0" lang="fr-FR" sz="1200" b="0" i="0" u="none" strike="noStrike" cap="none" spc="0" normalizeH="0" baseline="0" dirty="0">
              <a:ln>
                <a:noFill/>
              </a:ln>
              <a:solidFill>
                <a:srgbClr val="114F9D"/>
              </a:solidFill>
              <a:effectLst/>
              <a:uFillTx/>
              <a:latin typeface="Montserrat" panose="00000500000000000000" pitchFamily="50" charset="0"/>
              <a:sym typeface="Calibri"/>
            </a:endParaRPr>
          </a:p>
        </p:txBody>
      </p:sp>
      <p:cxnSp>
        <p:nvCxnSpPr>
          <p:cNvPr id="22" name="Connecteur droit avec flèche 21">
            <a:extLst>
              <a:ext uri="{FF2B5EF4-FFF2-40B4-BE49-F238E27FC236}">
                <a16:creationId xmlns:a16="http://schemas.microsoft.com/office/drawing/2014/main" id="{CAEAC1E8-F7B6-4250-9FFE-5FC2343DD21F}"/>
              </a:ext>
            </a:extLst>
          </p:cNvPr>
          <p:cNvCxnSpPr>
            <a:cxnSpLocks/>
            <a:stCxn id="21" idx="2"/>
          </p:cNvCxnSpPr>
          <p:nvPr/>
        </p:nvCxnSpPr>
        <p:spPr>
          <a:xfrm flipH="1">
            <a:off x="3069772" y="1554750"/>
            <a:ext cx="1939964" cy="833887"/>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grpSp>
        <p:nvGrpSpPr>
          <p:cNvPr id="28" name="Groupe 27">
            <a:extLst>
              <a:ext uri="{FF2B5EF4-FFF2-40B4-BE49-F238E27FC236}">
                <a16:creationId xmlns:a16="http://schemas.microsoft.com/office/drawing/2014/main" id="{A040F951-9A33-434D-AB7C-E764D7469D17}"/>
              </a:ext>
            </a:extLst>
          </p:cNvPr>
          <p:cNvGrpSpPr/>
          <p:nvPr/>
        </p:nvGrpSpPr>
        <p:grpSpPr>
          <a:xfrm>
            <a:off x="5775650" y="2528596"/>
            <a:ext cx="2803793" cy="1185261"/>
            <a:chOff x="3277232" y="1423637"/>
            <a:chExt cx="2803793" cy="1185261"/>
          </a:xfrm>
        </p:grpSpPr>
        <p:cxnSp>
          <p:nvCxnSpPr>
            <p:cNvPr id="29" name="Connecteur droit avec flèche 28">
              <a:extLst>
                <a:ext uri="{FF2B5EF4-FFF2-40B4-BE49-F238E27FC236}">
                  <a16:creationId xmlns:a16="http://schemas.microsoft.com/office/drawing/2014/main" id="{083DB753-A079-4CDF-A43F-665FC409DA40}"/>
                </a:ext>
              </a:extLst>
            </p:cNvPr>
            <p:cNvCxnSpPr>
              <a:cxnSpLocks/>
              <a:stCxn id="30" idx="0"/>
            </p:cNvCxnSpPr>
            <p:nvPr/>
          </p:nvCxnSpPr>
          <p:spPr>
            <a:xfrm flipH="1" flipV="1">
              <a:off x="3277232" y="1423637"/>
              <a:ext cx="1809334" cy="908266"/>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30" name="ZoneTexte 29">
              <a:extLst>
                <a:ext uri="{FF2B5EF4-FFF2-40B4-BE49-F238E27FC236}">
                  <a16:creationId xmlns:a16="http://schemas.microsoft.com/office/drawing/2014/main" id="{BB506881-F2A4-4DF0-8B29-F960CC66CDED}"/>
                </a:ext>
              </a:extLst>
            </p:cNvPr>
            <p:cNvSpPr txBox="1"/>
            <p:nvPr/>
          </p:nvSpPr>
          <p:spPr>
            <a:xfrm>
              <a:off x="4092106" y="2331903"/>
              <a:ext cx="1988919" cy="276995"/>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200" dirty="0">
                  <a:solidFill>
                    <a:srgbClr val="114F9D"/>
                  </a:solidFill>
                  <a:latin typeface="Montserrat" panose="00000500000000000000" pitchFamily="50" charset="0"/>
                </a:rPr>
                <a:t>Consignes du staff</a:t>
              </a:r>
              <a:endParaRPr kumimoji="0" lang="fr-FR" sz="1200" b="0" i="0" u="none" strike="noStrike" cap="none" spc="0" normalizeH="0" baseline="0" dirty="0">
                <a:ln>
                  <a:noFill/>
                </a:ln>
                <a:solidFill>
                  <a:srgbClr val="114F9D"/>
                </a:solidFill>
                <a:effectLst/>
                <a:uFillTx/>
                <a:latin typeface="Montserrat" panose="00000500000000000000" pitchFamily="50" charset="0"/>
                <a:sym typeface="Calibri"/>
              </a:endParaRPr>
            </a:p>
          </p:txBody>
        </p:sp>
      </p:grpSp>
      <p:sp>
        <p:nvSpPr>
          <p:cNvPr id="16" name="Rectangle 15">
            <a:extLst>
              <a:ext uri="{FF2B5EF4-FFF2-40B4-BE49-F238E27FC236}">
                <a16:creationId xmlns:a16="http://schemas.microsoft.com/office/drawing/2014/main" id="{950911EF-A938-4D0A-99DC-233885BBAF39}"/>
              </a:ext>
            </a:extLst>
          </p:cNvPr>
          <p:cNvSpPr/>
          <p:nvPr/>
        </p:nvSpPr>
        <p:spPr>
          <a:xfrm>
            <a:off x="0" y="333368"/>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P.P</a:t>
            </a:r>
          </a:p>
        </p:txBody>
      </p:sp>
    </p:spTree>
    <p:extLst>
      <p:ext uri="{BB962C8B-B14F-4D97-AF65-F5344CB8AC3E}">
        <p14:creationId xmlns:p14="http://schemas.microsoft.com/office/powerpoint/2010/main" val="13585520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1ADD216-2D01-4D6F-8326-9166D20AA20E}"/>
              </a:ext>
            </a:extLst>
          </p:cNvPr>
          <p:cNvPicPr>
            <a:picLocks noChangeAspect="1"/>
          </p:cNvPicPr>
          <p:nvPr/>
        </p:nvPicPr>
        <p:blipFill>
          <a:blip r:embed="rId3"/>
          <a:stretch>
            <a:fillRect/>
          </a:stretch>
        </p:blipFill>
        <p:spPr>
          <a:xfrm>
            <a:off x="174077" y="1259260"/>
            <a:ext cx="4803296" cy="2593282"/>
          </a:xfrm>
          <a:prstGeom prst="rect">
            <a:avLst/>
          </a:prstGeom>
        </p:spPr>
      </p:pic>
      <p:sp>
        <p:nvSpPr>
          <p:cNvPr id="4" name="ZoneTexte 3">
            <a:extLst>
              <a:ext uri="{FF2B5EF4-FFF2-40B4-BE49-F238E27FC236}">
                <a16:creationId xmlns:a16="http://schemas.microsoft.com/office/drawing/2014/main" id="{409875F8-E97E-4A78-B646-BD4024FEA2DF}"/>
              </a:ext>
            </a:extLst>
          </p:cNvPr>
          <p:cNvSpPr txBox="1"/>
          <p:nvPr/>
        </p:nvSpPr>
        <p:spPr>
          <a:xfrm>
            <a:off x="174077" y="4082540"/>
            <a:ext cx="4316242" cy="1600434"/>
          </a:xfrm>
          <a:prstGeom prst="rect">
            <a:avLst/>
          </a:prstGeom>
          <a:noFill/>
          <a:ln w="9525"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R="0" algn="l" defTabSz="457200" rtl="0" fontAlgn="auto" latinLnBrk="0" hangingPunct="0">
              <a:lnSpc>
                <a:spcPct val="100000"/>
              </a:lnSpc>
              <a:spcBef>
                <a:spcPts val="0"/>
              </a:spcBef>
              <a:spcAft>
                <a:spcPts val="0"/>
              </a:spcAft>
              <a:buClrTx/>
              <a:buSzTx/>
              <a:tabLst/>
            </a:pPr>
            <a:r>
              <a:rPr lang="fr-FR" sz="1400" dirty="0">
                <a:solidFill>
                  <a:srgbClr val="1B4F9E"/>
                </a:solidFill>
                <a:latin typeface="Montserrat" panose="00000500000000000000" pitchFamily="50" charset="0"/>
              </a:rPr>
              <a:t>RECHERCHE via : </a:t>
            </a:r>
          </a:p>
          <a:p>
            <a:pPr marR="0" algn="l" defTabSz="457200" rtl="0" fontAlgn="auto" latinLnBrk="0" hangingPunct="0">
              <a:lnSpc>
                <a:spcPct val="100000"/>
              </a:lnSpc>
              <a:spcBef>
                <a:spcPts val="0"/>
              </a:spcBef>
              <a:spcAft>
                <a:spcPts val="0"/>
              </a:spcAft>
              <a:buClrTx/>
              <a:buSzTx/>
              <a:tabLst/>
            </a:pPr>
            <a:endParaRPr lang="fr-FR" sz="1400" dirty="0">
              <a:solidFill>
                <a:srgbClr val="1B4F9E"/>
              </a:solidFill>
              <a:latin typeface="Montserrat" panose="00000500000000000000" pitchFamily="50" charset="0"/>
            </a:endParaRPr>
          </a:p>
          <a:p>
            <a:pPr marR="0" algn="l" defTabSz="457200" rtl="0" fontAlgn="auto" latinLnBrk="0" hangingPunct="0">
              <a:lnSpc>
                <a:spcPct val="100000"/>
              </a:lnSpc>
              <a:spcBef>
                <a:spcPts val="0"/>
              </a:spcBef>
              <a:spcAft>
                <a:spcPts val="0"/>
              </a:spcAft>
              <a:buClrTx/>
              <a:buSzTx/>
              <a:tabLst/>
            </a:pPr>
            <a:r>
              <a:rPr lang="fr-FR" sz="1400" dirty="0">
                <a:solidFill>
                  <a:srgbClr val="1B4F9E"/>
                </a:solidFill>
                <a:latin typeface="Montserrat" panose="00000500000000000000" pitchFamily="50" charset="0"/>
              </a:rPr>
              <a:t>	- La date de naissance</a:t>
            </a:r>
          </a:p>
          <a:p>
            <a:pPr marR="0" algn="l" defTabSz="457200" rtl="0" fontAlgn="auto" latinLnBrk="0" hangingPunct="0">
              <a:lnSpc>
                <a:spcPct val="100000"/>
              </a:lnSpc>
              <a:spcBef>
                <a:spcPts val="0"/>
              </a:spcBef>
              <a:spcAft>
                <a:spcPts val="0"/>
              </a:spcAft>
              <a:buClrTx/>
              <a:buSzTx/>
              <a:tabLst/>
            </a:pPr>
            <a:r>
              <a:rPr lang="fr-FR" sz="1400" dirty="0">
                <a:solidFill>
                  <a:srgbClr val="1B4F9E"/>
                </a:solidFill>
                <a:latin typeface="Montserrat" panose="00000500000000000000" pitchFamily="50" charset="0"/>
              </a:rPr>
              <a:t>	ou</a:t>
            </a:r>
          </a:p>
          <a:p>
            <a:pPr marR="0" algn="l" defTabSz="457200" rtl="0" fontAlgn="auto" latinLnBrk="0" hangingPunct="0">
              <a:lnSpc>
                <a:spcPct val="100000"/>
              </a:lnSpc>
              <a:spcBef>
                <a:spcPts val="0"/>
              </a:spcBef>
              <a:spcAft>
                <a:spcPts val="0"/>
              </a:spcAft>
              <a:buClrTx/>
              <a:buSzTx/>
              <a:tabLst/>
            </a:pPr>
            <a:r>
              <a:rPr kumimoji="0" lang="fr-FR" sz="1400" b="0" i="0" u="none" strike="noStrike" cap="none" spc="0" normalizeH="0" baseline="0" dirty="0">
                <a:ln>
                  <a:noFill/>
                </a:ln>
                <a:solidFill>
                  <a:srgbClr val="1B4F9E"/>
                </a:solidFill>
                <a:effectLst/>
                <a:uFillTx/>
                <a:latin typeface="Montserrat" panose="00000500000000000000" pitchFamily="50" charset="0"/>
                <a:sym typeface="Calibri"/>
              </a:rPr>
              <a:t>	- L’IPP</a:t>
            </a:r>
          </a:p>
          <a:p>
            <a:pPr marR="0" algn="l" defTabSz="457200" rtl="0" fontAlgn="auto" latinLnBrk="0" hangingPunct="0">
              <a:lnSpc>
                <a:spcPct val="100000"/>
              </a:lnSpc>
              <a:spcBef>
                <a:spcPts val="0"/>
              </a:spcBef>
              <a:spcAft>
                <a:spcPts val="0"/>
              </a:spcAft>
              <a:buClrTx/>
              <a:buSzTx/>
              <a:tabLst/>
            </a:pPr>
            <a:r>
              <a:rPr lang="fr-FR" sz="1400" dirty="0">
                <a:solidFill>
                  <a:srgbClr val="1B4F9E"/>
                </a:solidFill>
                <a:latin typeface="Montserrat" panose="00000500000000000000" pitchFamily="50" charset="0"/>
              </a:rPr>
              <a:t>	</a:t>
            </a:r>
            <a:r>
              <a:rPr lang="fr-FR" sz="1200" dirty="0">
                <a:solidFill>
                  <a:srgbClr val="1B4F9E"/>
                </a:solidFill>
                <a:latin typeface="Montserrat" panose="00000500000000000000" pitchFamily="50" charset="0"/>
              </a:rPr>
              <a:t>ou</a:t>
            </a:r>
            <a:endParaRPr kumimoji="0" lang="fr-FR" sz="1200" b="0" i="0" u="none" strike="noStrike" cap="none" spc="0" normalizeH="0" baseline="0" dirty="0">
              <a:ln>
                <a:noFill/>
              </a:ln>
              <a:solidFill>
                <a:srgbClr val="1B4F9E"/>
              </a:solidFill>
              <a:effectLst/>
              <a:uFillTx/>
              <a:latin typeface="Montserrat" panose="00000500000000000000" pitchFamily="50" charset="0"/>
              <a:sym typeface="Calibri"/>
            </a:endParaRPr>
          </a:p>
          <a:p>
            <a:pPr marR="0" algn="l" defTabSz="457200" rtl="0" fontAlgn="auto" latinLnBrk="0" hangingPunct="0">
              <a:lnSpc>
                <a:spcPct val="100000"/>
              </a:lnSpc>
              <a:spcBef>
                <a:spcPts val="0"/>
              </a:spcBef>
              <a:spcAft>
                <a:spcPts val="0"/>
              </a:spcAft>
              <a:buClrTx/>
              <a:buSzTx/>
              <a:tabLst/>
            </a:pPr>
            <a:r>
              <a:rPr lang="fr-FR" sz="1400" dirty="0">
                <a:solidFill>
                  <a:srgbClr val="1B4F9E"/>
                </a:solidFill>
                <a:latin typeface="Montserrat" panose="00000500000000000000" pitchFamily="50" charset="0"/>
              </a:rPr>
              <a:t>	- Les premières lettres du nom de famille</a:t>
            </a:r>
            <a:r>
              <a:rPr kumimoji="0" lang="fr-FR" sz="1400" b="0" i="0" u="none" strike="noStrike" cap="none" spc="0" normalizeH="0" baseline="0" dirty="0">
                <a:ln>
                  <a:noFill/>
                </a:ln>
                <a:solidFill>
                  <a:srgbClr val="1B4F9E"/>
                </a:solidFill>
                <a:effectLst/>
                <a:uFillTx/>
                <a:latin typeface="Montserrat" panose="00000500000000000000" pitchFamily="50" charset="0"/>
                <a:sym typeface="Calibri"/>
              </a:rPr>
              <a:t> </a:t>
            </a:r>
          </a:p>
        </p:txBody>
      </p:sp>
      <p:sp>
        <p:nvSpPr>
          <p:cNvPr id="2" name="Titre 1">
            <a:extLst>
              <a:ext uri="{FF2B5EF4-FFF2-40B4-BE49-F238E27FC236}">
                <a16:creationId xmlns:a16="http://schemas.microsoft.com/office/drawing/2014/main" id="{C7D2C5A7-446F-4AAB-95CC-3BA2CDE1E7B7}"/>
              </a:ext>
            </a:extLst>
          </p:cNvPr>
          <p:cNvSpPr>
            <a:spLocks noGrp="1"/>
          </p:cNvSpPr>
          <p:nvPr>
            <p:ph type="title" idx="4294967295"/>
          </p:nvPr>
        </p:nvSpPr>
        <p:spPr/>
        <p:txBody>
          <a:bodyPr>
            <a:noAutofit/>
          </a:bodyPr>
          <a:lstStyle/>
          <a:p>
            <a:r>
              <a:rPr lang="fr-FR" sz="2800" dirty="0">
                <a:latin typeface="Montserrat" panose="00000500000000000000" pitchFamily="50" charset="0"/>
              </a:rPr>
              <a:t>SELECTION DU PATIENT</a:t>
            </a:r>
          </a:p>
        </p:txBody>
      </p:sp>
      <p:pic>
        <p:nvPicPr>
          <p:cNvPr id="14" name="Image 13">
            <a:extLst>
              <a:ext uri="{FF2B5EF4-FFF2-40B4-BE49-F238E27FC236}">
                <a16:creationId xmlns:a16="http://schemas.microsoft.com/office/drawing/2014/main" id="{7FFC9CD4-A355-4E88-A626-21327A722147}"/>
              </a:ext>
            </a:extLst>
          </p:cNvPr>
          <p:cNvPicPr>
            <a:picLocks noChangeAspect="1"/>
          </p:cNvPicPr>
          <p:nvPr/>
        </p:nvPicPr>
        <p:blipFill>
          <a:blip r:embed="rId4"/>
          <a:stretch>
            <a:fillRect/>
          </a:stretch>
        </p:blipFill>
        <p:spPr>
          <a:xfrm>
            <a:off x="4265953" y="2896700"/>
            <a:ext cx="4703970" cy="2445475"/>
          </a:xfrm>
          <a:prstGeom prst="rect">
            <a:avLst/>
          </a:prstGeom>
        </p:spPr>
      </p:pic>
      <p:sp>
        <p:nvSpPr>
          <p:cNvPr id="9" name="Rectangle 8">
            <a:extLst>
              <a:ext uri="{FF2B5EF4-FFF2-40B4-BE49-F238E27FC236}">
                <a16:creationId xmlns:a16="http://schemas.microsoft.com/office/drawing/2014/main" id="{6B4826B6-1CBC-4FFA-92E5-355D237C728D}"/>
              </a:ext>
            </a:extLst>
          </p:cNvPr>
          <p:cNvSpPr/>
          <p:nvPr/>
        </p:nvSpPr>
        <p:spPr>
          <a:xfrm>
            <a:off x="0" y="338277"/>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Cs</a:t>
            </a:r>
          </a:p>
        </p:txBody>
      </p:sp>
    </p:spTree>
    <p:extLst>
      <p:ext uri="{BB962C8B-B14F-4D97-AF65-F5344CB8AC3E}">
        <p14:creationId xmlns:p14="http://schemas.microsoft.com/office/powerpoint/2010/main" val="1409314395"/>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a:xfrm>
            <a:off x="1552380" y="386034"/>
            <a:ext cx="7886700" cy="298834"/>
          </a:xfrm>
        </p:spPr>
        <p:txBody>
          <a:bodyPr>
            <a:noAutofit/>
          </a:bodyPr>
          <a:lstStyle/>
          <a:p>
            <a:r>
              <a:rPr lang="fr-FR" sz="2800" dirty="0">
                <a:latin typeface="Montserrat" panose="00000500000000000000" pitchFamily="50" charset="0"/>
              </a:rPr>
              <a:t>Post partum : suivi maternel</a:t>
            </a:r>
          </a:p>
        </p:txBody>
      </p:sp>
      <p:pic>
        <p:nvPicPr>
          <p:cNvPr id="3" name="Image 2">
            <a:extLst>
              <a:ext uri="{FF2B5EF4-FFF2-40B4-BE49-F238E27FC236}">
                <a16:creationId xmlns:a16="http://schemas.microsoft.com/office/drawing/2014/main" id="{3F7D8F9D-D56F-4177-A907-6250DC9E6177}"/>
              </a:ext>
            </a:extLst>
          </p:cNvPr>
          <p:cNvPicPr>
            <a:picLocks noChangeAspect="1"/>
          </p:cNvPicPr>
          <p:nvPr/>
        </p:nvPicPr>
        <p:blipFill>
          <a:blip r:embed="rId3"/>
          <a:stretch>
            <a:fillRect/>
          </a:stretch>
        </p:blipFill>
        <p:spPr>
          <a:xfrm>
            <a:off x="659872" y="1243173"/>
            <a:ext cx="4011208" cy="4591534"/>
          </a:xfrm>
          <a:prstGeom prst="rect">
            <a:avLst/>
          </a:prstGeom>
          <a:ln>
            <a:solidFill>
              <a:schemeClr val="accent1"/>
            </a:solidFill>
          </a:ln>
          <a:scene3d>
            <a:camera prst="perspectiveContrastingRightFacing"/>
            <a:lightRig rig="threePt" dir="t"/>
          </a:scene3d>
        </p:spPr>
      </p:pic>
      <p:pic>
        <p:nvPicPr>
          <p:cNvPr id="5" name="Image 4">
            <a:extLst>
              <a:ext uri="{FF2B5EF4-FFF2-40B4-BE49-F238E27FC236}">
                <a16:creationId xmlns:a16="http://schemas.microsoft.com/office/drawing/2014/main" id="{DE28950E-08CA-4E2D-982A-5808985642B2}"/>
              </a:ext>
            </a:extLst>
          </p:cNvPr>
          <p:cNvPicPr>
            <a:picLocks noChangeAspect="1"/>
          </p:cNvPicPr>
          <p:nvPr/>
        </p:nvPicPr>
        <p:blipFill>
          <a:blip r:embed="rId4"/>
          <a:stretch>
            <a:fillRect/>
          </a:stretch>
        </p:blipFill>
        <p:spPr>
          <a:xfrm>
            <a:off x="2566396" y="1243173"/>
            <a:ext cx="4011208" cy="4591534"/>
          </a:xfrm>
          <a:prstGeom prst="rect">
            <a:avLst/>
          </a:prstGeom>
          <a:ln>
            <a:solidFill>
              <a:schemeClr val="accent1"/>
            </a:solidFill>
          </a:ln>
          <a:scene3d>
            <a:camera prst="perspectiveContrastingRightFacing"/>
            <a:lightRig rig="threePt" dir="t"/>
          </a:scene3d>
        </p:spPr>
      </p:pic>
      <p:pic>
        <p:nvPicPr>
          <p:cNvPr id="8" name="Image 7">
            <a:extLst>
              <a:ext uri="{FF2B5EF4-FFF2-40B4-BE49-F238E27FC236}">
                <a16:creationId xmlns:a16="http://schemas.microsoft.com/office/drawing/2014/main" id="{6583E2ED-187B-438C-8A69-7F262FEF8B6F}"/>
              </a:ext>
            </a:extLst>
          </p:cNvPr>
          <p:cNvPicPr>
            <a:picLocks noChangeAspect="1"/>
          </p:cNvPicPr>
          <p:nvPr/>
        </p:nvPicPr>
        <p:blipFill>
          <a:blip r:embed="rId5"/>
          <a:stretch>
            <a:fillRect/>
          </a:stretch>
        </p:blipFill>
        <p:spPr>
          <a:xfrm>
            <a:off x="4787083" y="1243172"/>
            <a:ext cx="4004978" cy="4591535"/>
          </a:xfrm>
          <a:prstGeom prst="rect">
            <a:avLst/>
          </a:prstGeom>
          <a:ln>
            <a:solidFill>
              <a:schemeClr val="accent1"/>
            </a:solidFill>
          </a:ln>
          <a:scene3d>
            <a:camera prst="perspectiveContrastingRightFacing"/>
            <a:lightRig rig="threePt" dir="t"/>
          </a:scene3d>
        </p:spPr>
      </p:pic>
      <p:sp>
        <p:nvSpPr>
          <p:cNvPr id="7" name="Rectangle 6">
            <a:extLst>
              <a:ext uri="{FF2B5EF4-FFF2-40B4-BE49-F238E27FC236}">
                <a16:creationId xmlns:a16="http://schemas.microsoft.com/office/drawing/2014/main" id="{3DF6E22B-D1CB-4BC7-95D0-8C23A5AB15C0}"/>
              </a:ext>
            </a:extLst>
          </p:cNvPr>
          <p:cNvSpPr/>
          <p:nvPr/>
        </p:nvSpPr>
        <p:spPr>
          <a:xfrm>
            <a:off x="0" y="333368"/>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P.P</a:t>
            </a:r>
          </a:p>
        </p:txBody>
      </p:sp>
    </p:spTree>
    <p:extLst>
      <p:ext uri="{BB962C8B-B14F-4D97-AF65-F5344CB8AC3E}">
        <p14:creationId xmlns:p14="http://schemas.microsoft.com/office/powerpoint/2010/main" val="2067702704"/>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30CE57B-5EE6-45EB-9F26-5DD2DB3A666F}"/>
              </a:ext>
            </a:extLst>
          </p:cNvPr>
          <p:cNvPicPr>
            <a:picLocks noChangeAspect="1"/>
          </p:cNvPicPr>
          <p:nvPr/>
        </p:nvPicPr>
        <p:blipFill>
          <a:blip r:embed="rId3"/>
          <a:stretch>
            <a:fillRect/>
          </a:stretch>
        </p:blipFill>
        <p:spPr>
          <a:xfrm>
            <a:off x="1094667" y="1423036"/>
            <a:ext cx="6363725" cy="3893929"/>
          </a:xfrm>
          <a:prstGeom prst="rect">
            <a:avLst/>
          </a:prstGeom>
        </p:spPr>
      </p:pic>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a:xfrm>
            <a:off x="1552380" y="386034"/>
            <a:ext cx="7886700" cy="298834"/>
          </a:xfrm>
        </p:spPr>
        <p:txBody>
          <a:bodyPr>
            <a:noAutofit/>
          </a:bodyPr>
          <a:lstStyle/>
          <a:p>
            <a:r>
              <a:rPr lang="fr-FR" sz="2800" dirty="0">
                <a:latin typeface="Montserrat" panose="00000500000000000000" pitchFamily="50" charset="0"/>
              </a:rPr>
              <a:t>Post-partum : certificat du 8</a:t>
            </a:r>
            <a:r>
              <a:rPr lang="fr-FR" sz="2800" baseline="30000" dirty="0">
                <a:latin typeface="Montserrat" panose="00000500000000000000" pitchFamily="50" charset="0"/>
              </a:rPr>
              <a:t>ème</a:t>
            </a:r>
            <a:r>
              <a:rPr lang="fr-FR" sz="2800" dirty="0">
                <a:latin typeface="Montserrat" panose="00000500000000000000" pitchFamily="50" charset="0"/>
              </a:rPr>
              <a:t> jour</a:t>
            </a:r>
          </a:p>
        </p:txBody>
      </p:sp>
      <p:grpSp>
        <p:nvGrpSpPr>
          <p:cNvPr id="28" name="Groupe 27">
            <a:extLst>
              <a:ext uri="{FF2B5EF4-FFF2-40B4-BE49-F238E27FC236}">
                <a16:creationId xmlns:a16="http://schemas.microsoft.com/office/drawing/2014/main" id="{A040F951-9A33-434D-AB7C-E764D7469D17}"/>
              </a:ext>
            </a:extLst>
          </p:cNvPr>
          <p:cNvGrpSpPr/>
          <p:nvPr/>
        </p:nvGrpSpPr>
        <p:grpSpPr>
          <a:xfrm>
            <a:off x="3655329" y="3231501"/>
            <a:ext cx="2414982" cy="276995"/>
            <a:chOff x="2324921" y="2857705"/>
            <a:chExt cx="2414982" cy="276995"/>
          </a:xfrm>
        </p:grpSpPr>
        <p:cxnSp>
          <p:nvCxnSpPr>
            <p:cNvPr id="29" name="Connecteur droit avec flèche 28">
              <a:extLst>
                <a:ext uri="{FF2B5EF4-FFF2-40B4-BE49-F238E27FC236}">
                  <a16:creationId xmlns:a16="http://schemas.microsoft.com/office/drawing/2014/main" id="{083DB753-A079-4CDF-A43F-665FC409DA40}"/>
                </a:ext>
              </a:extLst>
            </p:cNvPr>
            <p:cNvCxnSpPr>
              <a:cxnSpLocks/>
            </p:cNvCxnSpPr>
            <p:nvPr/>
          </p:nvCxnSpPr>
          <p:spPr>
            <a:xfrm flipH="1" flipV="1">
              <a:off x="2324921" y="2996203"/>
              <a:ext cx="1242400" cy="1"/>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30" name="ZoneTexte 29">
              <a:extLst>
                <a:ext uri="{FF2B5EF4-FFF2-40B4-BE49-F238E27FC236}">
                  <a16:creationId xmlns:a16="http://schemas.microsoft.com/office/drawing/2014/main" id="{BB506881-F2A4-4DF0-8B29-F960CC66CDED}"/>
                </a:ext>
              </a:extLst>
            </p:cNvPr>
            <p:cNvSpPr txBox="1"/>
            <p:nvPr/>
          </p:nvSpPr>
          <p:spPr>
            <a:xfrm>
              <a:off x="2750984" y="2857705"/>
              <a:ext cx="1988919" cy="276995"/>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Zone de texte</a:t>
              </a:r>
            </a:p>
          </p:txBody>
        </p:sp>
      </p:grpSp>
      <p:sp>
        <p:nvSpPr>
          <p:cNvPr id="8" name="ZoneTexte 7">
            <a:extLst>
              <a:ext uri="{FF2B5EF4-FFF2-40B4-BE49-F238E27FC236}">
                <a16:creationId xmlns:a16="http://schemas.microsoft.com/office/drawing/2014/main" id="{FCF57504-009C-4450-BDF7-79D294B3323E}"/>
              </a:ext>
            </a:extLst>
          </p:cNvPr>
          <p:cNvSpPr txBox="1"/>
          <p:nvPr/>
        </p:nvSpPr>
        <p:spPr>
          <a:xfrm>
            <a:off x="4081393" y="2354836"/>
            <a:ext cx="1988919" cy="276995"/>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Zone de saisie</a:t>
            </a:r>
          </a:p>
        </p:txBody>
      </p:sp>
      <p:cxnSp>
        <p:nvCxnSpPr>
          <p:cNvPr id="11" name="Connecteur droit avec flèche 10">
            <a:extLst>
              <a:ext uri="{FF2B5EF4-FFF2-40B4-BE49-F238E27FC236}">
                <a16:creationId xmlns:a16="http://schemas.microsoft.com/office/drawing/2014/main" id="{668EE2F6-CCCF-4AED-8517-59B7D514D44D}"/>
              </a:ext>
            </a:extLst>
          </p:cNvPr>
          <p:cNvCxnSpPr>
            <a:cxnSpLocks/>
          </p:cNvCxnSpPr>
          <p:nvPr/>
        </p:nvCxnSpPr>
        <p:spPr>
          <a:xfrm flipV="1">
            <a:off x="5014892" y="1950720"/>
            <a:ext cx="0" cy="404116"/>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4" name="Rectangle 13">
            <a:extLst>
              <a:ext uri="{FF2B5EF4-FFF2-40B4-BE49-F238E27FC236}">
                <a16:creationId xmlns:a16="http://schemas.microsoft.com/office/drawing/2014/main" id="{0F8D3B11-C4E6-4AC2-9DBB-893E426F80DD}"/>
              </a:ext>
            </a:extLst>
          </p:cNvPr>
          <p:cNvSpPr/>
          <p:nvPr/>
        </p:nvSpPr>
        <p:spPr>
          <a:xfrm>
            <a:off x="0" y="333368"/>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P.P</a:t>
            </a:r>
          </a:p>
        </p:txBody>
      </p:sp>
    </p:spTree>
    <p:extLst>
      <p:ext uri="{BB962C8B-B14F-4D97-AF65-F5344CB8AC3E}">
        <p14:creationId xmlns:p14="http://schemas.microsoft.com/office/powerpoint/2010/main" val="63713442"/>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a:xfrm>
            <a:off x="1552380" y="386034"/>
            <a:ext cx="7886700" cy="298834"/>
          </a:xfrm>
        </p:spPr>
        <p:txBody>
          <a:bodyPr>
            <a:noAutofit/>
          </a:bodyPr>
          <a:lstStyle/>
          <a:p>
            <a:r>
              <a:rPr lang="fr-FR" sz="2800" dirty="0">
                <a:latin typeface="Montserrat" panose="00000500000000000000" pitchFamily="50" charset="0"/>
              </a:rPr>
              <a:t>Post-partum : Suivi néonatal</a:t>
            </a:r>
          </a:p>
        </p:txBody>
      </p:sp>
      <p:pic>
        <p:nvPicPr>
          <p:cNvPr id="7" name="Image 6">
            <a:extLst>
              <a:ext uri="{FF2B5EF4-FFF2-40B4-BE49-F238E27FC236}">
                <a16:creationId xmlns:a16="http://schemas.microsoft.com/office/drawing/2014/main" id="{5168DA9B-FE7B-4D69-BABD-88E829A839A8}"/>
              </a:ext>
            </a:extLst>
          </p:cNvPr>
          <p:cNvPicPr>
            <a:picLocks noChangeAspect="1"/>
          </p:cNvPicPr>
          <p:nvPr/>
        </p:nvPicPr>
        <p:blipFill>
          <a:blip r:embed="rId3"/>
          <a:stretch>
            <a:fillRect/>
          </a:stretch>
        </p:blipFill>
        <p:spPr>
          <a:xfrm>
            <a:off x="1183020" y="1125379"/>
            <a:ext cx="6777960" cy="4607240"/>
          </a:xfrm>
          <a:prstGeom prst="rect">
            <a:avLst/>
          </a:prstGeom>
          <a:ln>
            <a:solidFill>
              <a:schemeClr val="accent1"/>
            </a:solidFill>
          </a:ln>
        </p:spPr>
      </p:pic>
      <p:sp>
        <p:nvSpPr>
          <p:cNvPr id="8" name="Accolade fermante 7">
            <a:extLst>
              <a:ext uri="{FF2B5EF4-FFF2-40B4-BE49-F238E27FC236}">
                <a16:creationId xmlns:a16="http://schemas.microsoft.com/office/drawing/2014/main" id="{F82D4417-641D-4684-B134-9E0711503D2A}"/>
              </a:ext>
            </a:extLst>
          </p:cNvPr>
          <p:cNvSpPr/>
          <p:nvPr/>
        </p:nvSpPr>
        <p:spPr>
          <a:xfrm>
            <a:off x="6736702" y="1908110"/>
            <a:ext cx="354564" cy="3041779"/>
          </a:xfrm>
          <a:prstGeom prst="rightBrac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dirty="0">
              <a:ln>
                <a:noFill/>
              </a:ln>
              <a:solidFill>
                <a:srgbClr val="000000"/>
              </a:solidFill>
              <a:effectLst/>
              <a:uFillTx/>
            </a:endParaRPr>
          </a:p>
        </p:txBody>
      </p:sp>
      <p:sp>
        <p:nvSpPr>
          <p:cNvPr id="20" name="Accolade fermante 19">
            <a:extLst>
              <a:ext uri="{FF2B5EF4-FFF2-40B4-BE49-F238E27FC236}">
                <a16:creationId xmlns:a16="http://schemas.microsoft.com/office/drawing/2014/main" id="{AB353F77-0957-47CD-8314-076B88903A79}"/>
              </a:ext>
            </a:extLst>
          </p:cNvPr>
          <p:cNvSpPr/>
          <p:nvPr/>
        </p:nvSpPr>
        <p:spPr>
          <a:xfrm>
            <a:off x="6736703" y="5018597"/>
            <a:ext cx="354563" cy="688004"/>
          </a:xfrm>
          <a:prstGeom prst="rightBrac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sp>
        <p:nvSpPr>
          <p:cNvPr id="24" name="ZoneTexte 23">
            <a:extLst>
              <a:ext uri="{FF2B5EF4-FFF2-40B4-BE49-F238E27FC236}">
                <a16:creationId xmlns:a16="http://schemas.microsoft.com/office/drawing/2014/main" id="{47910DA3-C5B6-403E-A5F1-9082BB0DCCD9}"/>
              </a:ext>
            </a:extLst>
          </p:cNvPr>
          <p:cNvSpPr txBox="1"/>
          <p:nvPr/>
        </p:nvSpPr>
        <p:spPr>
          <a:xfrm>
            <a:off x="7155081" y="3290501"/>
            <a:ext cx="1988919" cy="276995"/>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200" dirty="0">
                <a:solidFill>
                  <a:srgbClr val="114F9D"/>
                </a:solidFill>
                <a:latin typeface="Montserrat" panose="00000500000000000000" pitchFamily="50" charset="0"/>
              </a:rPr>
              <a:t>Synthèse de la grossesse</a:t>
            </a:r>
            <a:endParaRPr kumimoji="0" lang="fr-FR" sz="12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25" name="ZoneTexte 24">
            <a:extLst>
              <a:ext uri="{FF2B5EF4-FFF2-40B4-BE49-F238E27FC236}">
                <a16:creationId xmlns:a16="http://schemas.microsoft.com/office/drawing/2014/main" id="{B4A011B0-07CD-402C-80C3-5004D054AB09}"/>
              </a:ext>
            </a:extLst>
          </p:cNvPr>
          <p:cNvSpPr txBox="1"/>
          <p:nvPr/>
        </p:nvSpPr>
        <p:spPr>
          <a:xfrm>
            <a:off x="7164880" y="5224101"/>
            <a:ext cx="1988919" cy="276995"/>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200" dirty="0">
                <a:solidFill>
                  <a:srgbClr val="114F9D"/>
                </a:solidFill>
                <a:latin typeface="Montserrat" panose="00000500000000000000" pitchFamily="50" charset="0"/>
              </a:rPr>
              <a:t>Examen pédiatrique</a:t>
            </a:r>
            <a:endParaRPr kumimoji="0" lang="fr-FR" sz="12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9" name="Rectangle 8">
            <a:extLst>
              <a:ext uri="{FF2B5EF4-FFF2-40B4-BE49-F238E27FC236}">
                <a16:creationId xmlns:a16="http://schemas.microsoft.com/office/drawing/2014/main" id="{3AC1A45B-3BB3-45FB-BB16-82769FA8D241}"/>
              </a:ext>
            </a:extLst>
          </p:cNvPr>
          <p:cNvSpPr/>
          <p:nvPr/>
        </p:nvSpPr>
        <p:spPr>
          <a:xfrm>
            <a:off x="0" y="333368"/>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P.P</a:t>
            </a:r>
          </a:p>
        </p:txBody>
      </p:sp>
    </p:spTree>
    <p:extLst>
      <p:ext uri="{BB962C8B-B14F-4D97-AF65-F5344CB8AC3E}">
        <p14:creationId xmlns:p14="http://schemas.microsoft.com/office/powerpoint/2010/main" val="196136331"/>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a:xfrm>
            <a:off x="1552380" y="386034"/>
            <a:ext cx="7886700" cy="298834"/>
          </a:xfrm>
        </p:spPr>
        <p:txBody>
          <a:bodyPr>
            <a:noAutofit/>
          </a:bodyPr>
          <a:lstStyle/>
          <a:p>
            <a:r>
              <a:rPr lang="fr-FR" sz="2800" dirty="0">
                <a:latin typeface="Montserrat" panose="00000500000000000000" pitchFamily="50" charset="0"/>
              </a:rPr>
              <a:t>Post-partum : Suivi néonatal</a:t>
            </a:r>
          </a:p>
        </p:txBody>
      </p:sp>
      <p:sp>
        <p:nvSpPr>
          <p:cNvPr id="24" name="ZoneTexte 23">
            <a:extLst>
              <a:ext uri="{FF2B5EF4-FFF2-40B4-BE49-F238E27FC236}">
                <a16:creationId xmlns:a16="http://schemas.microsoft.com/office/drawing/2014/main" id="{47910DA3-C5B6-403E-A5F1-9082BB0DCCD9}"/>
              </a:ext>
            </a:extLst>
          </p:cNvPr>
          <p:cNvSpPr txBox="1"/>
          <p:nvPr/>
        </p:nvSpPr>
        <p:spPr>
          <a:xfrm>
            <a:off x="1039761" y="4090089"/>
            <a:ext cx="1333261" cy="276995"/>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200" dirty="0">
                <a:solidFill>
                  <a:srgbClr val="114F9D"/>
                </a:solidFill>
                <a:latin typeface="Montserrat" panose="00000500000000000000" pitchFamily="50" charset="0"/>
              </a:rPr>
              <a:t>Bilirubinémie</a:t>
            </a:r>
            <a:endParaRPr kumimoji="0" lang="fr-FR" sz="12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25" name="ZoneTexte 24">
            <a:extLst>
              <a:ext uri="{FF2B5EF4-FFF2-40B4-BE49-F238E27FC236}">
                <a16:creationId xmlns:a16="http://schemas.microsoft.com/office/drawing/2014/main" id="{B4A011B0-07CD-402C-80C3-5004D054AB09}"/>
              </a:ext>
            </a:extLst>
          </p:cNvPr>
          <p:cNvSpPr txBox="1"/>
          <p:nvPr/>
        </p:nvSpPr>
        <p:spPr>
          <a:xfrm>
            <a:off x="4497597" y="4090088"/>
            <a:ext cx="1303894" cy="276995"/>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200" dirty="0">
                <a:solidFill>
                  <a:srgbClr val="114F9D"/>
                </a:solidFill>
                <a:latin typeface="Montserrat" panose="00000500000000000000" pitchFamily="50" charset="0"/>
              </a:rPr>
              <a:t>Poids</a:t>
            </a:r>
            <a:endParaRPr kumimoji="0" lang="fr-FR" sz="1200" b="0" i="0" u="none" strike="noStrike" cap="none" spc="0" normalizeH="0" baseline="0" dirty="0">
              <a:ln>
                <a:noFill/>
              </a:ln>
              <a:solidFill>
                <a:srgbClr val="114F9D"/>
              </a:solidFill>
              <a:effectLst/>
              <a:uFillTx/>
              <a:latin typeface="Montserrat" panose="00000500000000000000" pitchFamily="50" charset="0"/>
              <a:sym typeface="Calibri"/>
            </a:endParaRPr>
          </a:p>
        </p:txBody>
      </p:sp>
      <p:pic>
        <p:nvPicPr>
          <p:cNvPr id="3" name="Image 2">
            <a:extLst>
              <a:ext uri="{FF2B5EF4-FFF2-40B4-BE49-F238E27FC236}">
                <a16:creationId xmlns:a16="http://schemas.microsoft.com/office/drawing/2014/main" id="{F10C6530-19E9-4EDD-ACE7-D485D1BC00C3}"/>
              </a:ext>
            </a:extLst>
          </p:cNvPr>
          <p:cNvPicPr>
            <a:picLocks noChangeAspect="1"/>
          </p:cNvPicPr>
          <p:nvPr/>
        </p:nvPicPr>
        <p:blipFill>
          <a:blip r:embed="rId3"/>
          <a:stretch>
            <a:fillRect/>
          </a:stretch>
        </p:blipFill>
        <p:spPr>
          <a:xfrm>
            <a:off x="784405" y="1078870"/>
            <a:ext cx="5442011" cy="2830658"/>
          </a:xfrm>
          <a:prstGeom prst="rect">
            <a:avLst/>
          </a:prstGeom>
          <a:ln>
            <a:solidFill>
              <a:schemeClr val="accent1"/>
            </a:solidFill>
          </a:ln>
        </p:spPr>
      </p:pic>
      <p:pic>
        <p:nvPicPr>
          <p:cNvPr id="4" name="Image 3">
            <a:extLst>
              <a:ext uri="{FF2B5EF4-FFF2-40B4-BE49-F238E27FC236}">
                <a16:creationId xmlns:a16="http://schemas.microsoft.com/office/drawing/2014/main" id="{6456EAA8-B542-4BC2-A0A7-A62E558CCA02}"/>
              </a:ext>
            </a:extLst>
          </p:cNvPr>
          <p:cNvPicPr>
            <a:picLocks noChangeAspect="1"/>
          </p:cNvPicPr>
          <p:nvPr/>
        </p:nvPicPr>
        <p:blipFill>
          <a:blip r:embed="rId4"/>
          <a:stretch>
            <a:fillRect/>
          </a:stretch>
        </p:blipFill>
        <p:spPr>
          <a:xfrm>
            <a:off x="5993366" y="3232919"/>
            <a:ext cx="2684103" cy="2758474"/>
          </a:xfrm>
          <a:prstGeom prst="rect">
            <a:avLst/>
          </a:prstGeom>
        </p:spPr>
      </p:pic>
      <p:grpSp>
        <p:nvGrpSpPr>
          <p:cNvPr id="11" name="Groupe 10">
            <a:extLst>
              <a:ext uri="{FF2B5EF4-FFF2-40B4-BE49-F238E27FC236}">
                <a16:creationId xmlns:a16="http://schemas.microsoft.com/office/drawing/2014/main" id="{E3D3B4BA-C3BA-4EC1-8B7C-A293680B0F86}"/>
              </a:ext>
            </a:extLst>
          </p:cNvPr>
          <p:cNvGrpSpPr/>
          <p:nvPr/>
        </p:nvGrpSpPr>
        <p:grpSpPr>
          <a:xfrm>
            <a:off x="2651297" y="4367083"/>
            <a:ext cx="3646866" cy="1550544"/>
            <a:chOff x="6126778" y="2580920"/>
            <a:chExt cx="3646866" cy="1550544"/>
          </a:xfrm>
        </p:grpSpPr>
        <p:cxnSp>
          <p:nvCxnSpPr>
            <p:cNvPr id="12" name="Connecteur droit avec flèche 11">
              <a:extLst>
                <a:ext uri="{FF2B5EF4-FFF2-40B4-BE49-F238E27FC236}">
                  <a16:creationId xmlns:a16="http://schemas.microsoft.com/office/drawing/2014/main" id="{4B7E3ABD-5C99-46E1-A04F-5BA0649F39AC}"/>
                </a:ext>
              </a:extLst>
            </p:cNvPr>
            <p:cNvCxnSpPr>
              <a:cxnSpLocks/>
              <a:stCxn id="13" idx="0"/>
            </p:cNvCxnSpPr>
            <p:nvPr/>
          </p:nvCxnSpPr>
          <p:spPr>
            <a:xfrm flipV="1">
              <a:off x="7121238" y="2580920"/>
              <a:ext cx="2652406" cy="1273549"/>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3" name="ZoneTexte 12">
              <a:extLst>
                <a:ext uri="{FF2B5EF4-FFF2-40B4-BE49-F238E27FC236}">
                  <a16:creationId xmlns:a16="http://schemas.microsoft.com/office/drawing/2014/main" id="{50928CCF-6EBD-438A-A3F6-9F2208BE04B5}"/>
                </a:ext>
              </a:extLst>
            </p:cNvPr>
            <p:cNvSpPr txBox="1"/>
            <p:nvPr/>
          </p:nvSpPr>
          <p:spPr>
            <a:xfrm>
              <a:off x="6126778" y="3854469"/>
              <a:ext cx="1988919" cy="276995"/>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Zone de saisie des valeurs</a:t>
              </a:r>
            </a:p>
          </p:txBody>
        </p:sp>
      </p:grpSp>
      <p:sp>
        <p:nvSpPr>
          <p:cNvPr id="14" name="ZoneTexte 13">
            <a:extLst>
              <a:ext uri="{FF2B5EF4-FFF2-40B4-BE49-F238E27FC236}">
                <a16:creationId xmlns:a16="http://schemas.microsoft.com/office/drawing/2014/main" id="{2A376B31-42FE-4C85-8FBE-A4EC35F5C973}"/>
              </a:ext>
            </a:extLst>
          </p:cNvPr>
          <p:cNvSpPr txBox="1"/>
          <p:nvPr/>
        </p:nvSpPr>
        <p:spPr>
          <a:xfrm>
            <a:off x="2768679" y="4078571"/>
            <a:ext cx="1333261" cy="276995"/>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Photothérapie</a:t>
            </a:r>
          </a:p>
        </p:txBody>
      </p:sp>
      <p:sp>
        <p:nvSpPr>
          <p:cNvPr id="15" name="Rectangle 14">
            <a:extLst>
              <a:ext uri="{FF2B5EF4-FFF2-40B4-BE49-F238E27FC236}">
                <a16:creationId xmlns:a16="http://schemas.microsoft.com/office/drawing/2014/main" id="{C4FD268F-1B08-4CAD-8282-1B139486F4A1}"/>
              </a:ext>
            </a:extLst>
          </p:cNvPr>
          <p:cNvSpPr/>
          <p:nvPr/>
        </p:nvSpPr>
        <p:spPr>
          <a:xfrm>
            <a:off x="0" y="333368"/>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P.P</a:t>
            </a:r>
          </a:p>
        </p:txBody>
      </p:sp>
    </p:spTree>
    <p:extLst>
      <p:ext uri="{BB962C8B-B14F-4D97-AF65-F5344CB8AC3E}">
        <p14:creationId xmlns:p14="http://schemas.microsoft.com/office/powerpoint/2010/main" val="2374519163"/>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a:xfrm>
            <a:off x="1552380" y="386034"/>
            <a:ext cx="7886700" cy="298834"/>
          </a:xfrm>
        </p:spPr>
        <p:txBody>
          <a:bodyPr>
            <a:noAutofit/>
          </a:bodyPr>
          <a:lstStyle/>
          <a:p>
            <a:r>
              <a:rPr lang="fr-FR" sz="2800" dirty="0">
                <a:latin typeface="Montserrat" panose="00000500000000000000" pitchFamily="50" charset="0"/>
              </a:rPr>
              <a:t>Post-partum : PRADO et sortie précoce </a:t>
            </a:r>
          </a:p>
        </p:txBody>
      </p:sp>
      <p:pic>
        <p:nvPicPr>
          <p:cNvPr id="5" name="Image 4">
            <a:extLst>
              <a:ext uri="{FF2B5EF4-FFF2-40B4-BE49-F238E27FC236}">
                <a16:creationId xmlns:a16="http://schemas.microsoft.com/office/drawing/2014/main" id="{E4D605FF-43A8-42A3-B0C8-DC620A90E4A9}"/>
              </a:ext>
            </a:extLst>
          </p:cNvPr>
          <p:cNvPicPr>
            <a:picLocks noChangeAspect="1"/>
          </p:cNvPicPr>
          <p:nvPr/>
        </p:nvPicPr>
        <p:blipFill>
          <a:blip r:embed="rId3"/>
          <a:stretch>
            <a:fillRect/>
          </a:stretch>
        </p:blipFill>
        <p:spPr>
          <a:xfrm>
            <a:off x="1350606" y="1074165"/>
            <a:ext cx="6442788" cy="4709669"/>
          </a:xfrm>
          <a:prstGeom prst="rect">
            <a:avLst/>
          </a:prstGeom>
          <a:ln>
            <a:solidFill>
              <a:schemeClr val="accent1"/>
            </a:solidFill>
          </a:ln>
        </p:spPr>
      </p:pic>
      <p:sp>
        <p:nvSpPr>
          <p:cNvPr id="6" name="Rectangle 5">
            <a:extLst>
              <a:ext uri="{FF2B5EF4-FFF2-40B4-BE49-F238E27FC236}">
                <a16:creationId xmlns:a16="http://schemas.microsoft.com/office/drawing/2014/main" id="{7F6FB824-3094-4A2B-A2F3-6258375AA69F}"/>
              </a:ext>
            </a:extLst>
          </p:cNvPr>
          <p:cNvSpPr/>
          <p:nvPr/>
        </p:nvSpPr>
        <p:spPr>
          <a:xfrm>
            <a:off x="0" y="333368"/>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P.P</a:t>
            </a:r>
          </a:p>
        </p:txBody>
      </p:sp>
    </p:spTree>
    <p:extLst>
      <p:ext uri="{BB962C8B-B14F-4D97-AF65-F5344CB8AC3E}">
        <p14:creationId xmlns:p14="http://schemas.microsoft.com/office/powerpoint/2010/main" val="2825864918"/>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2">
            <a:extLst>
              <a:ext uri="{FF2B5EF4-FFF2-40B4-BE49-F238E27FC236}">
                <a16:creationId xmlns:a16="http://schemas.microsoft.com/office/drawing/2014/main" id="{217C99B2-EC6D-437B-867E-B9C232617197}"/>
              </a:ext>
            </a:extLst>
          </p:cNvPr>
          <p:cNvSpPr>
            <a:spLocks noChangeArrowheads="1"/>
          </p:cNvSpPr>
          <p:nvPr/>
        </p:nvSpPr>
        <p:spPr bwMode="auto">
          <a:xfrm>
            <a:off x="1120775" y="1308100"/>
            <a:ext cx="2743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eaLnBrk="1" hangingPunct="1">
              <a:spcBef>
                <a:spcPct val="0"/>
              </a:spcBef>
              <a:buClrTx/>
              <a:buSzTx/>
              <a:buFontTx/>
              <a:buNone/>
            </a:pPr>
            <a:endParaRPr lang="fr-FR" altLang="fr-FR" sz="1400" kern="1200" dirty="0">
              <a:solidFill>
                <a:srgbClr val="144F9F"/>
              </a:solidFill>
            </a:endParaRPr>
          </a:p>
        </p:txBody>
      </p:sp>
      <p:sp>
        <p:nvSpPr>
          <p:cNvPr id="3" name="Titre 2">
            <a:extLst>
              <a:ext uri="{FF2B5EF4-FFF2-40B4-BE49-F238E27FC236}">
                <a16:creationId xmlns:a16="http://schemas.microsoft.com/office/drawing/2014/main" id="{4ED83EF5-F092-4D6E-AFB1-5BF16A9148D2}"/>
              </a:ext>
            </a:extLst>
          </p:cNvPr>
          <p:cNvSpPr>
            <a:spLocks noGrp="1"/>
          </p:cNvSpPr>
          <p:nvPr>
            <p:ph type="title"/>
          </p:nvPr>
        </p:nvSpPr>
        <p:spPr>
          <a:xfrm>
            <a:off x="908793" y="2841504"/>
            <a:ext cx="7772404" cy="1174992"/>
          </a:xfrm>
        </p:spPr>
        <p:txBody>
          <a:bodyPr>
            <a:normAutofit fontScale="90000"/>
          </a:bodyPr>
          <a:lstStyle/>
          <a:p>
            <a:r>
              <a:rPr lang="fr-FR" sz="5300" dirty="0">
                <a:latin typeface="Montserrat" panose="00000500000000000000" pitchFamily="50" charset="0"/>
              </a:rPr>
              <a:t>Orthogénie</a:t>
            </a:r>
            <a:br>
              <a:rPr lang="fr-FR" sz="4000" dirty="0">
                <a:latin typeface="Montserrat" panose="00000500000000000000" pitchFamily="50" charset="0"/>
              </a:rPr>
            </a:br>
            <a:br>
              <a:rPr lang="fr-FR" sz="4000" dirty="0">
                <a:latin typeface="Montserrat" panose="00000500000000000000" pitchFamily="50" charset="0"/>
              </a:rPr>
            </a:br>
            <a:endParaRPr lang="fr-FR" sz="2800" dirty="0">
              <a:latin typeface="Montserrat" panose="00000500000000000000" pitchFamily="50" charset="0"/>
            </a:endParaRPr>
          </a:p>
        </p:txBody>
      </p:sp>
      <p:sp>
        <p:nvSpPr>
          <p:cNvPr id="5" name="Rectangle 4">
            <a:extLst>
              <a:ext uri="{FF2B5EF4-FFF2-40B4-BE49-F238E27FC236}">
                <a16:creationId xmlns:a16="http://schemas.microsoft.com/office/drawing/2014/main" id="{CAA53079-7CE6-4856-BC11-151C8B17E596}"/>
              </a:ext>
            </a:extLst>
          </p:cNvPr>
          <p:cNvSpPr/>
          <p:nvPr/>
        </p:nvSpPr>
        <p:spPr>
          <a:xfrm>
            <a:off x="0" y="307242"/>
            <a:ext cx="707027" cy="369332"/>
          </a:xfrm>
          <a:prstGeom prst="rect">
            <a:avLst/>
          </a:prstGeom>
          <a:ln>
            <a:noFill/>
          </a:ln>
        </p:spPr>
        <p:txBody>
          <a:bodyPr wrap="square">
            <a:spAutoFit/>
          </a:bodyPr>
          <a:lstStyle/>
          <a:p>
            <a:r>
              <a:rPr lang="fr-FR" dirty="0" err="1">
                <a:solidFill>
                  <a:schemeClr val="bg1"/>
                </a:solidFill>
                <a:latin typeface="Montserrat" panose="00000500000000000000" pitchFamily="50" charset="0"/>
              </a:rPr>
              <a:t>Ort</a:t>
            </a:r>
            <a:endParaRPr lang="fr-FR" dirty="0">
              <a:solidFill>
                <a:schemeClr val="bg1"/>
              </a:solidFill>
              <a:latin typeface="Montserrat" panose="00000500000000000000" pitchFamily="50" charset="0"/>
            </a:endParaRPr>
          </a:p>
        </p:txBody>
      </p:sp>
    </p:spTree>
    <p:extLst>
      <p:ext uri="{BB962C8B-B14F-4D97-AF65-F5344CB8AC3E}">
        <p14:creationId xmlns:p14="http://schemas.microsoft.com/office/powerpoint/2010/main" val="26086281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a:xfrm>
            <a:off x="1552380" y="386034"/>
            <a:ext cx="7886700" cy="298834"/>
          </a:xfrm>
        </p:spPr>
        <p:txBody>
          <a:bodyPr>
            <a:noAutofit/>
          </a:bodyPr>
          <a:lstStyle/>
          <a:p>
            <a:r>
              <a:rPr lang="fr-FR" sz="2800" dirty="0">
                <a:latin typeface="Montserrat" panose="00000500000000000000" pitchFamily="50" charset="0"/>
              </a:rPr>
              <a:t>Orthogénie</a:t>
            </a:r>
          </a:p>
        </p:txBody>
      </p:sp>
      <p:pic>
        <p:nvPicPr>
          <p:cNvPr id="5" name="Image 4">
            <a:extLst>
              <a:ext uri="{FF2B5EF4-FFF2-40B4-BE49-F238E27FC236}">
                <a16:creationId xmlns:a16="http://schemas.microsoft.com/office/drawing/2014/main" id="{47D661C0-87C0-4B0F-8673-F7415B640619}"/>
              </a:ext>
            </a:extLst>
          </p:cNvPr>
          <p:cNvPicPr>
            <a:picLocks noChangeAspect="1"/>
          </p:cNvPicPr>
          <p:nvPr/>
        </p:nvPicPr>
        <p:blipFill>
          <a:blip r:embed="rId3"/>
          <a:stretch>
            <a:fillRect/>
          </a:stretch>
        </p:blipFill>
        <p:spPr>
          <a:xfrm>
            <a:off x="702923" y="949697"/>
            <a:ext cx="2543273" cy="2218046"/>
          </a:xfrm>
          <a:prstGeom prst="rect">
            <a:avLst/>
          </a:prstGeom>
        </p:spPr>
      </p:pic>
      <p:pic>
        <p:nvPicPr>
          <p:cNvPr id="6" name="Image 5">
            <a:extLst>
              <a:ext uri="{FF2B5EF4-FFF2-40B4-BE49-F238E27FC236}">
                <a16:creationId xmlns:a16="http://schemas.microsoft.com/office/drawing/2014/main" id="{22954D61-2ABA-4A22-BBF8-B02892CC787A}"/>
              </a:ext>
            </a:extLst>
          </p:cNvPr>
          <p:cNvPicPr>
            <a:picLocks noChangeAspect="1"/>
          </p:cNvPicPr>
          <p:nvPr/>
        </p:nvPicPr>
        <p:blipFill>
          <a:blip r:embed="rId4"/>
          <a:stretch>
            <a:fillRect/>
          </a:stretch>
        </p:blipFill>
        <p:spPr>
          <a:xfrm>
            <a:off x="2472612" y="1934371"/>
            <a:ext cx="6316825" cy="4000912"/>
          </a:xfrm>
          <a:prstGeom prst="rect">
            <a:avLst/>
          </a:prstGeom>
          <a:ln>
            <a:solidFill>
              <a:schemeClr val="accent1"/>
            </a:solidFill>
          </a:ln>
        </p:spPr>
      </p:pic>
      <p:grpSp>
        <p:nvGrpSpPr>
          <p:cNvPr id="11" name="Groupe 10">
            <a:extLst>
              <a:ext uri="{FF2B5EF4-FFF2-40B4-BE49-F238E27FC236}">
                <a16:creationId xmlns:a16="http://schemas.microsoft.com/office/drawing/2014/main" id="{E3D3B4BA-C3BA-4EC1-8B7C-A293680B0F86}"/>
              </a:ext>
            </a:extLst>
          </p:cNvPr>
          <p:cNvGrpSpPr/>
          <p:nvPr/>
        </p:nvGrpSpPr>
        <p:grpSpPr>
          <a:xfrm>
            <a:off x="3246196" y="1171122"/>
            <a:ext cx="4042511" cy="276995"/>
            <a:chOff x="6703015" y="-684419"/>
            <a:chExt cx="4042511" cy="276995"/>
          </a:xfrm>
        </p:grpSpPr>
        <p:cxnSp>
          <p:nvCxnSpPr>
            <p:cNvPr id="12" name="Connecteur droit avec flèche 11">
              <a:extLst>
                <a:ext uri="{FF2B5EF4-FFF2-40B4-BE49-F238E27FC236}">
                  <a16:creationId xmlns:a16="http://schemas.microsoft.com/office/drawing/2014/main" id="{4B7E3ABD-5C99-46E1-A04F-5BA0649F39AC}"/>
                </a:ext>
              </a:extLst>
            </p:cNvPr>
            <p:cNvCxnSpPr>
              <a:cxnSpLocks/>
              <a:stCxn id="13" idx="1"/>
            </p:cNvCxnSpPr>
            <p:nvPr/>
          </p:nvCxnSpPr>
          <p:spPr>
            <a:xfrm flipH="1">
              <a:off x="6703015" y="-545921"/>
              <a:ext cx="2053592"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3" name="ZoneTexte 12">
              <a:extLst>
                <a:ext uri="{FF2B5EF4-FFF2-40B4-BE49-F238E27FC236}">
                  <a16:creationId xmlns:a16="http://schemas.microsoft.com/office/drawing/2014/main" id="{50928CCF-6EBD-438A-A3F6-9F2208BE04B5}"/>
                </a:ext>
              </a:extLst>
            </p:cNvPr>
            <p:cNvSpPr txBox="1"/>
            <p:nvPr/>
          </p:nvSpPr>
          <p:spPr>
            <a:xfrm>
              <a:off x="8756607" y="-684419"/>
              <a:ext cx="1988919" cy="276995"/>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Sélection du type de dossier</a:t>
              </a:r>
            </a:p>
          </p:txBody>
        </p:sp>
      </p:grpSp>
      <p:grpSp>
        <p:nvGrpSpPr>
          <p:cNvPr id="19" name="Groupe 18">
            <a:extLst>
              <a:ext uri="{FF2B5EF4-FFF2-40B4-BE49-F238E27FC236}">
                <a16:creationId xmlns:a16="http://schemas.microsoft.com/office/drawing/2014/main" id="{35184750-8247-422F-A00F-7ED397485AF0}"/>
              </a:ext>
            </a:extLst>
          </p:cNvPr>
          <p:cNvGrpSpPr/>
          <p:nvPr/>
        </p:nvGrpSpPr>
        <p:grpSpPr>
          <a:xfrm>
            <a:off x="245707" y="4030824"/>
            <a:ext cx="2114938" cy="1217962"/>
            <a:chOff x="3550126" y="2022883"/>
            <a:chExt cx="2114938" cy="1217962"/>
          </a:xfrm>
        </p:grpSpPr>
        <p:cxnSp>
          <p:nvCxnSpPr>
            <p:cNvPr id="20" name="Connecteur droit avec flèche 19">
              <a:extLst>
                <a:ext uri="{FF2B5EF4-FFF2-40B4-BE49-F238E27FC236}">
                  <a16:creationId xmlns:a16="http://schemas.microsoft.com/office/drawing/2014/main" id="{FF87CBDD-9EB2-4108-9992-0D107FDD88F0}"/>
                </a:ext>
              </a:extLst>
            </p:cNvPr>
            <p:cNvCxnSpPr>
              <a:cxnSpLocks/>
              <a:stCxn id="21" idx="0"/>
            </p:cNvCxnSpPr>
            <p:nvPr/>
          </p:nvCxnSpPr>
          <p:spPr>
            <a:xfrm flipV="1">
              <a:off x="4544586" y="2022883"/>
              <a:ext cx="1120478" cy="940967"/>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1" name="ZoneTexte 20">
              <a:extLst>
                <a:ext uri="{FF2B5EF4-FFF2-40B4-BE49-F238E27FC236}">
                  <a16:creationId xmlns:a16="http://schemas.microsoft.com/office/drawing/2014/main" id="{1C590A15-73BD-4EDE-B675-774B837EDBF3}"/>
                </a:ext>
              </a:extLst>
            </p:cNvPr>
            <p:cNvSpPr txBox="1"/>
            <p:nvPr/>
          </p:nvSpPr>
          <p:spPr>
            <a:xfrm>
              <a:off x="3550126" y="2963850"/>
              <a:ext cx="1988919" cy="276995"/>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Configuration d’orthogénie</a:t>
              </a:r>
            </a:p>
          </p:txBody>
        </p:sp>
      </p:grpSp>
      <p:pic>
        <p:nvPicPr>
          <p:cNvPr id="22" name="Image 21">
            <a:extLst>
              <a:ext uri="{FF2B5EF4-FFF2-40B4-BE49-F238E27FC236}">
                <a16:creationId xmlns:a16="http://schemas.microsoft.com/office/drawing/2014/main" id="{7490AC7D-99EC-42B0-A6B1-E81C03FC6641}"/>
              </a:ext>
            </a:extLst>
          </p:cNvPr>
          <p:cNvPicPr>
            <a:picLocks noChangeAspect="1"/>
          </p:cNvPicPr>
          <p:nvPr/>
        </p:nvPicPr>
        <p:blipFill>
          <a:blip r:embed="rId5"/>
          <a:stretch>
            <a:fillRect/>
          </a:stretch>
        </p:blipFill>
        <p:spPr>
          <a:xfrm>
            <a:off x="6094736" y="4081334"/>
            <a:ext cx="2237501" cy="839945"/>
          </a:xfrm>
          <a:prstGeom prst="rect">
            <a:avLst/>
          </a:prstGeom>
        </p:spPr>
      </p:pic>
      <p:cxnSp>
        <p:nvCxnSpPr>
          <p:cNvPr id="26" name="Connecteur droit avec flèche 25">
            <a:extLst>
              <a:ext uri="{FF2B5EF4-FFF2-40B4-BE49-F238E27FC236}">
                <a16:creationId xmlns:a16="http://schemas.microsoft.com/office/drawing/2014/main" id="{5D343B07-0FF7-49A6-8208-641AFA9377AE}"/>
              </a:ext>
            </a:extLst>
          </p:cNvPr>
          <p:cNvCxnSpPr>
            <a:cxnSpLocks/>
          </p:cNvCxnSpPr>
          <p:nvPr/>
        </p:nvCxnSpPr>
        <p:spPr>
          <a:xfrm flipH="1" flipV="1">
            <a:off x="6094736" y="3312367"/>
            <a:ext cx="1118750" cy="768967"/>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4" name="Rectangle 13">
            <a:extLst>
              <a:ext uri="{FF2B5EF4-FFF2-40B4-BE49-F238E27FC236}">
                <a16:creationId xmlns:a16="http://schemas.microsoft.com/office/drawing/2014/main" id="{E5446F32-0229-4E9D-8D1C-29E2CC0271BE}"/>
              </a:ext>
            </a:extLst>
          </p:cNvPr>
          <p:cNvSpPr/>
          <p:nvPr/>
        </p:nvSpPr>
        <p:spPr>
          <a:xfrm>
            <a:off x="0" y="307242"/>
            <a:ext cx="707027" cy="369332"/>
          </a:xfrm>
          <a:prstGeom prst="rect">
            <a:avLst/>
          </a:prstGeom>
          <a:ln>
            <a:noFill/>
          </a:ln>
        </p:spPr>
        <p:txBody>
          <a:bodyPr wrap="square">
            <a:spAutoFit/>
          </a:bodyPr>
          <a:lstStyle/>
          <a:p>
            <a:r>
              <a:rPr lang="fr-FR" dirty="0" err="1">
                <a:solidFill>
                  <a:schemeClr val="bg1"/>
                </a:solidFill>
                <a:latin typeface="Montserrat" panose="00000500000000000000" pitchFamily="50" charset="0"/>
              </a:rPr>
              <a:t>Ort</a:t>
            </a:r>
            <a:endParaRPr lang="fr-FR" dirty="0">
              <a:solidFill>
                <a:schemeClr val="bg1"/>
              </a:solidFill>
              <a:latin typeface="Montserrat" panose="00000500000000000000" pitchFamily="50" charset="0"/>
            </a:endParaRPr>
          </a:p>
        </p:txBody>
      </p:sp>
    </p:spTree>
    <p:extLst>
      <p:ext uri="{BB962C8B-B14F-4D97-AF65-F5344CB8AC3E}">
        <p14:creationId xmlns:p14="http://schemas.microsoft.com/office/powerpoint/2010/main" val="1097979029"/>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a:xfrm>
            <a:off x="1552380" y="386034"/>
            <a:ext cx="7886700" cy="298834"/>
          </a:xfrm>
        </p:spPr>
        <p:txBody>
          <a:bodyPr>
            <a:noAutofit/>
          </a:bodyPr>
          <a:lstStyle/>
          <a:p>
            <a:r>
              <a:rPr lang="fr-FR" sz="2800" dirty="0">
                <a:latin typeface="Montserrat" panose="00000500000000000000" pitchFamily="50" charset="0"/>
              </a:rPr>
              <a:t>Suivi en orthogénie</a:t>
            </a:r>
          </a:p>
        </p:txBody>
      </p:sp>
      <p:pic>
        <p:nvPicPr>
          <p:cNvPr id="3" name="Image 2">
            <a:extLst>
              <a:ext uri="{FF2B5EF4-FFF2-40B4-BE49-F238E27FC236}">
                <a16:creationId xmlns:a16="http://schemas.microsoft.com/office/drawing/2014/main" id="{0E1273B8-987B-4CA5-8D2F-7E70F2CC0961}"/>
              </a:ext>
            </a:extLst>
          </p:cNvPr>
          <p:cNvPicPr>
            <a:picLocks noChangeAspect="1"/>
          </p:cNvPicPr>
          <p:nvPr/>
        </p:nvPicPr>
        <p:blipFill>
          <a:blip r:embed="rId3"/>
          <a:stretch>
            <a:fillRect/>
          </a:stretch>
        </p:blipFill>
        <p:spPr>
          <a:xfrm>
            <a:off x="625151" y="1161661"/>
            <a:ext cx="4817805" cy="4534678"/>
          </a:xfrm>
          <a:prstGeom prst="rect">
            <a:avLst/>
          </a:prstGeom>
          <a:ln>
            <a:solidFill>
              <a:schemeClr val="accent1"/>
            </a:solidFill>
          </a:ln>
          <a:scene3d>
            <a:camera prst="perspectiveContrastingRightFacing"/>
            <a:lightRig rig="threePt" dir="t"/>
          </a:scene3d>
        </p:spPr>
      </p:pic>
      <p:pic>
        <p:nvPicPr>
          <p:cNvPr id="4" name="Image 3">
            <a:extLst>
              <a:ext uri="{FF2B5EF4-FFF2-40B4-BE49-F238E27FC236}">
                <a16:creationId xmlns:a16="http://schemas.microsoft.com/office/drawing/2014/main" id="{82B871D6-846E-4EFB-A197-2FD6656009EC}"/>
              </a:ext>
            </a:extLst>
          </p:cNvPr>
          <p:cNvPicPr>
            <a:picLocks noChangeAspect="1"/>
          </p:cNvPicPr>
          <p:nvPr/>
        </p:nvPicPr>
        <p:blipFill>
          <a:blip r:embed="rId4"/>
          <a:stretch>
            <a:fillRect/>
          </a:stretch>
        </p:blipFill>
        <p:spPr>
          <a:xfrm>
            <a:off x="2535379" y="1181281"/>
            <a:ext cx="4767429" cy="4525204"/>
          </a:xfrm>
          <a:prstGeom prst="rect">
            <a:avLst/>
          </a:prstGeom>
          <a:ln>
            <a:solidFill>
              <a:schemeClr val="accent1"/>
            </a:solidFill>
          </a:ln>
          <a:scene3d>
            <a:camera prst="perspectiveContrastingRightFacing"/>
            <a:lightRig rig="threePt" dir="t"/>
          </a:scene3d>
        </p:spPr>
      </p:pic>
      <p:pic>
        <p:nvPicPr>
          <p:cNvPr id="7" name="Image 6">
            <a:extLst>
              <a:ext uri="{FF2B5EF4-FFF2-40B4-BE49-F238E27FC236}">
                <a16:creationId xmlns:a16="http://schemas.microsoft.com/office/drawing/2014/main" id="{1209C9FB-C996-4D40-BC23-A0D23272C5E5}"/>
              </a:ext>
            </a:extLst>
          </p:cNvPr>
          <p:cNvPicPr>
            <a:picLocks noChangeAspect="1"/>
          </p:cNvPicPr>
          <p:nvPr/>
        </p:nvPicPr>
        <p:blipFill>
          <a:blip r:embed="rId5"/>
          <a:stretch>
            <a:fillRect/>
          </a:stretch>
        </p:blipFill>
        <p:spPr>
          <a:xfrm>
            <a:off x="4643239" y="1215784"/>
            <a:ext cx="4569797" cy="4510321"/>
          </a:xfrm>
          <a:prstGeom prst="rect">
            <a:avLst/>
          </a:prstGeom>
          <a:scene3d>
            <a:camera prst="perspectiveContrastingRightFacing"/>
            <a:lightRig rig="threePt" dir="t"/>
          </a:scene3d>
        </p:spPr>
      </p:pic>
      <p:sp>
        <p:nvSpPr>
          <p:cNvPr id="8" name="Rectangle 7">
            <a:extLst>
              <a:ext uri="{FF2B5EF4-FFF2-40B4-BE49-F238E27FC236}">
                <a16:creationId xmlns:a16="http://schemas.microsoft.com/office/drawing/2014/main" id="{F280BF27-FD60-421C-A96D-4BEB255991A3}"/>
              </a:ext>
            </a:extLst>
          </p:cNvPr>
          <p:cNvSpPr/>
          <p:nvPr/>
        </p:nvSpPr>
        <p:spPr>
          <a:xfrm>
            <a:off x="0" y="307242"/>
            <a:ext cx="707027" cy="369332"/>
          </a:xfrm>
          <a:prstGeom prst="rect">
            <a:avLst/>
          </a:prstGeom>
          <a:ln>
            <a:noFill/>
          </a:ln>
        </p:spPr>
        <p:txBody>
          <a:bodyPr wrap="square">
            <a:spAutoFit/>
          </a:bodyPr>
          <a:lstStyle/>
          <a:p>
            <a:r>
              <a:rPr lang="fr-FR" dirty="0" err="1">
                <a:solidFill>
                  <a:schemeClr val="bg1"/>
                </a:solidFill>
                <a:latin typeface="Montserrat" panose="00000500000000000000" pitchFamily="50" charset="0"/>
              </a:rPr>
              <a:t>Ort</a:t>
            </a:r>
            <a:endParaRPr lang="fr-FR" dirty="0">
              <a:solidFill>
                <a:schemeClr val="bg1"/>
              </a:solidFill>
              <a:latin typeface="Montserrat" panose="00000500000000000000" pitchFamily="50" charset="0"/>
            </a:endParaRPr>
          </a:p>
        </p:txBody>
      </p:sp>
    </p:spTree>
    <p:extLst>
      <p:ext uri="{BB962C8B-B14F-4D97-AF65-F5344CB8AC3E}">
        <p14:creationId xmlns:p14="http://schemas.microsoft.com/office/powerpoint/2010/main" val="1227617543"/>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2">
            <a:extLst>
              <a:ext uri="{FF2B5EF4-FFF2-40B4-BE49-F238E27FC236}">
                <a16:creationId xmlns:a16="http://schemas.microsoft.com/office/drawing/2014/main" id="{217C99B2-EC6D-437B-867E-B9C232617197}"/>
              </a:ext>
            </a:extLst>
          </p:cNvPr>
          <p:cNvSpPr>
            <a:spLocks noChangeArrowheads="1"/>
          </p:cNvSpPr>
          <p:nvPr/>
        </p:nvSpPr>
        <p:spPr bwMode="auto">
          <a:xfrm>
            <a:off x="1120775" y="1308100"/>
            <a:ext cx="2743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eaLnBrk="1" hangingPunct="1">
              <a:spcBef>
                <a:spcPct val="0"/>
              </a:spcBef>
              <a:buClrTx/>
              <a:buSzTx/>
              <a:buFontTx/>
              <a:buNone/>
            </a:pPr>
            <a:endParaRPr lang="fr-FR" altLang="fr-FR" sz="1400" kern="1200" dirty="0">
              <a:solidFill>
                <a:srgbClr val="144F9F"/>
              </a:solidFill>
            </a:endParaRPr>
          </a:p>
        </p:txBody>
      </p:sp>
      <p:sp>
        <p:nvSpPr>
          <p:cNvPr id="3" name="Titre 2">
            <a:extLst>
              <a:ext uri="{FF2B5EF4-FFF2-40B4-BE49-F238E27FC236}">
                <a16:creationId xmlns:a16="http://schemas.microsoft.com/office/drawing/2014/main" id="{4ED83EF5-F092-4D6E-AFB1-5BF16A9148D2}"/>
              </a:ext>
            </a:extLst>
          </p:cNvPr>
          <p:cNvSpPr>
            <a:spLocks noGrp="1"/>
          </p:cNvSpPr>
          <p:nvPr>
            <p:ph type="title"/>
          </p:nvPr>
        </p:nvSpPr>
        <p:spPr>
          <a:xfrm>
            <a:off x="908793" y="2841504"/>
            <a:ext cx="7772404" cy="1174992"/>
          </a:xfrm>
        </p:spPr>
        <p:txBody>
          <a:bodyPr>
            <a:normAutofit fontScale="90000"/>
          </a:bodyPr>
          <a:lstStyle/>
          <a:p>
            <a:r>
              <a:rPr lang="fr-FR" sz="5300" dirty="0">
                <a:latin typeface="Montserrat" panose="00000500000000000000" pitchFamily="50" charset="0"/>
              </a:rPr>
              <a:t>Gynécologie</a:t>
            </a:r>
            <a:br>
              <a:rPr lang="fr-FR" sz="4000" dirty="0">
                <a:latin typeface="Montserrat" panose="00000500000000000000" pitchFamily="50" charset="0"/>
              </a:rPr>
            </a:br>
            <a:br>
              <a:rPr lang="fr-FR" sz="4000" dirty="0">
                <a:latin typeface="Montserrat" panose="00000500000000000000" pitchFamily="50" charset="0"/>
              </a:rPr>
            </a:br>
            <a:endParaRPr lang="fr-FR" sz="2800" dirty="0">
              <a:latin typeface="Montserrat" panose="00000500000000000000" pitchFamily="50" charset="0"/>
            </a:endParaRPr>
          </a:p>
        </p:txBody>
      </p:sp>
      <p:sp>
        <p:nvSpPr>
          <p:cNvPr id="5" name="Rectangle 4">
            <a:extLst>
              <a:ext uri="{FF2B5EF4-FFF2-40B4-BE49-F238E27FC236}">
                <a16:creationId xmlns:a16="http://schemas.microsoft.com/office/drawing/2014/main" id="{F0549EEA-A374-4943-9505-850DDCE5AD2F}"/>
              </a:ext>
            </a:extLst>
          </p:cNvPr>
          <p:cNvSpPr/>
          <p:nvPr/>
        </p:nvSpPr>
        <p:spPr>
          <a:xfrm>
            <a:off x="-60960" y="289824"/>
            <a:ext cx="707027" cy="369332"/>
          </a:xfrm>
          <a:prstGeom prst="rect">
            <a:avLst/>
          </a:prstGeom>
          <a:ln>
            <a:noFill/>
          </a:ln>
        </p:spPr>
        <p:txBody>
          <a:bodyPr wrap="square">
            <a:spAutoFit/>
          </a:bodyPr>
          <a:lstStyle/>
          <a:p>
            <a:r>
              <a:rPr lang="fr-FR" dirty="0" err="1">
                <a:solidFill>
                  <a:schemeClr val="bg1"/>
                </a:solidFill>
                <a:latin typeface="Montserrat" panose="00000500000000000000" pitchFamily="50" charset="0"/>
              </a:rPr>
              <a:t>Gyn</a:t>
            </a:r>
            <a:endParaRPr lang="fr-FR" dirty="0">
              <a:solidFill>
                <a:schemeClr val="bg1"/>
              </a:solidFill>
              <a:latin typeface="Montserrat" panose="00000500000000000000" pitchFamily="50" charset="0"/>
            </a:endParaRPr>
          </a:p>
        </p:txBody>
      </p:sp>
    </p:spTree>
    <p:extLst>
      <p:ext uri="{BB962C8B-B14F-4D97-AF65-F5344CB8AC3E}">
        <p14:creationId xmlns:p14="http://schemas.microsoft.com/office/powerpoint/2010/main" val="17753009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81079BD-30F8-4075-91B4-319D444AC44D}"/>
              </a:ext>
            </a:extLst>
          </p:cNvPr>
          <p:cNvPicPr>
            <a:picLocks noChangeAspect="1"/>
          </p:cNvPicPr>
          <p:nvPr/>
        </p:nvPicPr>
        <p:blipFill>
          <a:blip r:embed="rId3"/>
          <a:stretch>
            <a:fillRect/>
          </a:stretch>
        </p:blipFill>
        <p:spPr>
          <a:xfrm>
            <a:off x="646939" y="922717"/>
            <a:ext cx="2543273" cy="2199412"/>
          </a:xfrm>
          <a:prstGeom prst="rect">
            <a:avLst/>
          </a:prstGeom>
        </p:spPr>
      </p:pic>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a:xfrm>
            <a:off x="1552380" y="386034"/>
            <a:ext cx="7886700" cy="298834"/>
          </a:xfrm>
        </p:spPr>
        <p:txBody>
          <a:bodyPr>
            <a:noAutofit/>
          </a:bodyPr>
          <a:lstStyle/>
          <a:p>
            <a:r>
              <a:rPr lang="fr-FR" sz="2800" dirty="0">
                <a:latin typeface="Montserrat" panose="00000500000000000000" pitchFamily="50" charset="0"/>
              </a:rPr>
              <a:t>Gynécologie</a:t>
            </a:r>
          </a:p>
        </p:txBody>
      </p:sp>
      <p:grpSp>
        <p:nvGrpSpPr>
          <p:cNvPr id="11" name="Groupe 10">
            <a:extLst>
              <a:ext uri="{FF2B5EF4-FFF2-40B4-BE49-F238E27FC236}">
                <a16:creationId xmlns:a16="http://schemas.microsoft.com/office/drawing/2014/main" id="{E3D3B4BA-C3BA-4EC1-8B7C-A293680B0F86}"/>
              </a:ext>
            </a:extLst>
          </p:cNvPr>
          <p:cNvGrpSpPr/>
          <p:nvPr/>
        </p:nvGrpSpPr>
        <p:grpSpPr>
          <a:xfrm>
            <a:off x="3246196" y="1171122"/>
            <a:ext cx="4042511" cy="276995"/>
            <a:chOff x="6703015" y="-684419"/>
            <a:chExt cx="4042511" cy="276995"/>
          </a:xfrm>
        </p:grpSpPr>
        <p:cxnSp>
          <p:nvCxnSpPr>
            <p:cNvPr id="12" name="Connecteur droit avec flèche 11">
              <a:extLst>
                <a:ext uri="{FF2B5EF4-FFF2-40B4-BE49-F238E27FC236}">
                  <a16:creationId xmlns:a16="http://schemas.microsoft.com/office/drawing/2014/main" id="{4B7E3ABD-5C99-46E1-A04F-5BA0649F39AC}"/>
                </a:ext>
              </a:extLst>
            </p:cNvPr>
            <p:cNvCxnSpPr>
              <a:cxnSpLocks/>
              <a:stCxn id="13" idx="1"/>
            </p:cNvCxnSpPr>
            <p:nvPr/>
          </p:nvCxnSpPr>
          <p:spPr>
            <a:xfrm flipH="1">
              <a:off x="6703015" y="-545921"/>
              <a:ext cx="2053592"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3" name="ZoneTexte 12">
              <a:extLst>
                <a:ext uri="{FF2B5EF4-FFF2-40B4-BE49-F238E27FC236}">
                  <a16:creationId xmlns:a16="http://schemas.microsoft.com/office/drawing/2014/main" id="{50928CCF-6EBD-438A-A3F6-9F2208BE04B5}"/>
                </a:ext>
              </a:extLst>
            </p:cNvPr>
            <p:cNvSpPr txBox="1"/>
            <p:nvPr/>
          </p:nvSpPr>
          <p:spPr>
            <a:xfrm>
              <a:off x="8756607" y="-684419"/>
              <a:ext cx="1988919" cy="276995"/>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Sélection du type de dossier</a:t>
              </a:r>
            </a:p>
          </p:txBody>
        </p:sp>
      </p:grpSp>
      <p:grpSp>
        <p:nvGrpSpPr>
          <p:cNvPr id="19" name="Groupe 18">
            <a:extLst>
              <a:ext uri="{FF2B5EF4-FFF2-40B4-BE49-F238E27FC236}">
                <a16:creationId xmlns:a16="http://schemas.microsoft.com/office/drawing/2014/main" id="{35184750-8247-422F-A00F-7ED397485AF0}"/>
              </a:ext>
            </a:extLst>
          </p:cNvPr>
          <p:cNvGrpSpPr/>
          <p:nvPr/>
        </p:nvGrpSpPr>
        <p:grpSpPr>
          <a:xfrm>
            <a:off x="245707" y="4030824"/>
            <a:ext cx="2114938" cy="1217962"/>
            <a:chOff x="3550126" y="2022883"/>
            <a:chExt cx="2114938" cy="1217962"/>
          </a:xfrm>
        </p:grpSpPr>
        <p:cxnSp>
          <p:nvCxnSpPr>
            <p:cNvPr id="20" name="Connecteur droit avec flèche 19">
              <a:extLst>
                <a:ext uri="{FF2B5EF4-FFF2-40B4-BE49-F238E27FC236}">
                  <a16:creationId xmlns:a16="http://schemas.microsoft.com/office/drawing/2014/main" id="{FF87CBDD-9EB2-4108-9992-0D107FDD88F0}"/>
                </a:ext>
              </a:extLst>
            </p:cNvPr>
            <p:cNvCxnSpPr>
              <a:cxnSpLocks/>
              <a:stCxn id="21" idx="0"/>
            </p:cNvCxnSpPr>
            <p:nvPr/>
          </p:nvCxnSpPr>
          <p:spPr>
            <a:xfrm flipV="1">
              <a:off x="4544586" y="2022883"/>
              <a:ext cx="1120478" cy="940967"/>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1" name="ZoneTexte 20">
              <a:extLst>
                <a:ext uri="{FF2B5EF4-FFF2-40B4-BE49-F238E27FC236}">
                  <a16:creationId xmlns:a16="http://schemas.microsoft.com/office/drawing/2014/main" id="{1C590A15-73BD-4EDE-B675-774B837EDBF3}"/>
                </a:ext>
              </a:extLst>
            </p:cNvPr>
            <p:cNvSpPr txBox="1"/>
            <p:nvPr/>
          </p:nvSpPr>
          <p:spPr>
            <a:xfrm>
              <a:off x="3550126" y="2963850"/>
              <a:ext cx="1988919" cy="276995"/>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Configuration Gynécologie</a:t>
              </a:r>
            </a:p>
          </p:txBody>
        </p:sp>
      </p:grpSp>
      <p:pic>
        <p:nvPicPr>
          <p:cNvPr id="4" name="Image 3">
            <a:extLst>
              <a:ext uri="{FF2B5EF4-FFF2-40B4-BE49-F238E27FC236}">
                <a16:creationId xmlns:a16="http://schemas.microsoft.com/office/drawing/2014/main" id="{18D8619E-9E27-40CF-91F9-9A30A4EE1FF0}"/>
              </a:ext>
            </a:extLst>
          </p:cNvPr>
          <p:cNvPicPr>
            <a:picLocks noChangeAspect="1"/>
          </p:cNvPicPr>
          <p:nvPr/>
        </p:nvPicPr>
        <p:blipFill>
          <a:blip r:embed="rId4"/>
          <a:stretch>
            <a:fillRect/>
          </a:stretch>
        </p:blipFill>
        <p:spPr>
          <a:xfrm>
            <a:off x="2358917" y="1972986"/>
            <a:ext cx="6620196" cy="3713886"/>
          </a:xfrm>
          <a:prstGeom prst="rect">
            <a:avLst/>
          </a:prstGeom>
          <a:ln>
            <a:solidFill>
              <a:schemeClr val="accent1"/>
            </a:solidFill>
          </a:ln>
        </p:spPr>
      </p:pic>
      <p:sp>
        <p:nvSpPr>
          <p:cNvPr id="15" name="Rectangle 14">
            <a:extLst>
              <a:ext uri="{FF2B5EF4-FFF2-40B4-BE49-F238E27FC236}">
                <a16:creationId xmlns:a16="http://schemas.microsoft.com/office/drawing/2014/main" id="{AB05C8BE-6DFC-4DDC-A016-70B93B041A03}"/>
              </a:ext>
            </a:extLst>
          </p:cNvPr>
          <p:cNvSpPr/>
          <p:nvPr/>
        </p:nvSpPr>
        <p:spPr>
          <a:xfrm>
            <a:off x="-60960" y="289824"/>
            <a:ext cx="707027" cy="369332"/>
          </a:xfrm>
          <a:prstGeom prst="rect">
            <a:avLst/>
          </a:prstGeom>
          <a:ln>
            <a:noFill/>
          </a:ln>
        </p:spPr>
        <p:txBody>
          <a:bodyPr wrap="square">
            <a:spAutoFit/>
          </a:bodyPr>
          <a:lstStyle/>
          <a:p>
            <a:r>
              <a:rPr lang="fr-FR" dirty="0" err="1">
                <a:solidFill>
                  <a:schemeClr val="bg1"/>
                </a:solidFill>
                <a:latin typeface="Montserrat" panose="00000500000000000000" pitchFamily="50" charset="0"/>
              </a:rPr>
              <a:t>Gyn</a:t>
            </a:r>
            <a:endParaRPr lang="fr-FR" dirty="0">
              <a:solidFill>
                <a:schemeClr val="bg1"/>
              </a:solidFill>
              <a:latin typeface="Montserrat" panose="00000500000000000000" pitchFamily="50" charset="0"/>
            </a:endParaRPr>
          </a:p>
        </p:txBody>
      </p:sp>
    </p:spTree>
    <p:extLst>
      <p:ext uri="{BB962C8B-B14F-4D97-AF65-F5344CB8AC3E}">
        <p14:creationId xmlns:p14="http://schemas.microsoft.com/office/powerpoint/2010/main" val="32265848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7CCD1A4-1618-474A-85D5-5F10CC12604C}"/>
              </a:ext>
            </a:extLst>
          </p:cNvPr>
          <p:cNvPicPr>
            <a:picLocks noChangeAspect="1"/>
          </p:cNvPicPr>
          <p:nvPr/>
        </p:nvPicPr>
        <p:blipFill>
          <a:blip r:embed="rId3"/>
          <a:stretch>
            <a:fillRect/>
          </a:stretch>
        </p:blipFill>
        <p:spPr>
          <a:xfrm>
            <a:off x="1887552" y="1129072"/>
            <a:ext cx="4821566" cy="1740585"/>
          </a:xfrm>
          <a:prstGeom prst="rect">
            <a:avLst/>
          </a:prstGeom>
        </p:spPr>
      </p:pic>
      <p:sp>
        <p:nvSpPr>
          <p:cNvPr id="18" name="ZoneTexte 17">
            <a:extLst>
              <a:ext uri="{FF2B5EF4-FFF2-40B4-BE49-F238E27FC236}">
                <a16:creationId xmlns:a16="http://schemas.microsoft.com/office/drawing/2014/main" id="{370A7363-1A64-4643-B235-D9A82DF5D640}"/>
              </a:ext>
            </a:extLst>
          </p:cNvPr>
          <p:cNvSpPr txBox="1"/>
          <p:nvPr/>
        </p:nvSpPr>
        <p:spPr>
          <a:xfrm>
            <a:off x="7142797" y="2481302"/>
            <a:ext cx="1640830" cy="307773"/>
          </a:xfrm>
          <a:prstGeom prst="rect">
            <a:avLst/>
          </a:prstGeom>
          <a:noFill/>
          <a:ln w="9525"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B4F9E"/>
                </a:solidFill>
                <a:effectLst/>
                <a:uFillTx/>
                <a:latin typeface="Montserrat" panose="00000500000000000000" pitchFamily="50" charset="0"/>
                <a:sym typeface="Calibri"/>
              </a:rPr>
              <a:t>Ouverture du dossier</a:t>
            </a:r>
          </a:p>
        </p:txBody>
      </p:sp>
      <p:sp>
        <p:nvSpPr>
          <p:cNvPr id="22" name="ZoneTexte 21">
            <a:extLst>
              <a:ext uri="{FF2B5EF4-FFF2-40B4-BE49-F238E27FC236}">
                <a16:creationId xmlns:a16="http://schemas.microsoft.com/office/drawing/2014/main" id="{C71C9C16-0961-4A81-88D2-623C434BEB36}"/>
              </a:ext>
            </a:extLst>
          </p:cNvPr>
          <p:cNvSpPr txBox="1"/>
          <p:nvPr/>
        </p:nvSpPr>
        <p:spPr>
          <a:xfrm>
            <a:off x="2691322" y="5575041"/>
            <a:ext cx="3301112" cy="307773"/>
          </a:xfrm>
          <a:prstGeom prst="rect">
            <a:avLst/>
          </a:prstGeom>
          <a:noFill/>
          <a:ln w="9525"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Choix du type de dossier lors de sa création</a:t>
            </a:r>
            <a:endParaRPr kumimoji="0" lang="fr-FR" sz="1400" b="0" i="0" u="none" strike="noStrike" cap="none" spc="0" normalizeH="0" baseline="0" dirty="0">
              <a:ln>
                <a:noFill/>
              </a:ln>
              <a:solidFill>
                <a:srgbClr val="1B4F9E"/>
              </a:solidFill>
              <a:effectLst/>
              <a:uFillTx/>
              <a:latin typeface="Montserrat" panose="00000500000000000000" pitchFamily="50" charset="0"/>
              <a:sym typeface="Calibri"/>
            </a:endParaRPr>
          </a:p>
        </p:txBody>
      </p:sp>
      <p:cxnSp>
        <p:nvCxnSpPr>
          <p:cNvPr id="16" name="Connecteur droit avec flèche 15">
            <a:extLst>
              <a:ext uri="{FF2B5EF4-FFF2-40B4-BE49-F238E27FC236}">
                <a16:creationId xmlns:a16="http://schemas.microsoft.com/office/drawing/2014/main" id="{D0CC864B-B977-44B9-9D0D-BB8C1EEB87A8}"/>
              </a:ext>
            </a:extLst>
          </p:cNvPr>
          <p:cNvCxnSpPr>
            <a:cxnSpLocks/>
          </p:cNvCxnSpPr>
          <p:nvPr/>
        </p:nvCxnSpPr>
        <p:spPr>
          <a:xfrm flipH="1" flipV="1">
            <a:off x="2278816" y="1474237"/>
            <a:ext cx="5652204" cy="1007065"/>
          </a:xfrm>
          <a:prstGeom prst="straightConnector1">
            <a:avLst/>
          </a:prstGeom>
          <a:noFill/>
          <a:ln w="9525" cap="flat">
            <a:solidFill>
              <a:schemeClr val="accent1">
                <a:lumMod val="75000"/>
              </a:schemeClr>
            </a:solidFill>
            <a:prstDash val="solid"/>
            <a:round/>
            <a:tailEnd type="triangle"/>
          </a:ln>
          <a:effectLst/>
          <a:sp3d/>
        </p:spPr>
        <p:style>
          <a:lnRef idx="0">
            <a:scrgbClr r="0" g="0" b="0"/>
          </a:lnRef>
          <a:fillRef idx="0">
            <a:scrgbClr r="0" g="0" b="0"/>
          </a:fillRef>
          <a:effectRef idx="0">
            <a:scrgbClr r="0" g="0" b="0"/>
          </a:effectRef>
          <a:fontRef idx="none"/>
        </p:style>
      </p:cxnSp>
      <p:cxnSp>
        <p:nvCxnSpPr>
          <p:cNvPr id="8" name="Connecteur droit avec flèche 7">
            <a:extLst>
              <a:ext uri="{FF2B5EF4-FFF2-40B4-BE49-F238E27FC236}">
                <a16:creationId xmlns:a16="http://schemas.microsoft.com/office/drawing/2014/main" id="{5F254D1F-7C16-4007-9EF0-FB5C6A09FCC7}"/>
              </a:ext>
            </a:extLst>
          </p:cNvPr>
          <p:cNvCxnSpPr>
            <a:cxnSpLocks/>
          </p:cNvCxnSpPr>
          <p:nvPr/>
        </p:nvCxnSpPr>
        <p:spPr>
          <a:xfrm flipH="1" flipV="1">
            <a:off x="2976465" y="1474238"/>
            <a:ext cx="4954555" cy="1007064"/>
          </a:xfrm>
          <a:prstGeom prst="straightConnector1">
            <a:avLst/>
          </a:prstGeom>
          <a:noFill/>
          <a:ln w="9525" cap="flat">
            <a:solidFill>
              <a:schemeClr val="accent1">
                <a:lumMod val="75000"/>
              </a:schemeClr>
            </a:solidFill>
            <a:prstDash val="solid"/>
            <a:round/>
            <a:tailEnd type="triangle"/>
          </a:ln>
          <a:effectLst/>
          <a:sp3d/>
        </p:spPr>
        <p:style>
          <a:lnRef idx="0">
            <a:scrgbClr r="0" g="0" b="0"/>
          </a:lnRef>
          <a:fillRef idx="0">
            <a:scrgbClr r="0" g="0" b="0"/>
          </a:fillRef>
          <a:effectRef idx="0">
            <a:scrgbClr r="0" g="0" b="0"/>
          </a:effectRef>
          <a:fontRef idx="none"/>
        </p:style>
      </p:cxnSp>
      <p:cxnSp>
        <p:nvCxnSpPr>
          <p:cNvPr id="6" name="Connecteur droit avec flèche 5">
            <a:extLst>
              <a:ext uri="{FF2B5EF4-FFF2-40B4-BE49-F238E27FC236}">
                <a16:creationId xmlns:a16="http://schemas.microsoft.com/office/drawing/2014/main" id="{46DE619F-F4A1-408F-B946-B52E699794A3}"/>
              </a:ext>
            </a:extLst>
          </p:cNvPr>
          <p:cNvCxnSpPr>
            <a:cxnSpLocks/>
          </p:cNvCxnSpPr>
          <p:nvPr/>
        </p:nvCxnSpPr>
        <p:spPr>
          <a:xfrm flipH="1" flipV="1">
            <a:off x="3532910" y="1474020"/>
            <a:ext cx="4398110" cy="994527"/>
          </a:xfrm>
          <a:prstGeom prst="straightConnector1">
            <a:avLst/>
          </a:prstGeom>
          <a:noFill/>
          <a:ln w="9525" cap="flat">
            <a:solidFill>
              <a:schemeClr val="accent1">
                <a:lumMod val="75000"/>
              </a:schemeClr>
            </a:solidFill>
            <a:prstDash val="solid"/>
            <a:round/>
            <a:tailEnd type="triangle"/>
          </a:ln>
          <a:effectLst/>
          <a:sp3d/>
        </p:spPr>
        <p:style>
          <a:lnRef idx="0">
            <a:scrgbClr r="0" g="0" b="0"/>
          </a:lnRef>
          <a:fillRef idx="0">
            <a:scrgbClr r="0" g="0" b="0"/>
          </a:fillRef>
          <a:effectRef idx="0">
            <a:scrgbClr r="0" g="0" b="0"/>
          </a:effectRef>
          <a:fontRef idx="none"/>
        </p:style>
      </p:cxnSp>
      <p:sp>
        <p:nvSpPr>
          <p:cNvPr id="3" name="Titre 2">
            <a:extLst>
              <a:ext uri="{FF2B5EF4-FFF2-40B4-BE49-F238E27FC236}">
                <a16:creationId xmlns:a16="http://schemas.microsoft.com/office/drawing/2014/main" id="{215F5BEB-4F15-4D9F-8C7E-A9024A6B4ECC}"/>
              </a:ext>
            </a:extLst>
          </p:cNvPr>
          <p:cNvSpPr>
            <a:spLocks noGrp="1"/>
          </p:cNvSpPr>
          <p:nvPr>
            <p:ph type="title" idx="4294967295"/>
          </p:nvPr>
        </p:nvSpPr>
        <p:spPr/>
        <p:txBody>
          <a:bodyPr>
            <a:noAutofit/>
          </a:bodyPr>
          <a:lstStyle/>
          <a:p>
            <a:r>
              <a:rPr lang="fr-FR" sz="2800" dirty="0">
                <a:latin typeface="Montserrat" panose="00000500000000000000" pitchFamily="50" charset="0"/>
              </a:rPr>
              <a:t>SELECTION DU DOSSIER</a:t>
            </a:r>
          </a:p>
        </p:txBody>
      </p:sp>
      <p:pic>
        <p:nvPicPr>
          <p:cNvPr id="11" name="Image 10">
            <a:extLst>
              <a:ext uri="{FF2B5EF4-FFF2-40B4-BE49-F238E27FC236}">
                <a16:creationId xmlns:a16="http://schemas.microsoft.com/office/drawing/2014/main" id="{14DB7BB3-D1BE-4BA0-B36B-17DF9FF492F3}"/>
              </a:ext>
            </a:extLst>
          </p:cNvPr>
          <p:cNvPicPr>
            <a:picLocks noChangeAspect="1"/>
          </p:cNvPicPr>
          <p:nvPr/>
        </p:nvPicPr>
        <p:blipFill>
          <a:blip r:embed="rId4"/>
          <a:stretch>
            <a:fillRect/>
          </a:stretch>
        </p:blipFill>
        <p:spPr>
          <a:xfrm>
            <a:off x="696628" y="3055900"/>
            <a:ext cx="2836282" cy="2458110"/>
          </a:xfrm>
          <a:prstGeom prst="rect">
            <a:avLst/>
          </a:prstGeom>
        </p:spPr>
      </p:pic>
      <p:pic>
        <p:nvPicPr>
          <p:cNvPr id="9" name="Image 8">
            <a:extLst>
              <a:ext uri="{FF2B5EF4-FFF2-40B4-BE49-F238E27FC236}">
                <a16:creationId xmlns:a16="http://schemas.microsoft.com/office/drawing/2014/main" id="{18C4E7AE-B010-4726-B406-35972906FCC7}"/>
              </a:ext>
            </a:extLst>
          </p:cNvPr>
          <p:cNvPicPr>
            <a:picLocks noChangeAspect="1"/>
          </p:cNvPicPr>
          <p:nvPr/>
        </p:nvPicPr>
        <p:blipFill>
          <a:blip r:embed="rId5"/>
          <a:stretch>
            <a:fillRect/>
          </a:stretch>
        </p:blipFill>
        <p:spPr>
          <a:xfrm>
            <a:off x="5104918" y="3055900"/>
            <a:ext cx="2814688" cy="2458110"/>
          </a:xfrm>
          <a:prstGeom prst="rect">
            <a:avLst/>
          </a:prstGeom>
        </p:spPr>
      </p:pic>
      <p:cxnSp>
        <p:nvCxnSpPr>
          <p:cNvPr id="20" name="Connecteur droit avec flèche 19">
            <a:extLst>
              <a:ext uri="{FF2B5EF4-FFF2-40B4-BE49-F238E27FC236}">
                <a16:creationId xmlns:a16="http://schemas.microsoft.com/office/drawing/2014/main" id="{CE2B7551-E15E-4AF9-92A6-AC1143EB0656}"/>
              </a:ext>
            </a:extLst>
          </p:cNvPr>
          <p:cNvCxnSpPr>
            <a:cxnSpLocks/>
            <a:stCxn id="22" idx="0"/>
          </p:cNvCxnSpPr>
          <p:nvPr/>
        </p:nvCxnSpPr>
        <p:spPr>
          <a:xfrm flipH="1" flipV="1">
            <a:off x="1645920" y="3596640"/>
            <a:ext cx="2695958" cy="1978401"/>
          </a:xfrm>
          <a:prstGeom prst="straightConnector1">
            <a:avLst/>
          </a:prstGeom>
          <a:noFill/>
          <a:ln w="9525" cap="flat">
            <a:solidFill>
              <a:schemeClr val="accent1">
                <a:lumMod val="75000"/>
              </a:schemeClr>
            </a:solidFill>
            <a:prstDash val="solid"/>
            <a:round/>
            <a:tailEnd type="triangle"/>
          </a:ln>
          <a:effectLst/>
          <a:sp3d/>
        </p:spPr>
        <p:style>
          <a:lnRef idx="0">
            <a:scrgbClr r="0" g="0" b="0"/>
          </a:lnRef>
          <a:fillRef idx="0">
            <a:scrgbClr r="0" g="0" b="0"/>
          </a:fillRef>
          <a:effectRef idx="0">
            <a:scrgbClr r="0" g="0" b="0"/>
          </a:effectRef>
          <a:fontRef idx="none"/>
        </p:style>
      </p:cxnSp>
      <p:cxnSp>
        <p:nvCxnSpPr>
          <p:cNvPr id="23" name="Connecteur droit avec flèche 22">
            <a:extLst>
              <a:ext uri="{FF2B5EF4-FFF2-40B4-BE49-F238E27FC236}">
                <a16:creationId xmlns:a16="http://schemas.microsoft.com/office/drawing/2014/main" id="{8A5C0E08-8F70-4579-AA8F-DC3625948886}"/>
              </a:ext>
            </a:extLst>
          </p:cNvPr>
          <p:cNvCxnSpPr>
            <a:cxnSpLocks/>
            <a:stCxn id="22" idx="0"/>
          </p:cNvCxnSpPr>
          <p:nvPr/>
        </p:nvCxnSpPr>
        <p:spPr>
          <a:xfrm flipV="1">
            <a:off x="4341878" y="3840480"/>
            <a:ext cx="980830" cy="1734561"/>
          </a:xfrm>
          <a:prstGeom prst="straightConnector1">
            <a:avLst/>
          </a:prstGeom>
          <a:noFill/>
          <a:ln w="9525" cap="flat">
            <a:solidFill>
              <a:schemeClr val="accent1">
                <a:lumMod val="75000"/>
              </a:schemeClr>
            </a:solidFill>
            <a:prstDash val="solid"/>
            <a:round/>
            <a:tailEnd type="triangle"/>
          </a:ln>
          <a:effectLst/>
          <a:sp3d/>
        </p:spPr>
        <p:style>
          <a:lnRef idx="0">
            <a:scrgbClr r="0" g="0" b="0"/>
          </a:lnRef>
          <a:fillRef idx="0">
            <a:scrgbClr r="0" g="0" b="0"/>
          </a:fillRef>
          <a:effectRef idx="0">
            <a:scrgbClr r="0" g="0" b="0"/>
          </a:effectRef>
          <a:fontRef idx="none"/>
        </p:style>
      </p:cxnSp>
      <p:sp>
        <p:nvSpPr>
          <p:cNvPr id="21" name="Rectangle 20">
            <a:extLst>
              <a:ext uri="{FF2B5EF4-FFF2-40B4-BE49-F238E27FC236}">
                <a16:creationId xmlns:a16="http://schemas.microsoft.com/office/drawing/2014/main" id="{3D0CB46B-5B51-4A71-B6AB-6ECD06639616}"/>
              </a:ext>
            </a:extLst>
          </p:cNvPr>
          <p:cNvSpPr/>
          <p:nvPr/>
        </p:nvSpPr>
        <p:spPr>
          <a:xfrm>
            <a:off x="0" y="338277"/>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Cs</a:t>
            </a:r>
          </a:p>
        </p:txBody>
      </p:sp>
    </p:spTree>
    <p:extLst>
      <p:ext uri="{BB962C8B-B14F-4D97-AF65-F5344CB8AC3E}">
        <p14:creationId xmlns:p14="http://schemas.microsoft.com/office/powerpoint/2010/main" val="2101167317"/>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a:xfrm>
            <a:off x="1552380" y="386034"/>
            <a:ext cx="7886700" cy="298834"/>
          </a:xfrm>
        </p:spPr>
        <p:txBody>
          <a:bodyPr>
            <a:noAutofit/>
          </a:bodyPr>
          <a:lstStyle/>
          <a:p>
            <a:r>
              <a:rPr lang="fr-FR" sz="2800" dirty="0">
                <a:latin typeface="Montserrat" panose="00000500000000000000" pitchFamily="50" charset="0"/>
              </a:rPr>
              <a:t>Suivi en Gynécologie</a:t>
            </a:r>
          </a:p>
        </p:txBody>
      </p:sp>
      <p:pic>
        <p:nvPicPr>
          <p:cNvPr id="6" name="Image 5">
            <a:extLst>
              <a:ext uri="{FF2B5EF4-FFF2-40B4-BE49-F238E27FC236}">
                <a16:creationId xmlns:a16="http://schemas.microsoft.com/office/drawing/2014/main" id="{60AB0CE2-6B3A-496B-9C73-600F322DBA9D}"/>
              </a:ext>
            </a:extLst>
          </p:cNvPr>
          <p:cNvPicPr>
            <a:picLocks noChangeAspect="1"/>
          </p:cNvPicPr>
          <p:nvPr/>
        </p:nvPicPr>
        <p:blipFill>
          <a:blip r:embed="rId3"/>
          <a:stretch>
            <a:fillRect/>
          </a:stretch>
        </p:blipFill>
        <p:spPr>
          <a:xfrm>
            <a:off x="4077478" y="2820065"/>
            <a:ext cx="4795935" cy="3132865"/>
          </a:xfrm>
          <a:prstGeom prst="rect">
            <a:avLst/>
          </a:prstGeom>
        </p:spPr>
      </p:pic>
      <p:pic>
        <p:nvPicPr>
          <p:cNvPr id="5" name="Image 4">
            <a:extLst>
              <a:ext uri="{FF2B5EF4-FFF2-40B4-BE49-F238E27FC236}">
                <a16:creationId xmlns:a16="http://schemas.microsoft.com/office/drawing/2014/main" id="{10F69FB4-7D5A-41FF-9EB8-CC53AB249D8F}"/>
              </a:ext>
            </a:extLst>
          </p:cNvPr>
          <p:cNvPicPr>
            <a:picLocks noChangeAspect="1"/>
          </p:cNvPicPr>
          <p:nvPr/>
        </p:nvPicPr>
        <p:blipFill>
          <a:blip r:embed="rId4"/>
          <a:stretch>
            <a:fillRect/>
          </a:stretch>
        </p:blipFill>
        <p:spPr>
          <a:xfrm>
            <a:off x="550507" y="1142999"/>
            <a:ext cx="4173043" cy="4809931"/>
          </a:xfrm>
          <a:prstGeom prst="rect">
            <a:avLst/>
          </a:prstGeom>
        </p:spPr>
      </p:pic>
      <p:grpSp>
        <p:nvGrpSpPr>
          <p:cNvPr id="10" name="Groupe 9">
            <a:extLst>
              <a:ext uri="{FF2B5EF4-FFF2-40B4-BE49-F238E27FC236}">
                <a16:creationId xmlns:a16="http://schemas.microsoft.com/office/drawing/2014/main" id="{DA848F5F-C3B5-4775-BF10-E149227AAEE8}"/>
              </a:ext>
            </a:extLst>
          </p:cNvPr>
          <p:cNvGrpSpPr/>
          <p:nvPr/>
        </p:nvGrpSpPr>
        <p:grpSpPr>
          <a:xfrm>
            <a:off x="4723550" y="1475471"/>
            <a:ext cx="3117489" cy="276995"/>
            <a:chOff x="8180369" y="-380070"/>
            <a:chExt cx="3117489" cy="276995"/>
          </a:xfrm>
        </p:grpSpPr>
        <p:cxnSp>
          <p:nvCxnSpPr>
            <p:cNvPr id="11" name="Connecteur droit avec flèche 10">
              <a:extLst>
                <a:ext uri="{FF2B5EF4-FFF2-40B4-BE49-F238E27FC236}">
                  <a16:creationId xmlns:a16="http://schemas.microsoft.com/office/drawing/2014/main" id="{FF68BAFC-CC9A-45AF-97C7-4267B7BC97B5}"/>
                </a:ext>
              </a:extLst>
            </p:cNvPr>
            <p:cNvCxnSpPr>
              <a:cxnSpLocks/>
              <a:stCxn id="12" idx="1"/>
            </p:cNvCxnSpPr>
            <p:nvPr/>
          </p:nvCxnSpPr>
          <p:spPr>
            <a:xfrm flipH="1">
              <a:off x="8180369" y="-241572"/>
              <a:ext cx="952359"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2" name="ZoneTexte 11">
              <a:extLst>
                <a:ext uri="{FF2B5EF4-FFF2-40B4-BE49-F238E27FC236}">
                  <a16:creationId xmlns:a16="http://schemas.microsoft.com/office/drawing/2014/main" id="{93BBEDE2-06AC-46BD-98D4-38E311DC26CB}"/>
                </a:ext>
              </a:extLst>
            </p:cNvPr>
            <p:cNvSpPr txBox="1"/>
            <p:nvPr/>
          </p:nvSpPr>
          <p:spPr>
            <a:xfrm>
              <a:off x="9132728" y="-380070"/>
              <a:ext cx="2165130" cy="276995"/>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200" dirty="0">
                  <a:solidFill>
                    <a:srgbClr val="114F9D"/>
                  </a:solidFill>
                  <a:latin typeface="Montserrat" panose="00000500000000000000" pitchFamily="50" charset="0"/>
                </a:rPr>
                <a:t>Feuille de suivi gynécologique</a:t>
              </a:r>
              <a:endParaRPr kumimoji="0" lang="fr-FR" sz="1200" b="0" i="0" u="none" strike="noStrike" cap="none" spc="0" normalizeH="0" baseline="0" dirty="0">
                <a:ln>
                  <a:noFill/>
                </a:ln>
                <a:solidFill>
                  <a:srgbClr val="114F9D"/>
                </a:solidFill>
                <a:effectLst/>
                <a:uFillTx/>
                <a:latin typeface="Montserrat" panose="00000500000000000000" pitchFamily="50" charset="0"/>
                <a:sym typeface="Calibri"/>
              </a:endParaRPr>
            </a:p>
          </p:txBody>
        </p:sp>
      </p:grpSp>
      <p:sp>
        <p:nvSpPr>
          <p:cNvPr id="13" name="ZoneTexte 12">
            <a:extLst>
              <a:ext uri="{FF2B5EF4-FFF2-40B4-BE49-F238E27FC236}">
                <a16:creationId xmlns:a16="http://schemas.microsoft.com/office/drawing/2014/main" id="{F3FF5CEF-4BFA-476A-A2AD-D436C02C06A2}"/>
              </a:ext>
            </a:extLst>
          </p:cNvPr>
          <p:cNvSpPr txBox="1"/>
          <p:nvPr/>
        </p:nvSpPr>
        <p:spPr>
          <a:xfrm>
            <a:off x="5675909" y="2249473"/>
            <a:ext cx="2165130" cy="276995"/>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200" dirty="0">
                <a:solidFill>
                  <a:srgbClr val="114F9D"/>
                </a:solidFill>
                <a:latin typeface="Montserrat" panose="00000500000000000000" pitchFamily="50" charset="0"/>
              </a:rPr>
              <a:t>Feuille de suivi des colposcopies</a:t>
            </a:r>
            <a:endParaRPr kumimoji="0" lang="fr-FR" sz="1200" b="0" i="0" u="none" strike="noStrike" cap="none" spc="0" normalizeH="0" baseline="0" dirty="0">
              <a:ln>
                <a:noFill/>
              </a:ln>
              <a:solidFill>
                <a:srgbClr val="114F9D"/>
              </a:solidFill>
              <a:effectLst/>
              <a:uFillTx/>
              <a:latin typeface="Montserrat" panose="00000500000000000000" pitchFamily="50" charset="0"/>
              <a:sym typeface="Calibri"/>
            </a:endParaRPr>
          </a:p>
        </p:txBody>
      </p:sp>
      <p:cxnSp>
        <p:nvCxnSpPr>
          <p:cNvPr id="14" name="Connecteur droit avec flèche 13">
            <a:extLst>
              <a:ext uri="{FF2B5EF4-FFF2-40B4-BE49-F238E27FC236}">
                <a16:creationId xmlns:a16="http://schemas.microsoft.com/office/drawing/2014/main" id="{1FE20B04-2571-4FB7-945D-CFA0CE384F34}"/>
              </a:ext>
            </a:extLst>
          </p:cNvPr>
          <p:cNvCxnSpPr>
            <a:cxnSpLocks/>
          </p:cNvCxnSpPr>
          <p:nvPr/>
        </p:nvCxnSpPr>
        <p:spPr>
          <a:xfrm>
            <a:off x="6758474" y="2526468"/>
            <a:ext cx="0" cy="293597"/>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5" name="Rectangle 14">
            <a:extLst>
              <a:ext uri="{FF2B5EF4-FFF2-40B4-BE49-F238E27FC236}">
                <a16:creationId xmlns:a16="http://schemas.microsoft.com/office/drawing/2014/main" id="{B2F9C397-A622-4DC0-A934-1FE146BD5D9E}"/>
              </a:ext>
            </a:extLst>
          </p:cNvPr>
          <p:cNvSpPr/>
          <p:nvPr/>
        </p:nvSpPr>
        <p:spPr>
          <a:xfrm>
            <a:off x="-60960" y="289824"/>
            <a:ext cx="707027" cy="369332"/>
          </a:xfrm>
          <a:prstGeom prst="rect">
            <a:avLst/>
          </a:prstGeom>
          <a:ln>
            <a:noFill/>
          </a:ln>
        </p:spPr>
        <p:txBody>
          <a:bodyPr wrap="square">
            <a:spAutoFit/>
          </a:bodyPr>
          <a:lstStyle/>
          <a:p>
            <a:r>
              <a:rPr lang="fr-FR" dirty="0" err="1">
                <a:solidFill>
                  <a:schemeClr val="bg1"/>
                </a:solidFill>
                <a:latin typeface="Montserrat" panose="00000500000000000000" pitchFamily="50" charset="0"/>
              </a:rPr>
              <a:t>Gyn</a:t>
            </a:r>
            <a:endParaRPr lang="fr-FR" dirty="0">
              <a:solidFill>
                <a:schemeClr val="bg1"/>
              </a:solidFill>
              <a:latin typeface="Montserrat" panose="00000500000000000000" pitchFamily="50" charset="0"/>
            </a:endParaRPr>
          </a:p>
        </p:txBody>
      </p:sp>
    </p:spTree>
    <p:extLst>
      <p:ext uri="{BB962C8B-B14F-4D97-AF65-F5344CB8AC3E}">
        <p14:creationId xmlns:p14="http://schemas.microsoft.com/office/powerpoint/2010/main" val="2042435098"/>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a:xfrm>
            <a:off x="1552380" y="386034"/>
            <a:ext cx="7321032" cy="298834"/>
          </a:xfrm>
        </p:spPr>
        <p:txBody>
          <a:bodyPr>
            <a:noAutofit/>
          </a:bodyPr>
          <a:lstStyle/>
          <a:p>
            <a:r>
              <a:rPr lang="fr-FR" sz="2800" dirty="0">
                <a:latin typeface="Montserrat" panose="00000500000000000000" pitchFamily="50" charset="0"/>
              </a:rPr>
              <a:t>Hospitalisation en Gynécologie</a:t>
            </a:r>
          </a:p>
        </p:txBody>
      </p:sp>
      <p:cxnSp>
        <p:nvCxnSpPr>
          <p:cNvPr id="14" name="Connecteur droit avec flèche 13">
            <a:extLst>
              <a:ext uri="{FF2B5EF4-FFF2-40B4-BE49-F238E27FC236}">
                <a16:creationId xmlns:a16="http://schemas.microsoft.com/office/drawing/2014/main" id="{1FE20B04-2571-4FB7-945D-CFA0CE384F34}"/>
              </a:ext>
            </a:extLst>
          </p:cNvPr>
          <p:cNvCxnSpPr>
            <a:cxnSpLocks/>
          </p:cNvCxnSpPr>
          <p:nvPr/>
        </p:nvCxnSpPr>
        <p:spPr>
          <a:xfrm flipV="1">
            <a:off x="7504923" y="5209724"/>
            <a:ext cx="0" cy="287029"/>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pic>
        <p:nvPicPr>
          <p:cNvPr id="7" name="Image 6">
            <a:extLst>
              <a:ext uri="{FF2B5EF4-FFF2-40B4-BE49-F238E27FC236}">
                <a16:creationId xmlns:a16="http://schemas.microsoft.com/office/drawing/2014/main" id="{4E160477-40E3-4858-AEF1-AFA970F4C981}"/>
              </a:ext>
            </a:extLst>
          </p:cNvPr>
          <p:cNvPicPr>
            <a:picLocks noChangeAspect="1"/>
          </p:cNvPicPr>
          <p:nvPr/>
        </p:nvPicPr>
        <p:blipFill>
          <a:blip r:embed="rId3"/>
          <a:stretch>
            <a:fillRect/>
          </a:stretch>
        </p:blipFill>
        <p:spPr>
          <a:xfrm>
            <a:off x="777339" y="2019400"/>
            <a:ext cx="3794661" cy="3575316"/>
          </a:xfrm>
          <a:prstGeom prst="rect">
            <a:avLst/>
          </a:prstGeom>
        </p:spPr>
      </p:pic>
      <p:pic>
        <p:nvPicPr>
          <p:cNvPr id="9" name="Image 8">
            <a:extLst>
              <a:ext uri="{FF2B5EF4-FFF2-40B4-BE49-F238E27FC236}">
                <a16:creationId xmlns:a16="http://schemas.microsoft.com/office/drawing/2014/main" id="{3C8DDF1A-638C-4F60-B0E3-ABC074FA6855}"/>
              </a:ext>
            </a:extLst>
          </p:cNvPr>
          <p:cNvPicPr>
            <a:picLocks noChangeAspect="1"/>
          </p:cNvPicPr>
          <p:nvPr/>
        </p:nvPicPr>
        <p:blipFill>
          <a:blip r:embed="rId4"/>
          <a:stretch>
            <a:fillRect/>
          </a:stretch>
        </p:blipFill>
        <p:spPr>
          <a:xfrm>
            <a:off x="4834625" y="2016376"/>
            <a:ext cx="3794654" cy="3578340"/>
          </a:xfrm>
          <a:prstGeom prst="rect">
            <a:avLst/>
          </a:prstGeom>
        </p:spPr>
      </p:pic>
      <p:pic>
        <p:nvPicPr>
          <p:cNvPr id="17" name="Image 16">
            <a:extLst>
              <a:ext uri="{FF2B5EF4-FFF2-40B4-BE49-F238E27FC236}">
                <a16:creationId xmlns:a16="http://schemas.microsoft.com/office/drawing/2014/main" id="{72D60908-CF52-4543-A8E2-13DD5C2CC173}"/>
              </a:ext>
            </a:extLst>
          </p:cNvPr>
          <p:cNvPicPr>
            <a:picLocks noChangeAspect="1"/>
          </p:cNvPicPr>
          <p:nvPr/>
        </p:nvPicPr>
        <p:blipFill>
          <a:blip r:embed="rId5"/>
          <a:stretch>
            <a:fillRect/>
          </a:stretch>
        </p:blipFill>
        <p:spPr>
          <a:xfrm>
            <a:off x="4191968" y="1110207"/>
            <a:ext cx="962229" cy="814194"/>
          </a:xfrm>
          <a:prstGeom prst="rect">
            <a:avLst/>
          </a:prstGeom>
        </p:spPr>
      </p:pic>
      <p:cxnSp>
        <p:nvCxnSpPr>
          <p:cNvPr id="19" name="Connecteur droit avec flèche 18">
            <a:extLst>
              <a:ext uri="{FF2B5EF4-FFF2-40B4-BE49-F238E27FC236}">
                <a16:creationId xmlns:a16="http://schemas.microsoft.com/office/drawing/2014/main" id="{09131873-34D2-4E60-8C6A-8005CF6F5D2C}"/>
              </a:ext>
            </a:extLst>
          </p:cNvPr>
          <p:cNvCxnSpPr>
            <a:cxnSpLocks/>
            <a:stCxn id="17" idx="3"/>
          </p:cNvCxnSpPr>
          <p:nvPr/>
        </p:nvCxnSpPr>
        <p:spPr>
          <a:xfrm>
            <a:off x="5154197" y="1517304"/>
            <a:ext cx="525248" cy="832436"/>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2" name="Connecteur droit avec flèche 21">
            <a:extLst>
              <a:ext uri="{FF2B5EF4-FFF2-40B4-BE49-F238E27FC236}">
                <a16:creationId xmlns:a16="http://schemas.microsoft.com/office/drawing/2014/main" id="{3D510791-DF09-4D20-BCB0-24FAEC244B12}"/>
              </a:ext>
            </a:extLst>
          </p:cNvPr>
          <p:cNvCxnSpPr>
            <a:cxnSpLocks/>
            <a:stCxn id="17" idx="1"/>
          </p:cNvCxnSpPr>
          <p:nvPr/>
        </p:nvCxnSpPr>
        <p:spPr>
          <a:xfrm flipH="1">
            <a:off x="1884786" y="1517304"/>
            <a:ext cx="2307182" cy="1002705"/>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0" name="Rectangle 9">
            <a:extLst>
              <a:ext uri="{FF2B5EF4-FFF2-40B4-BE49-F238E27FC236}">
                <a16:creationId xmlns:a16="http://schemas.microsoft.com/office/drawing/2014/main" id="{D8582234-F041-4577-A068-F1BF021F05FB}"/>
              </a:ext>
            </a:extLst>
          </p:cNvPr>
          <p:cNvSpPr/>
          <p:nvPr/>
        </p:nvSpPr>
        <p:spPr>
          <a:xfrm>
            <a:off x="-60960" y="289824"/>
            <a:ext cx="707027" cy="369332"/>
          </a:xfrm>
          <a:prstGeom prst="rect">
            <a:avLst/>
          </a:prstGeom>
          <a:ln>
            <a:noFill/>
          </a:ln>
        </p:spPr>
        <p:txBody>
          <a:bodyPr wrap="square">
            <a:spAutoFit/>
          </a:bodyPr>
          <a:lstStyle/>
          <a:p>
            <a:r>
              <a:rPr lang="fr-FR" dirty="0" err="1">
                <a:solidFill>
                  <a:schemeClr val="bg1"/>
                </a:solidFill>
                <a:latin typeface="Montserrat" panose="00000500000000000000" pitchFamily="50" charset="0"/>
              </a:rPr>
              <a:t>Gyn</a:t>
            </a:r>
            <a:endParaRPr lang="fr-FR" dirty="0">
              <a:solidFill>
                <a:schemeClr val="bg1"/>
              </a:solidFill>
              <a:latin typeface="Montserrat" panose="00000500000000000000" pitchFamily="50" charset="0"/>
            </a:endParaRPr>
          </a:p>
        </p:txBody>
      </p:sp>
    </p:spTree>
    <p:extLst>
      <p:ext uri="{BB962C8B-B14F-4D97-AF65-F5344CB8AC3E}">
        <p14:creationId xmlns:p14="http://schemas.microsoft.com/office/powerpoint/2010/main" val="1943219373"/>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2">
            <a:extLst>
              <a:ext uri="{FF2B5EF4-FFF2-40B4-BE49-F238E27FC236}">
                <a16:creationId xmlns:a16="http://schemas.microsoft.com/office/drawing/2014/main" id="{217C99B2-EC6D-437B-867E-B9C232617197}"/>
              </a:ext>
            </a:extLst>
          </p:cNvPr>
          <p:cNvSpPr>
            <a:spLocks noChangeArrowheads="1"/>
          </p:cNvSpPr>
          <p:nvPr/>
        </p:nvSpPr>
        <p:spPr bwMode="auto">
          <a:xfrm>
            <a:off x="1120775" y="1308100"/>
            <a:ext cx="2743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eaLnBrk="1" hangingPunct="1">
              <a:spcBef>
                <a:spcPct val="0"/>
              </a:spcBef>
              <a:buClrTx/>
              <a:buSzTx/>
              <a:buFontTx/>
              <a:buNone/>
            </a:pPr>
            <a:endParaRPr lang="fr-FR" altLang="fr-FR" sz="1400" kern="1200" dirty="0">
              <a:solidFill>
                <a:srgbClr val="144F9F"/>
              </a:solidFill>
            </a:endParaRPr>
          </a:p>
        </p:txBody>
      </p:sp>
      <p:sp>
        <p:nvSpPr>
          <p:cNvPr id="3" name="Titre 2">
            <a:extLst>
              <a:ext uri="{FF2B5EF4-FFF2-40B4-BE49-F238E27FC236}">
                <a16:creationId xmlns:a16="http://schemas.microsoft.com/office/drawing/2014/main" id="{4ED83EF5-F092-4D6E-AFB1-5BF16A9148D2}"/>
              </a:ext>
            </a:extLst>
          </p:cNvPr>
          <p:cNvSpPr>
            <a:spLocks noGrp="1"/>
          </p:cNvSpPr>
          <p:nvPr>
            <p:ph type="title"/>
          </p:nvPr>
        </p:nvSpPr>
        <p:spPr>
          <a:xfrm>
            <a:off x="908793" y="2841504"/>
            <a:ext cx="7772404" cy="1174992"/>
          </a:xfrm>
        </p:spPr>
        <p:txBody>
          <a:bodyPr>
            <a:normAutofit fontScale="90000"/>
          </a:bodyPr>
          <a:lstStyle/>
          <a:p>
            <a:r>
              <a:rPr lang="fr-FR" sz="5300" dirty="0">
                <a:latin typeface="Montserrat" panose="00000500000000000000" pitchFamily="50" charset="0"/>
              </a:rPr>
              <a:t>Merci de votre attention</a:t>
            </a:r>
            <a:br>
              <a:rPr lang="fr-FR" sz="4000" dirty="0">
                <a:latin typeface="Montserrat" panose="00000500000000000000" pitchFamily="50" charset="0"/>
              </a:rPr>
            </a:br>
            <a:br>
              <a:rPr lang="fr-FR" sz="4000" dirty="0">
                <a:latin typeface="Montserrat" panose="00000500000000000000" pitchFamily="50" charset="0"/>
              </a:rPr>
            </a:br>
            <a:endParaRPr lang="fr-FR" sz="2800" dirty="0">
              <a:latin typeface="Montserrat" panose="00000500000000000000" pitchFamily="50" charset="0"/>
            </a:endParaRPr>
          </a:p>
        </p:txBody>
      </p:sp>
    </p:spTree>
    <p:extLst>
      <p:ext uri="{BB962C8B-B14F-4D97-AF65-F5344CB8AC3E}">
        <p14:creationId xmlns:p14="http://schemas.microsoft.com/office/powerpoint/2010/main" val="38140191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B6B629E-8227-42DF-9C80-C831B67DF89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1321026"/>
            <a:ext cx="6293737" cy="3412386"/>
          </a:xfrm>
          <a:prstGeom prst="rect">
            <a:avLst/>
          </a:prstGeom>
          <a:scene3d>
            <a:camera prst="perspectiveContrastingRightFacing"/>
            <a:lightRig rig="threePt" dir="t"/>
          </a:scene3d>
          <a:sp3d contourW="19050">
            <a:contourClr>
              <a:srgbClr val="61A0ED"/>
            </a:contourClr>
          </a:sp3d>
        </p:spPr>
      </p:pic>
      <p:sp>
        <p:nvSpPr>
          <p:cNvPr id="3" name="Titre 2">
            <a:extLst>
              <a:ext uri="{FF2B5EF4-FFF2-40B4-BE49-F238E27FC236}">
                <a16:creationId xmlns:a16="http://schemas.microsoft.com/office/drawing/2014/main" id="{215F5BEB-4F15-4D9F-8C7E-A9024A6B4ECC}"/>
              </a:ext>
            </a:extLst>
          </p:cNvPr>
          <p:cNvSpPr>
            <a:spLocks noGrp="1"/>
          </p:cNvSpPr>
          <p:nvPr>
            <p:ph type="title" idx="4294967295"/>
          </p:nvPr>
        </p:nvSpPr>
        <p:spPr/>
        <p:txBody>
          <a:bodyPr>
            <a:noAutofit/>
          </a:bodyPr>
          <a:lstStyle/>
          <a:p>
            <a:r>
              <a:rPr lang="fr-FR" sz="2800" dirty="0">
                <a:latin typeface="Montserrat" panose="00000500000000000000" pitchFamily="50" charset="0"/>
              </a:rPr>
              <a:t>SELECTION DU DOSSIER</a:t>
            </a:r>
          </a:p>
        </p:txBody>
      </p:sp>
      <p:pic>
        <p:nvPicPr>
          <p:cNvPr id="4" name="Image 3">
            <a:extLst>
              <a:ext uri="{FF2B5EF4-FFF2-40B4-BE49-F238E27FC236}">
                <a16:creationId xmlns:a16="http://schemas.microsoft.com/office/drawing/2014/main" id="{F6371DE4-CDCB-4B66-A0BC-7B7A7321B334}"/>
              </a:ext>
            </a:extLst>
          </p:cNvPr>
          <p:cNvPicPr>
            <a:picLocks noChangeAspect="1"/>
          </p:cNvPicPr>
          <p:nvPr/>
        </p:nvPicPr>
        <p:blipFill>
          <a:blip r:embed="rId4"/>
          <a:stretch>
            <a:fillRect/>
          </a:stretch>
        </p:blipFill>
        <p:spPr>
          <a:xfrm>
            <a:off x="3527713" y="1531942"/>
            <a:ext cx="6572251" cy="3511114"/>
          </a:xfrm>
          <a:prstGeom prst="rect">
            <a:avLst/>
          </a:prstGeom>
          <a:scene3d>
            <a:camera prst="perspectiveContrastingRightFacing"/>
            <a:lightRig rig="threePt" dir="t"/>
          </a:scene3d>
        </p:spPr>
      </p:pic>
      <p:sp>
        <p:nvSpPr>
          <p:cNvPr id="8" name="Rectangle 7">
            <a:extLst>
              <a:ext uri="{FF2B5EF4-FFF2-40B4-BE49-F238E27FC236}">
                <a16:creationId xmlns:a16="http://schemas.microsoft.com/office/drawing/2014/main" id="{03EDA25C-5C46-4B51-969F-D1471829E863}"/>
              </a:ext>
            </a:extLst>
          </p:cNvPr>
          <p:cNvSpPr/>
          <p:nvPr/>
        </p:nvSpPr>
        <p:spPr>
          <a:xfrm>
            <a:off x="0" y="338277"/>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Cs</a:t>
            </a:r>
          </a:p>
        </p:txBody>
      </p:sp>
    </p:spTree>
    <p:extLst>
      <p:ext uri="{BB962C8B-B14F-4D97-AF65-F5344CB8AC3E}">
        <p14:creationId xmlns:p14="http://schemas.microsoft.com/office/powerpoint/2010/main" val="8547508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1504EFE-8C61-4254-8066-B54C0B72CEEE}"/>
              </a:ext>
            </a:extLst>
          </p:cNvPr>
          <p:cNvPicPr>
            <a:picLocks noChangeAspect="1"/>
          </p:cNvPicPr>
          <p:nvPr/>
        </p:nvPicPr>
        <p:blipFill>
          <a:blip r:embed="rId3"/>
          <a:stretch>
            <a:fillRect/>
          </a:stretch>
        </p:blipFill>
        <p:spPr>
          <a:xfrm>
            <a:off x="1106304" y="1550243"/>
            <a:ext cx="6923632" cy="3757513"/>
          </a:xfrm>
          <a:prstGeom prst="rect">
            <a:avLst/>
          </a:prstGeom>
          <a:ln>
            <a:solidFill>
              <a:schemeClr val="accent1"/>
            </a:solidFill>
          </a:ln>
        </p:spPr>
      </p:pic>
      <p:sp>
        <p:nvSpPr>
          <p:cNvPr id="19" name="ZoneTexte 18">
            <a:extLst>
              <a:ext uri="{FF2B5EF4-FFF2-40B4-BE49-F238E27FC236}">
                <a16:creationId xmlns:a16="http://schemas.microsoft.com/office/drawing/2014/main" id="{37563E50-03AE-4BD6-9B20-0A469D4700ED}"/>
              </a:ext>
            </a:extLst>
          </p:cNvPr>
          <p:cNvSpPr txBox="1"/>
          <p:nvPr/>
        </p:nvSpPr>
        <p:spPr>
          <a:xfrm>
            <a:off x="154499" y="980801"/>
            <a:ext cx="1701660" cy="27699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 Zone d’informations</a:t>
            </a:r>
          </a:p>
        </p:txBody>
      </p:sp>
      <p:sp>
        <p:nvSpPr>
          <p:cNvPr id="29" name="ZoneTexte 28">
            <a:extLst>
              <a:ext uri="{FF2B5EF4-FFF2-40B4-BE49-F238E27FC236}">
                <a16:creationId xmlns:a16="http://schemas.microsoft.com/office/drawing/2014/main" id="{F5FBDD2B-7546-4919-BF64-305F788428CC}"/>
              </a:ext>
            </a:extLst>
          </p:cNvPr>
          <p:cNvSpPr txBox="1"/>
          <p:nvPr/>
        </p:nvSpPr>
        <p:spPr>
          <a:xfrm>
            <a:off x="7312436" y="3177458"/>
            <a:ext cx="606893" cy="276995"/>
          </a:xfrm>
          <a:prstGeom prst="rect">
            <a:avLst/>
          </a:prstGeom>
          <a:noFill/>
          <a:ln w="9525" cap="flat">
            <a:solidFill>
              <a:srgbClr val="1B4F9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 </a:t>
            </a:r>
            <a:r>
              <a:rPr lang="fr-FR" sz="1200" dirty="0">
                <a:solidFill>
                  <a:srgbClr val="114F9D"/>
                </a:solidFill>
                <a:latin typeface="Montserrat" panose="00000500000000000000" pitchFamily="50" charset="0"/>
              </a:rPr>
              <a:t>Onglets</a:t>
            </a:r>
            <a:endParaRPr kumimoji="0" lang="fr-FR" sz="12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38" name="ZoneTexte 37">
            <a:extLst>
              <a:ext uri="{FF2B5EF4-FFF2-40B4-BE49-F238E27FC236}">
                <a16:creationId xmlns:a16="http://schemas.microsoft.com/office/drawing/2014/main" id="{2EB5A570-0B05-4837-8E82-72E777AE9D42}"/>
              </a:ext>
            </a:extLst>
          </p:cNvPr>
          <p:cNvSpPr txBox="1"/>
          <p:nvPr/>
        </p:nvSpPr>
        <p:spPr>
          <a:xfrm>
            <a:off x="3853571" y="5600203"/>
            <a:ext cx="973981" cy="27699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Zone de saisie</a:t>
            </a:r>
          </a:p>
        </p:txBody>
      </p:sp>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p:txBody>
          <a:bodyPr>
            <a:noAutofit/>
          </a:bodyPr>
          <a:lstStyle/>
          <a:p>
            <a:r>
              <a:rPr lang="fr-FR" sz="2800" dirty="0">
                <a:latin typeface="Montserrat" panose="00000500000000000000" pitchFamily="50" charset="0"/>
              </a:rPr>
              <a:t>Aspect général</a:t>
            </a:r>
            <a:endParaRPr lang="fr-FR" sz="1800" dirty="0">
              <a:latin typeface="Montserrat" panose="00000500000000000000" pitchFamily="50" charset="0"/>
            </a:endParaRPr>
          </a:p>
        </p:txBody>
      </p:sp>
      <p:cxnSp>
        <p:nvCxnSpPr>
          <p:cNvPr id="21" name="Connecteur droit avec flèche 20">
            <a:extLst>
              <a:ext uri="{FF2B5EF4-FFF2-40B4-BE49-F238E27FC236}">
                <a16:creationId xmlns:a16="http://schemas.microsoft.com/office/drawing/2014/main" id="{B8DBD6A6-57A8-49D2-96D1-91B7F6BD5334}"/>
              </a:ext>
            </a:extLst>
          </p:cNvPr>
          <p:cNvCxnSpPr>
            <a:cxnSpLocks/>
          </p:cNvCxnSpPr>
          <p:nvPr/>
        </p:nvCxnSpPr>
        <p:spPr>
          <a:xfrm flipH="1" flipV="1">
            <a:off x="3554963" y="4646645"/>
            <a:ext cx="761487" cy="953558"/>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8" name="Connecteur droit avec flèche 27">
            <a:extLst>
              <a:ext uri="{FF2B5EF4-FFF2-40B4-BE49-F238E27FC236}">
                <a16:creationId xmlns:a16="http://schemas.microsoft.com/office/drawing/2014/main" id="{F889333B-A59C-436E-A89E-B46C46C616D6}"/>
              </a:ext>
            </a:extLst>
          </p:cNvPr>
          <p:cNvCxnSpPr>
            <a:cxnSpLocks/>
            <a:stCxn id="29" idx="0"/>
          </p:cNvCxnSpPr>
          <p:nvPr/>
        </p:nvCxnSpPr>
        <p:spPr>
          <a:xfrm flipH="1" flipV="1">
            <a:off x="5626361" y="1931438"/>
            <a:ext cx="1989522" cy="124602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34" name="Connecteur droit avec flèche 33">
            <a:extLst>
              <a:ext uri="{FF2B5EF4-FFF2-40B4-BE49-F238E27FC236}">
                <a16:creationId xmlns:a16="http://schemas.microsoft.com/office/drawing/2014/main" id="{B25E9D6F-3310-445A-9733-55CBB0809BF1}"/>
              </a:ext>
            </a:extLst>
          </p:cNvPr>
          <p:cNvCxnSpPr>
            <a:cxnSpLocks/>
          </p:cNvCxnSpPr>
          <p:nvPr/>
        </p:nvCxnSpPr>
        <p:spPr>
          <a:xfrm>
            <a:off x="620025" y="1257796"/>
            <a:ext cx="2524391" cy="292447"/>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2" name="Connecteur droit avec flèche 21">
            <a:extLst>
              <a:ext uri="{FF2B5EF4-FFF2-40B4-BE49-F238E27FC236}">
                <a16:creationId xmlns:a16="http://schemas.microsoft.com/office/drawing/2014/main" id="{0752975C-5A55-4887-80EF-B3EBB446BF62}"/>
              </a:ext>
            </a:extLst>
          </p:cNvPr>
          <p:cNvCxnSpPr>
            <a:cxnSpLocks/>
          </p:cNvCxnSpPr>
          <p:nvPr/>
        </p:nvCxnSpPr>
        <p:spPr>
          <a:xfrm flipH="1" flipV="1">
            <a:off x="4939006" y="1965518"/>
            <a:ext cx="2676876" cy="121194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5" name="Rectangle 14">
            <a:extLst>
              <a:ext uri="{FF2B5EF4-FFF2-40B4-BE49-F238E27FC236}">
                <a16:creationId xmlns:a16="http://schemas.microsoft.com/office/drawing/2014/main" id="{66341D7F-3CCE-4340-90A3-8D994C5BE075}"/>
              </a:ext>
            </a:extLst>
          </p:cNvPr>
          <p:cNvSpPr/>
          <p:nvPr/>
        </p:nvSpPr>
        <p:spPr>
          <a:xfrm>
            <a:off x="0" y="338277"/>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Cs</a:t>
            </a:r>
          </a:p>
        </p:txBody>
      </p:sp>
    </p:spTree>
    <p:extLst>
      <p:ext uri="{BB962C8B-B14F-4D97-AF65-F5344CB8AC3E}">
        <p14:creationId xmlns:p14="http://schemas.microsoft.com/office/powerpoint/2010/main" val="332476665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AA8C83D-265C-4BB4-A3DA-98F9DCF1EA86}"/>
              </a:ext>
            </a:extLst>
          </p:cNvPr>
          <p:cNvPicPr>
            <a:picLocks noChangeAspect="1"/>
          </p:cNvPicPr>
          <p:nvPr/>
        </p:nvPicPr>
        <p:blipFill>
          <a:blip r:embed="rId3"/>
          <a:stretch>
            <a:fillRect/>
          </a:stretch>
        </p:blipFill>
        <p:spPr>
          <a:xfrm>
            <a:off x="482852" y="1221899"/>
            <a:ext cx="8178296" cy="527257"/>
          </a:xfrm>
          <a:prstGeom prst="rect">
            <a:avLst/>
          </a:prstGeom>
        </p:spPr>
      </p:pic>
      <p:sp>
        <p:nvSpPr>
          <p:cNvPr id="4" name="Titre 3">
            <a:extLst>
              <a:ext uri="{FF2B5EF4-FFF2-40B4-BE49-F238E27FC236}">
                <a16:creationId xmlns:a16="http://schemas.microsoft.com/office/drawing/2014/main" id="{5F9B5A3D-15BB-418E-B15B-688C0B632276}"/>
              </a:ext>
            </a:extLst>
          </p:cNvPr>
          <p:cNvSpPr>
            <a:spLocks noGrp="1"/>
          </p:cNvSpPr>
          <p:nvPr>
            <p:ph type="title" idx="4294967295"/>
          </p:nvPr>
        </p:nvSpPr>
        <p:spPr/>
        <p:txBody>
          <a:bodyPr>
            <a:noAutofit/>
          </a:bodyPr>
          <a:lstStyle/>
          <a:p>
            <a:r>
              <a:rPr lang="fr-FR" sz="2800" dirty="0">
                <a:latin typeface="Montserrat" panose="00000500000000000000" pitchFamily="50" charset="0"/>
              </a:rPr>
              <a:t>Le bandeau supérieur</a:t>
            </a:r>
          </a:p>
        </p:txBody>
      </p:sp>
      <p:cxnSp>
        <p:nvCxnSpPr>
          <p:cNvPr id="27" name="Connecteur droit avec flèche 26">
            <a:extLst>
              <a:ext uri="{FF2B5EF4-FFF2-40B4-BE49-F238E27FC236}">
                <a16:creationId xmlns:a16="http://schemas.microsoft.com/office/drawing/2014/main" id="{BD27530A-2108-4A85-81DC-05AF631A5D9A}"/>
              </a:ext>
            </a:extLst>
          </p:cNvPr>
          <p:cNvCxnSpPr>
            <a:cxnSpLocks/>
          </p:cNvCxnSpPr>
          <p:nvPr/>
        </p:nvCxnSpPr>
        <p:spPr>
          <a:xfrm flipV="1">
            <a:off x="1117333" y="1485527"/>
            <a:ext cx="560773" cy="1321388"/>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8" name="Connecteur droit avec flèche 27">
            <a:extLst>
              <a:ext uri="{FF2B5EF4-FFF2-40B4-BE49-F238E27FC236}">
                <a16:creationId xmlns:a16="http://schemas.microsoft.com/office/drawing/2014/main" id="{B7AEAE73-53AF-4468-BAA9-316E9F29328B}"/>
              </a:ext>
            </a:extLst>
          </p:cNvPr>
          <p:cNvCxnSpPr>
            <a:cxnSpLocks/>
          </p:cNvCxnSpPr>
          <p:nvPr/>
        </p:nvCxnSpPr>
        <p:spPr>
          <a:xfrm flipH="1" flipV="1">
            <a:off x="3498981" y="1485528"/>
            <a:ext cx="690464" cy="2284039"/>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9" name="Connecteur droit avec flèche 28">
            <a:extLst>
              <a:ext uri="{FF2B5EF4-FFF2-40B4-BE49-F238E27FC236}">
                <a16:creationId xmlns:a16="http://schemas.microsoft.com/office/drawing/2014/main" id="{6B78266C-0361-4549-827A-BBA9FC878117}"/>
              </a:ext>
            </a:extLst>
          </p:cNvPr>
          <p:cNvCxnSpPr>
            <a:cxnSpLocks/>
          </p:cNvCxnSpPr>
          <p:nvPr/>
        </p:nvCxnSpPr>
        <p:spPr>
          <a:xfrm flipV="1">
            <a:off x="4189445" y="1485528"/>
            <a:ext cx="139959" cy="2284039"/>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4" name="Ellipse 23">
            <a:extLst>
              <a:ext uri="{FF2B5EF4-FFF2-40B4-BE49-F238E27FC236}">
                <a16:creationId xmlns:a16="http://schemas.microsoft.com/office/drawing/2014/main" id="{B0695DA8-47E0-4864-AEC0-9CFB60014DF7}"/>
              </a:ext>
            </a:extLst>
          </p:cNvPr>
          <p:cNvSpPr/>
          <p:nvPr/>
        </p:nvSpPr>
        <p:spPr>
          <a:xfrm>
            <a:off x="141763" y="2517412"/>
            <a:ext cx="2694580" cy="1125254"/>
          </a:xfrm>
          <a:prstGeom prst="ellipse">
            <a:avLst/>
          </a:prstGeom>
          <a:solidFill>
            <a:srgbClr val="FFFFFF"/>
          </a:solid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a:endParaRPr lang="fr-FR" sz="1400" dirty="0">
              <a:solidFill>
                <a:srgbClr val="114F9D"/>
              </a:solidFill>
              <a:latin typeface="Montserrat" panose="00000500000000000000" pitchFamily="50" charset="0"/>
            </a:endParaRPr>
          </a:p>
          <a:p>
            <a:pPr algn="ctr"/>
            <a:r>
              <a:rPr lang="fr-FR" sz="1400" dirty="0">
                <a:solidFill>
                  <a:srgbClr val="114F9D"/>
                </a:solidFill>
                <a:latin typeface="Montserrat" panose="00000500000000000000" pitchFamily="50" charset="0"/>
              </a:rPr>
              <a:t>Etat civil de la patiente</a:t>
            </a:r>
          </a:p>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dirty="0">
              <a:ln>
                <a:noFill/>
              </a:ln>
              <a:solidFill>
                <a:srgbClr val="000000"/>
              </a:solidFill>
              <a:effectLst/>
              <a:uFillTx/>
              <a:latin typeface="+mn-lt"/>
              <a:ea typeface="+mn-ea"/>
              <a:cs typeface="+mn-cs"/>
              <a:sym typeface="Calibri"/>
            </a:endParaRPr>
          </a:p>
        </p:txBody>
      </p:sp>
      <p:sp>
        <p:nvSpPr>
          <p:cNvPr id="19" name="Ellipse 18">
            <a:extLst>
              <a:ext uri="{FF2B5EF4-FFF2-40B4-BE49-F238E27FC236}">
                <a16:creationId xmlns:a16="http://schemas.microsoft.com/office/drawing/2014/main" id="{EB30A8EB-723D-405B-9247-B4CD6D1E4057}"/>
              </a:ext>
            </a:extLst>
          </p:cNvPr>
          <p:cNvSpPr/>
          <p:nvPr/>
        </p:nvSpPr>
        <p:spPr>
          <a:xfrm>
            <a:off x="2985715" y="3695080"/>
            <a:ext cx="2407460" cy="735741"/>
          </a:xfrm>
          <a:prstGeom prst="ellipse">
            <a:avLst/>
          </a:prstGeom>
          <a:solidFill>
            <a:srgbClr val="FFFFFF"/>
          </a:solid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a:r>
              <a:rPr lang="fr-FR" sz="1400" dirty="0">
                <a:solidFill>
                  <a:srgbClr val="114F9D"/>
                </a:solidFill>
                <a:latin typeface="Montserrat" panose="00000500000000000000" pitchFamily="50" charset="0"/>
              </a:rPr>
              <a:t>Données cliniques automatisées</a:t>
            </a:r>
            <a:endParaRPr kumimoji="0" lang="fr-FR" sz="1400" b="0" i="0" u="none" strike="noStrike" cap="none" spc="0" normalizeH="0" baseline="0" dirty="0">
              <a:ln>
                <a:noFill/>
              </a:ln>
              <a:solidFill>
                <a:srgbClr val="000000"/>
              </a:solidFill>
              <a:effectLst/>
              <a:uFillTx/>
              <a:sym typeface="Calibri"/>
            </a:endParaRPr>
          </a:p>
        </p:txBody>
      </p:sp>
      <p:cxnSp>
        <p:nvCxnSpPr>
          <p:cNvPr id="30" name="Connecteur droit avec flèche 29">
            <a:extLst>
              <a:ext uri="{FF2B5EF4-FFF2-40B4-BE49-F238E27FC236}">
                <a16:creationId xmlns:a16="http://schemas.microsoft.com/office/drawing/2014/main" id="{42D7EADB-9A8F-45FA-AFFB-54A20AE2F97C}"/>
              </a:ext>
            </a:extLst>
          </p:cNvPr>
          <p:cNvCxnSpPr>
            <a:cxnSpLocks/>
          </p:cNvCxnSpPr>
          <p:nvPr/>
        </p:nvCxnSpPr>
        <p:spPr>
          <a:xfrm flipV="1">
            <a:off x="7339695" y="1485528"/>
            <a:ext cx="826931" cy="1173865"/>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31" name="Ellipse 30">
            <a:extLst>
              <a:ext uri="{FF2B5EF4-FFF2-40B4-BE49-F238E27FC236}">
                <a16:creationId xmlns:a16="http://schemas.microsoft.com/office/drawing/2014/main" id="{1B5CB3CF-55A5-49D2-B9E4-EB8F9086B4AD}"/>
              </a:ext>
            </a:extLst>
          </p:cNvPr>
          <p:cNvSpPr/>
          <p:nvPr/>
        </p:nvSpPr>
        <p:spPr>
          <a:xfrm>
            <a:off x="6010320" y="2659393"/>
            <a:ext cx="2407460" cy="432787"/>
          </a:xfrm>
          <a:prstGeom prst="ellipse">
            <a:avLst/>
          </a:prstGeom>
          <a:solidFill>
            <a:srgbClr val="FFFFFF"/>
          </a:solid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a:r>
              <a:rPr lang="fr-FR" sz="1400" dirty="0">
                <a:solidFill>
                  <a:srgbClr val="114F9D"/>
                </a:solidFill>
                <a:latin typeface="Montserrat" panose="00000500000000000000" pitchFamily="50" charset="0"/>
              </a:rPr>
              <a:t>Alertes</a:t>
            </a:r>
            <a:endParaRPr kumimoji="0" lang="fr-FR" sz="1400" b="0" i="0" u="none" strike="noStrike" cap="none" spc="0" normalizeH="0" baseline="0" dirty="0">
              <a:ln>
                <a:noFill/>
              </a:ln>
              <a:solidFill>
                <a:srgbClr val="000000"/>
              </a:solidFill>
              <a:effectLst/>
              <a:uFillTx/>
              <a:sym typeface="Calibri"/>
            </a:endParaRPr>
          </a:p>
        </p:txBody>
      </p:sp>
      <p:sp>
        <p:nvSpPr>
          <p:cNvPr id="34" name="ZoneTexte 33">
            <a:extLst>
              <a:ext uri="{FF2B5EF4-FFF2-40B4-BE49-F238E27FC236}">
                <a16:creationId xmlns:a16="http://schemas.microsoft.com/office/drawing/2014/main" id="{31A5A9CF-900B-4A60-B8A0-6E306A2A6D2F}"/>
              </a:ext>
            </a:extLst>
          </p:cNvPr>
          <p:cNvSpPr txBox="1"/>
          <p:nvPr/>
        </p:nvSpPr>
        <p:spPr>
          <a:xfrm>
            <a:off x="726220" y="5085339"/>
            <a:ext cx="7559364"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fr-FR" sz="1400" dirty="0">
                <a:solidFill>
                  <a:srgbClr val="114F9D"/>
                </a:solidFill>
                <a:latin typeface="Montserrat" panose="00000500000000000000" pitchFamily="50" charset="0"/>
                <a:sym typeface="Wingdings" panose="05000000000000000000" pitchFamily="2" charset="2"/>
              </a:rPr>
              <a:t> </a:t>
            </a:r>
            <a:r>
              <a:rPr lang="fr-FR" sz="1400" dirty="0">
                <a:solidFill>
                  <a:srgbClr val="114F9D"/>
                </a:solidFill>
                <a:latin typeface="Montserrat" panose="00000500000000000000" pitchFamily="50" charset="0"/>
              </a:rPr>
              <a:t>Le bandeau supérieur permet un accès permanent aux données cliniques  </a:t>
            </a:r>
            <a:endParaRPr lang="fr-FR" sz="1400" dirty="0"/>
          </a:p>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dirty="0">
              <a:ln>
                <a:noFill/>
              </a:ln>
              <a:solidFill>
                <a:srgbClr val="000000"/>
              </a:solidFill>
              <a:effectLst/>
              <a:uFillTx/>
              <a:latin typeface="+mn-lt"/>
              <a:ea typeface="+mn-ea"/>
              <a:cs typeface="+mn-cs"/>
              <a:sym typeface="Calibri"/>
            </a:endParaRPr>
          </a:p>
        </p:txBody>
      </p:sp>
      <p:sp>
        <p:nvSpPr>
          <p:cNvPr id="14" name="Rectangle 13">
            <a:extLst>
              <a:ext uri="{FF2B5EF4-FFF2-40B4-BE49-F238E27FC236}">
                <a16:creationId xmlns:a16="http://schemas.microsoft.com/office/drawing/2014/main" id="{758FA530-944E-41C4-B77F-9B10B65ED9F0}"/>
              </a:ext>
            </a:extLst>
          </p:cNvPr>
          <p:cNvSpPr/>
          <p:nvPr/>
        </p:nvSpPr>
        <p:spPr>
          <a:xfrm>
            <a:off x="0" y="338277"/>
            <a:ext cx="707027" cy="369332"/>
          </a:xfrm>
          <a:prstGeom prst="rect">
            <a:avLst/>
          </a:prstGeom>
          <a:ln>
            <a:noFill/>
          </a:ln>
        </p:spPr>
        <p:txBody>
          <a:bodyPr wrap="square">
            <a:spAutoFit/>
          </a:bodyPr>
          <a:lstStyle/>
          <a:p>
            <a:r>
              <a:rPr lang="fr-FR" dirty="0">
                <a:solidFill>
                  <a:schemeClr val="bg1"/>
                </a:solidFill>
                <a:latin typeface="Montserrat" panose="00000500000000000000" pitchFamily="50" charset="0"/>
              </a:rPr>
              <a:t>Cs</a:t>
            </a:r>
          </a:p>
        </p:txBody>
      </p:sp>
    </p:spTree>
    <p:extLst>
      <p:ext uri="{BB962C8B-B14F-4D97-AF65-F5344CB8AC3E}">
        <p14:creationId xmlns:p14="http://schemas.microsoft.com/office/powerpoint/2010/main" val="1710216776"/>
      </p:ext>
    </p:extLst>
  </p:cSld>
  <p:clrMapOvr>
    <a:masterClrMapping/>
  </p:clrMapOvr>
  <p:transition spd="med"/>
</p:sld>
</file>

<file path=ppt/theme/theme1.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hème Office">
      <a:majorFont>
        <a:latin typeface="Helvetica"/>
        <a:ea typeface="Helvetica"/>
        <a:cs typeface="Helvetica"/>
      </a:majorFont>
      <a:minorFont>
        <a:latin typeface="Calibri"/>
        <a:ea typeface="Calibri"/>
        <a:cs typeface="Calibri"/>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hème Office">
      <a:majorFont>
        <a:latin typeface="Helvetica"/>
        <a:ea typeface="Helvetica"/>
        <a:cs typeface="Helvetica"/>
      </a:majorFont>
      <a:minorFont>
        <a:latin typeface="Calibri"/>
        <a:ea typeface="Calibri"/>
        <a:cs typeface="Calibri"/>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5942</Words>
  <Application>Microsoft Office PowerPoint</Application>
  <PresentationFormat>Affichage à l'écran (4:3)</PresentationFormat>
  <Paragraphs>504</Paragraphs>
  <Slides>62</Slides>
  <Notes>61</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62</vt:i4>
      </vt:variant>
    </vt:vector>
  </HeadingPairs>
  <TitlesOfParts>
    <vt:vector size="69" baseType="lpstr">
      <vt:lpstr>Arial</vt:lpstr>
      <vt:lpstr>Calibri</vt:lpstr>
      <vt:lpstr>Calibri Light</vt:lpstr>
      <vt:lpstr>Montserrat</vt:lpstr>
      <vt:lpstr>Tahoma</vt:lpstr>
      <vt:lpstr>Wingdings</vt:lpstr>
      <vt:lpstr>Thème Office</vt:lpstr>
      <vt:lpstr>Obstétrique</vt:lpstr>
      <vt:lpstr>Présentation PowerPoint</vt:lpstr>
      <vt:lpstr>Ouverture du dossier et consultations  </vt:lpstr>
      <vt:lpstr>Présentation PowerPoint</vt:lpstr>
      <vt:lpstr>SELECTION DU PATIENT</vt:lpstr>
      <vt:lpstr>SELECTION DU DOSSIER</vt:lpstr>
      <vt:lpstr>SELECTION DU DOSSIER</vt:lpstr>
      <vt:lpstr>Aspect général</vt:lpstr>
      <vt:lpstr>Le bandeau supérieur</vt:lpstr>
      <vt:lpstr>Onglet administratif</vt:lpstr>
      <vt:lpstr>Recherche intuitive en fonction des premières lettres</vt:lpstr>
      <vt:lpstr>Présentation PowerPoint</vt:lpstr>
      <vt:lpstr>Présentation PowerPoint</vt:lpstr>
      <vt:lpstr>Onglet Grossesse- Sous onglet « Début de grossesse »</vt:lpstr>
      <vt:lpstr>Surveillance de la grossesse </vt:lpstr>
      <vt:lpstr>Surveillance de la grossesse : exemple de la consultation de suivi</vt:lpstr>
      <vt:lpstr>Surveillance de la grossesse : exemple de la consultation de suivi Saisie d’une ordonnance</vt:lpstr>
      <vt:lpstr>Surveillance de la grossesse : exemple de la consultation de suivi Saisie d’une ordonnance</vt:lpstr>
      <vt:lpstr>Surveillance de la grossesse : exemple de la consultation de suivi Impression d’une ordonnance</vt:lpstr>
      <vt:lpstr>Surveillance de la grossesse : Exemple de la consultation de suivi Edition du « courrier de suivi »</vt:lpstr>
      <vt:lpstr>Surveillance de la grossesse : Exemple de la consultation de suivi Edition du « courrier de suivi »</vt:lpstr>
      <vt:lpstr>Hospitalisation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Surveillance de la grossesse : résumé de grossesse</vt:lpstr>
      <vt:lpstr>Echographies</vt:lpstr>
      <vt:lpstr>Salle de naissance  </vt:lpstr>
      <vt:lpstr>FEUILLE D’OUVERTURE DE SALLE </vt:lpstr>
      <vt:lpstr>Accouchement</vt:lpstr>
      <vt:lpstr>Accouchement</vt:lpstr>
      <vt:lpstr>Accouchement</vt:lpstr>
      <vt:lpstr>Saisie du suivi du travail</vt:lpstr>
      <vt:lpstr>Saisie du déroulement de l’accouchement</vt:lpstr>
      <vt:lpstr>Administration des médicaments</vt:lpstr>
      <vt:lpstr>Résumé de grossesse</vt:lpstr>
      <vt:lpstr>Résumé de grossesse</vt:lpstr>
      <vt:lpstr>SDN nouveau-né</vt:lpstr>
      <vt:lpstr>Examen clinique / réanimation</vt:lpstr>
      <vt:lpstr>édition des comptes rendus</vt:lpstr>
      <vt:lpstr>LA FEUILLE D’ANESTHESIE</vt:lpstr>
      <vt:lpstr>Sortie de la salle de naissance</vt:lpstr>
      <vt:lpstr>Post-partum  </vt:lpstr>
      <vt:lpstr>Post-partum : Suivi maternel</vt:lpstr>
      <vt:lpstr>Post partum : suivi maternel</vt:lpstr>
      <vt:lpstr>Post-partum : certificat du 8ème jour</vt:lpstr>
      <vt:lpstr>Post-partum : Suivi néonatal</vt:lpstr>
      <vt:lpstr>Post-partum : Suivi néonatal</vt:lpstr>
      <vt:lpstr>Post-partum : PRADO et sortie précoce </vt:lpstr>
      <vt:lpstr>Orthogénie  </vt:lpstr>
      <vt:lpstr>Orthogénie</vt:lpstr>
      <vt:lpstr>Suivi en orthogénie</vt:lpstr>
      <vt:lpstr>Gynécologie  </vt:lpstr>
      <vt:lpstr>Gynécologie</vt:lpstr>
      <vt:lpstr>Suivi en Gynécologie</vt:lpstr>
      <vt:lpstr>Hospitalisation en Gynécologie</vt:lpstr>
      <vt:lpstr>Merci de votre attention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OLIVIER MORVAN</dc:creator>
  <cp:lastModifiedBy>Melany AVENDANO BOLIVAR</cp:lastModifiedBy>
  <cp:revision>450</cp:revision>
  <dcterms:modified xsi:type="dcterms:W3CDTF">2021-11-02T13:18:57Z</dcterms:modified>
</cp:coreProperties>
</file>