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332" r:id="rId3"/>
    <p:sldId id="379" r:id="rId4"/>
    <p:sldId id="380" r:id="rId5"/>
    <p:sldId id="381" r:id="rId6"/>
    <p:sldId id="382" r:id="rId7"/>
    <p:sldId id="330" r:id="rId8"/>
    <p:sldId id="383" r:id="rId9"/>
    <p:sldId id="396" r:id="rId10"/>
    <p:sldId id="384" r:id="rId11"/>
    <p:sldId id="385" r:id="rId12"/>
    <p:sldId id="397" r:id="rId13"/>
    <p:sldId id="386" r:id="rId14"/>
    <p:sldId id="398" r:id="rId15"/>
    <p:sldId id="399" r:id="rId16"/>
    <p:sldId id="400" r:id="rId17"/>
    <p:sldId id="387" r:id="rId18"/>
    <p:sldId id="394" r:id="rId19"/>
    <p:sldId id="388" r:id="rId20"/>
    <p:sldId id="393" r:id="rId21"/>
    <p:sldId id="389" r:id="rId22"/>
    <p:sldId id="395" r:id="rId23"/>
    <p:sldId id="390" r:id="rId24"/>
    <p:sldId id="391" r:id="rId25"/>
    <p:sldId id="392" r:id="rId26"/>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halie CLAEYS" initials="NC" lastIdx="1" clrIdx="0">
    <p:extLst>
      <p:ext uri="{19B8F6BF-5375-455C-9EA6-DF929625EA0E}">
        <p15:presenceInfo xmlns:p15="http://schemas.microsoft.com/office/powerpoint/2012/main" userId="S::n.claeys@bowmedical.com::871eccfb-eb2d-4fb8-8148-98071fff84b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F9F"/>
    <a:srgbClr val="61A0ED"/>
    <a:srgbClr val="1B4F9E"/>
    <a:srgbClr val="114F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788" autoAdjust="0"/>
  </p:normalViewPr>
  <p:slideViewPr>
    <p:cSldViewPr snapToGrid="0">
      <p:cViewPr varScale="1">
        <p:scale>
          <a:sx n="70" d="100"/>
          <a:sy n="70" d="100"/>
        </p:scale>
        <p:origin x="1422" y="4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550530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Les favoris </a:t>
            </a:r>
            <a:r>
              <a:rPr lang="fr-FR" dirty="0"/>
              <a:t>de prescription permettent une saisie rapide des nouvelles prescriptions et de répondre à quasiment toutes les situations. Une fois sélectionné, montrer que nous gardons la main sur ce favori.</a:t>
            </a:r>
          </a:p>
          <a:p>
            <a:r>
              <a:rPr lang="fr-FR" dirty="0"/>
              <a:t>Dans la fenêtre de prescription, préciser que les éléments en jaunes sont les éléments définis dans le favoris ou par le prescripteur. Tous les autres éléments sont calculés automatiquement.</a:t>
            </a:r>
          </a:p>
          <a:p>
            <a:r>
              <a:rPr lang="fr-FR" dirty="0"/>
              <a:t>Nous pouvons très facilement sélectionner une autre unité de prescription (ex avec µg/kg/min).</a:t>
            </a:r>
          </a:p>
          <a:p>
            <a:r>
              <a:rPr lang="fr-FR" b="1" dirty="0"/>
              <a:t>L’évolution en temps réel des graphiques </a:t>
            </a:r>
            <a:r>
              <a:rPr lang="fr-FR" dirty="0"/>
              <a:t>en bas et à droite de la fenêtre sont également des éléments importants à mettre en évidence car ils permettent au médecin de comprendre ce qu’il prescrit.</a:t>
            </a:r>
          </a:p>
          <a:p>
            <a:r>
              <a:rPr lang="fr-FR" b="1" dirty="0"/>
              <a:t>Les yeux </a:t>
            </a:r>
            <a:r>
              <a:rPr lang="fr-FR" dirty="0"/>
              <a:t>sont ensuite un des atouts importants de Diane, qui permet d’avoir très facilement les données cliniques du patient. Montrer que les données affichées sont adaptées en fonction du champ. </a:t>
            </a:r>
          </a:p>
        </p:txBody>
      </p:sp>
    </p:spTree>
    <p:extLst>
      <p:ext uri="{BB962C8B-B14F-4D97-AF65-F5344CB8AC3E}">
        <p14:creationId xmlns:p14="http://schemas.microsoft.com/office/powerpoint/2010/main" val="1978893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Cette partie est notamment importante pour les pharmaciens.</a:t>
            </a:r>
          </a:p>
          <a:p>
            <a:r>
              <a:rPr lang="fr-FR" dirty="0"/>
              <a:t>Pour les médicaments hors GHS, cette saisie permet ensuite le remboursement des médicaments onéreux. Exemple en prescrivant du </a:t>
            </a:r>
            <a:r>
              <a:rPr lang="fr-FR" dirty="0" err="1"/>
              <a:t>Cancidas</a:t>
            </a:r>
            <a:r>
              <a:rPr lang="fr-FR" dirty="0"/>
              <a:t> dans les antibiotiques</a:t>
            </a:r>
          </a:p>
        </p:txBody>
      </p:sp>
    </p:spTree>
    <p:extLst>
      <p:ext uri="{BB962C8B-B14F-4D97-AF65-F5344CB8AC3E}">
        <p14:creationId xmlns:p14="http://schemas.microsoft.com/office/powerpoint/2010/main" val="206943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Montrer la validation des paramètres, Diane propose les données des équipements connectés à Diane</a:t>
            </a:r>
          </a:p>
          <a:p>
            <a:r>
              <a:rPr lang="fr-FR" dirty="0"/>
              <a:t>Croisement des différentes données</a:t>
            </a:r>
          </a:p>
        </p:txBody>
      </p:sp>
    </p:spTree>
    <p:extLst>
      <p:ext uri="{BB962C8B-B14F-4D97-AF65-F5344CB8AC3E}">
        <p14:creationId xmlns:p14="http://schemas.microsoft.com/office/powerpoint/2010/main" val="1461167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1B4F9E"/>
                </a:solidFill>
                <a:latin typeface="Montserrat" panose="00000500000000000000" pitchFamily="50" charset="0"/>
              </a:rPr>
              <a:t>Parler de l’affichage clair et complet du plan de soins</a:t>
            </a:r>
          </a:p>
          <a:p>
            <a:r>
              <a:rPr lang="fr-FR" dirty="0"/>
              <a:t>Le message principal à faire passer ici est que nous avons un affichage épuré du plan de soins pour une compréhension rapide des éléments à réaliser</a:t>
            </a:r>
          </a:p>
          <a:p>
            <a:r>
              <a:rPr lang="fr-FR" dirty="0"/>
              <a:t>Il est fait pour être utilisé facilement, pour documenter la réalité, et ainsi </a:t>
            </a:r>
            <a:r>
              <a:rPr lang="fr-FR" sz="1200" dirty="0">
                <a:solidFill>
                  <a:srgbClr val="1B4F9E"/>
                </a:solidFill>
                <a:latin typeface="Montserrat" panose="00000500000000000000" pitchFamily="50" charset="0"/>
              </a:rPr>
              <a:t>avoir un dossier fiable que nous pouvons étudier précisément</a:t>
            </a:r>
            <a:endParaRPr lang="fr-FR" dirty="0"/>
          </a:p>
          <a:p>
            <a:endParaRPr lang="fr-FR" dirty="0"/>
          </a:p>
        </p:txBody>
      </p:sp>
    </p:spTree>
    <p:extLst>
      <p:ext uri="{BB962C8B-B14F-4D97-AF65-F5344CB8AC3E}">
        <p14:creationId xmlns:p14="http://schemas.microsoft.com/office/powerpoint/2010/main" val="2716691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546145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éléments importants à mettre en évidence ici sont :</a:t>
            </a:r>
          </a:p>
          <a:p>
            <a:pPr marL="171450" marR="0" lvl="0" indent="-171450" defTabSz="914400" eaLnBrk="1" fontAlgn="auto" latinLnBrk="0" hangingPunct="1">
              <a:lnSpc>
                <a:spcPct val="100000"/>
              </a:lnSpc>
              <a:spcBef>
                <a:spcPts val="0"/>
              </a:spcBef>
              <a:spcAft>
                <a:spcPts val="0"/>
              </a:spcAft>
              <a:buClrTx/>
              <a:buSzTx/>
              <a:buFontTx/>
              <a:buChar char="-"/>
              <a:tabLst/>
              <a:defRPr/>
            </a:pPr>
            <a:r>
              <a:rPr lang="fr-FR" dirty="0"/>
              <a:t>Une vue d’ensemble des dispositifs et pansements affectés au patients</a:t>
            </a:r>
          </a:p>
          <a:p>
            <a:pPr marL="171450" marR="0" lvl="0" indent="-171450" defTabSz="914400" eaLnBrk="1" fontAlgn="auto" latinLnBrk="0" hangingPunct="1">
              <a:lnSpc>
                <a:spcPct val="100000"/>
              </a:lnSpc>
              <a:spcBef>
                <a:spcPts val="0"/>
              </a:spcBef>
              <a:spcAft>
                <a:spcPts val="0"/>
              </a:spcAft>
              <a:buClrTx/>
              <a:buSzTx/>
              <a:buFontTx/>
              <a:buChar char="-"/>
              <a:tabLst/>
              <a:defRPr/>
            </a:pPr>
            <a:r>
              <a:rPr lang="fr-FR" dirty="0"/>
              <a:t>Son évolution dans le temps avec le curseur pour se déplacer de jour en jour</a:t>
            </a:r>
          </a:p>
          <a:p>
            <a:pPr marL="171450" marR="0" lvl="0" indent="-171450" defTabSz="914400" eaLnBrk="1" fontAlgn="auto" latinLnBrk="0" hangingPunct="1">
              <a:lnSpc>
                <a:spcPct val="100000"/>
              </a:lnSpc>
              <a:spcBef>
                <a:spcPts val="0"/>
              </a:spcBef>
              <a:spcAft>
                <a:spcPts val="0"/>
              </a:spcAft>
              <a:buClrTx/>
              <a:buSzTx/>
              <a:buFontTx/>
              <a:buChar char="-"/>
              <a:tabLst/>
              <a:defRPr/>
            </a:pPr>
            <a:r>
              <a:rPr lang="fr-FR" dirty="0"/>
              <a:t>Accès rapide aux détails de chacun des éléments (durée, photos, commentaires…)</a:t>
            </a:r>
          </a:p>
          <a:p>
            <a:pPr marL="171450" marR="0" lvl="0" indent="-171450" defTabSz="914400" eaLnBrk="1" fontAlgn="auto" latinLnBrk="0" hangingPunct="1">
              <a:lnSpc>
                <a:spcPct val="100000"/>
              </a:lnSpc>
              <a:spcBef>
                <a:spcPts val="0"/>
              </a:spcBef>
              <a:spcAft>
                <a:spcPts val="0"/>
              </a:spcAft>
              <a:buClrTx/>
              <a:buSzTx/>
              <a:buFontTx/>
              <a:buChar char="-"/>
              <a:tabLst/>
              <a:defRPr/>
            </a:pPr>
            <a:r>
              <a:rPr lang="fr-FR" dirty="0"/>
              <a:t>Associations de protocoles de soins permettant l'automatisation de la planification infirmière</a:t>
            </a:r>
          </a:p>
          <a:p>
            <a:pPr marL="171450" marR="0" lvl="0" indent="-171450" defTabSz="914400" eaLnBrk="1" fontAlgn="auto" latinLnBrk="0" hangingPunct="1">
              <a:lnSpc>
                <a:spcPct val="100000"/>
              </a:lnSpc>
              <a:spcBef>
                <a:spcPts val="0"/>
              </a:spcBef>
              <a:spcAft>
                <a:spcPts val="0"/>
              </a:spcAft>
              <a:buClrTx/>
              <a:buSzTx/>
              <a:buFontTx/>
              <a:buChar char="-"/>
              <a:tabLst/>
              <a:defRPr/>
            </a:pPr>
            <a:r>
              <a:rPr lang="fr-FR" dirty="0"/>
              <a:t>Vue rapide et détaillée des actions à mener</a:t>
            </a:r>
          </a:p>
          <a:p>
            <a:pPr marL="171450" marR="0" lvl="0" indent="-171450" defTabSz="914400" eaLnBrk="1" fontAlgn="auto" latinLnBrk="0" hangingPunct="1">
              <a:lnSpc>
                <a:spcPct val="100000"/>
              </a:lnSpc>
              <a:spcBef>
                <a:spcPts val="0"/>
              </a:spcBef>
              <a:spcAft>
                <a:spcPts val="0"/>
              </a:spcAft>
              <a:buClrTx/>
              <a:buSzTx/>
              <a:buFontTx/>
              <a:buChar char="-"/>
              <a:tabLst/>
              <a:defRPr/>
            </a:pPr>
            <a:r>
              <a:rPr lang="fr-FR" dirty="0"/>
              <a:t>Flexibilité aisée du rythme des soins en fonction des besoins et de l'évolution</a:t>
            </a:r>
          </a:p>
          <a:p>
            <a:pPr marL="171450" marR="0" lvl="0" indent="-171450" defTabSz="914400" eaLnBrk="1" fontAlgn="auto" latinLnBrk="0" hangingPunct="1">
              <a:lnSpc>
                <a:spcPct val="100000"/>
              </a:lnSpc>
              <a:spcBef>
                <a:spcPts val="0"/>
              </a:spcBef>
              <a:spcAft>
                <a:spcPts val="0"/>
              </a:spcAft>
              <a:buClrTx/>
              <a:buSzTx/>
              <a:buFontTx/>
              <a:buChar char="-"/>
              <a:tabLst/>
              <a:defRPr/>
            </a:pPr>
            <a:r>
              <a:rPr lang="fr-FR" dirty="0"/>
              <a:t>Partage d’informations permettant la visualisation et la saisie des soins à la fois depuis le schéma et le plan de soins.</a:t>
            </a:r>
          </a:p>
          <a:p>
            <a:pPr marL="0" marR="0" lvl="0" indent="0" defTabSz="914400" eaLnBrk="1" fontAlgn="auto" latinLnBrk="0" hangingPunct="1">
              <a:lnSpc>
                <a:spcPct val="100000"/>
              </a:lnSpc>
              <a:spcBef>
                <a:spcPts val="0"/>
              </a:spcBef>
              <a:spcAft>
                <a:spcPts val="0"/>
              </a:spcAft>
              <a:buClrTx/>
              <a:buSzTx/>
              <a:buFontTx/>
              <a:buNone/>
              <a:tabLst/>
              <a:defRPr/>
            </a:pPr>
            <a:endParaRPr lang="fr-FR" dirty="0"/>
          </a:p>
        </p:txBody>
      </p:sp>
    </p:spTree>
    <p:extLst>
      <p:ext uri="{BB962C8B-B14F-4D97-AF65-F5344CB8AC3E}">
        <p14:creationId xmlns:p14="http://schemas.microsoft.com/office/powerpoint/2010/main" val="258121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L’affichage en structuré permet de classer les informations par catégorie et ainsi étudier facilement l’évolution du patient.</a:t>
            </a:r>
          </a:p>
          <a:p>
            <a:r>
              <a:rPr lang="fr-FR" dirty="0"/>
              <a:t>L’onglet gaz du sang permet de montrer que nous pouvons aussi croiser les résultats biologiques avec les paramètres des équipements et les données saisies.</a:t>
            </a:r>
          </a:p>
          <a:p>
            <a:r>
              <a:rPr lang="fr-FR" dirty="0"/>
              <a:t>Le clic droit pour afficher la courbe d’un paramètre est un élément important. Une fois la courbe affichée, nous pouvons modifier l’échelle des temps et ajouter sur le graphique les autres paramètres du dossier (labo et dispositifs médicaux)</a:t>
            </a:r>
          </a:p>
        </p:txBody>
      </p:sp>
    </p:spTree>
    <p:extLst>
      <p:ext uri="{BB962C8B-B14F-4D97-AF65-F5344CB8AC3E}">
        <p14:creationId xmlns:p14="http://schemas.microsoft.com/office/powerpoint/2010/main" val="1335250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1B4F9E"/>
                </a:solidFill>
                <a:latin typeface="Montserrat" panose="00000500000000000000" pitchFamily="50" charset="0"/>
              </a:rPr>
              <a:t>Montrer ici la puissance des pancartes pour le croisement et l’étude de l’évolution du patient.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1B4F9E"/>
                </a:solidFill>
                <a:latin typeface="Montserrat" panose="00000500000000000000" pitchFamily="50" charset="0"/>
              </a:rPr>
              <a:t>Toutes ces pancartes sont fournies par défaut et ils peuvent les faire évoluer comme ils le souhaitent, en fonction de leurs spécialités, de leurs protocoles…</a:t>
            </a:r>
            <a:endParaRPr kumimoji="0" lang="fr-FR" sz="1200" b="0" i="0" u="none" strike="noStrike" cap="none" spc="0" normalizeH="0" baseline="0" dirty="0">
              <a:ln>
                <a:noFill/>
              </a:ln>
              <a:solidFill>
                <a:srgbClr val="1B4F9E"/>
              </a:solidFill>
              <a:effectLst/>
              <a:uFillTx/>
              <a:latin typeface="Montserrat" panose="00000500000000000000" pitchFamily="50" charset="0"/>
              <a:sym typeface="Calibri"/>
            </a:endParaRPr>
          </a:p>
          <a:p>
            <a:endParaRPr lang="fr-FR" dirty="0"/>
          </a:p>
        </p:txBody>
      </p:sp>
    </p:spTree>
    <p:extLst>
      <p:ext uri="{BB962C8B-B14F-4D97-AF65-F5344CB8AC3E}">
        <p14:creationId xmlns:p14="http://schemas.microsoft.com/office/powerpoint/2010/main" val="3036517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608877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Calcul automatique de l’IGSII et détectons automatique des actes marqueurs</a:t>
            </a:r>
          </a:p>
          <a:p>
            <a:r>
              <a:rPr lang="fr-FR" dirty="0"/>
              <a:t>Cette partie fait gagner un temps administratif très important pour le médecin responsable et/ou le cadre</a:t>
            </a:r>
          </a:p>
          <a:p>
            <a:r>
              <a:rPr lang="fr-FR" dirty="0"/>
              <a:t>Permet également d’automatiser cette retranscription pour limiter grandement la parte des actes</a:t>
            </a:r>
          </a:p>
        </p:txBody>
      </p:sp>
    </p:spTree>
    <p:extLst>
      <p:ext uri="{BB962C8B-B14F-4D97-AF65-F5344CB8AC3E}">
        <p14:creationId xmlns:p14="http://schemas.microsoft.com/office/powerpoint/2010/main" val="1879711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444677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Diane permet d’éditer quasiment toutes les données du dossier, pour ensuite les exporter vers le DPI ou imprimer des documents</a:t>
            </a:r>
          </a:p>
        </p:txBody>
      </p:sp>
    </p:spTree>
    <p:extLst>
      <p:ext uri="{BB962C8B-B14F-4D97-AF65-F5344CB8AC3E}">
        <p14:creationId xmlns:p14="http://schemas.microsoft.com/office/powerpoint/2010/main" val="1901571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1B4F9E"/>
                </a:solidFill>
                <a:latin typeface="Montserrat" panose="00000500000000000000" pitchFamily="50" charset="0"/>
              </a:rPr>
              <a:t>Pour montrer la continuité entre le bloc et la réa, il aura fallu préparer un dossier avant la démo de réa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a:solidFill>
                  <a:srgbClr val="1B4F9E"/>
                </a:solidFill>
                <a:latin typeface="Montserrat" panose="00000500000000000000" pitchFamily="50" charset="0"/>
              </a:rPr>
              <a:t>Pour cela, avant </a:t>
            </a:r>
            <a:r>
              <a:rPr lang="fr-FR" sz="1200" dirty="0">
                <a:solidFill>
                  <a:srgbClr val="1B4F9E"/>
                </a:solidFill>
                <a:latin typeface="Montserrat" panose="00000500000000000000" pitchFamily="50" charset="0"/>
              </a:rPr>
              <a:t>la démo, ouvrir en dossier au bloc, saisir des infos puis fermer le dossier en indiquant un transfert en réa -&gt; Il sera alors proposé lorsque nous ouvrirons un dossier sur un lit vide de réa</a:t>
            </a:r>
            <a:endParaRPr lang="fr-FR" dirty="0"/>
          </a:p>
        </p:txBody>
      </p:sp>
    </p:spTree>
    <p:extLst>
      <p:ext uri="{BB962C8B-B14F-4D97-AF65-F5344CB8AC3E}">
        <p14:creationId xmlns:p14="http://schemas.microsoft.com/office/powerpoint/2010/main" val="535570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Cette liste des patients présents permet de comprendre rapidement </a:t>
            </a:r>
            <a:r>
              <a:rPr lang="fr-FR" b="1" dirty="0"/>
              <a:t>l’état du service </a:t>
            </a:r>
            <a:r>
              <a:rPr lang="fr-FR" dirty="0"/>
              <a:t>- </a:t>
            </a:r>
            <a:r>
              <a:rPr lang="fr-FR" b="1" dirty="0"/>
              <a:t>Qui est là </a:t>
            </a:r>
            <a:r>
              <a:rPr lang="fr-FR" dirty="0"/>
              <a:t>- </a:t>
            </a:r>
            <a:r>
              <a:rPr lang="fr-FR" b="1" dirty="0"/>
              <a:t>et pourquoi</a:t>
            </a:r>
          </a:p>
          <a:p>
            <a:r>
              <a:rPr lang="fr-FR" dirty="0"/>
              <a:t>Mettre en évidence le fait que nous avons </a:t>
            </a:r>
            <a:r>
              <a:rPr lang="fr-FR" b="1" dirty="0"/>
              <a:t>des informations cliniques</a:t>
            </a:r>
            <a:r>
              <a:rPr lang="fr-FR" dirty="0"/>
              <a:t> sur le patient avec notamment la cause d’hospitalisation, les colonisations BMR…</a:t>
            </a:r>
          </a:p>
          <a:p>
            <a:r>
              <a:rPr lang="fr-FR" dirty="0"/>
              <a:t>Le survol de la radio montre le détail des </a:t>
            </a:r>
            <a:r>
              <a:rPr lang="fr-FR" b="1" dirty="0"/>
              <a:t>transmissions ciblées</a:t>
            </a:r>
            <a:r>
              <a:rPr lang="fr-FR" dirty="0"/>
              <a:t> renseignées par l’équipe paramédicale et permet ainsi de comprendre les actions réalisées et l’état du patient</a:t>
            </a:r>
          </a:p>
          <a:p>
            <a:r>
              <a:rPr lang="fr-FR" dirty="0"/>
              <a:t>Cette vue est importante pour l’ensemble des personnes qui arrivent dans le service lors d’une prise de garde, ou pour des actes à réaliser…</a:t>
            </a:r>
          </a:p>
        </p:txBody>
      </p:sp>
    </p:spTree>
    <p:extLst>
      <p:ext uri="{BB962C8B-B14F-4D97-AF65-F5344CB8AC3E}">
        <p14:creationId xmlns:p14="http://schemas.microsoft.com/office/powerpoint/2010/main" val="3740906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bandeau est affiché quel que soit notre position dans le dossier, respectant ainsi les critères d’identitovigilance.</a:t>
            </a:r>
          </a:p>
          <a:p>
            <a:r>
              <a:rPr lang="fr-FR" dirty="0"/>
              <a:t>Les grilles paramétrables permettent d’afficher les données administratives, les personnes de confiance et à prévenir ainsi que toute autre information que le service aimerait tracer.</a:t>
            </a:r>
          </a:p>
          <a:p>
            <a:r>
              <a:rPr lang="fr-FR" dirty="0"/>
              <a:t>Une partie des ces informations sont importées du serveur d’identité/mouvement</a:t>
            </a:r>
          </a:p>
        </p:txBody>
      </p:sp>
    </p:spTree>
    <p:extLst>
      <p:ext uri="{BB962C8B-B14F-4D97-AF65-F5344CB8AC3E}">
        <p14:creationId xmlns:p14="http://schemas.microsoft.com/office/powerpoint/2010/main" val="1131833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 est important ici mettre en évidence le fait que cette vue permet d’avoir une vision d’ensemble sur les antécédents du patient et les circonstances de son admission en réa.</a:t>
            </a:r>
          </a:p>
          <a:p>
            <a:r>
              <a:rPr lang="fr-FR" dirty="0"/>
              <a:t>Monter également la saisie simple des antécédents par les menus ou la saisie libre au clavier</a:t>
            </a:r>
          </a:p>
        </p:txBody>
      </p:sp>
    </p:spTree>
    <p:extLst>
      <p:ext uri="{BB962C8B-B14F-4D97-AF65-F5344CB8AC3E}">
        <p14:creationId xmlns:p14="http://schemas.microsoft.com/office/powerpoint/2010/main" val="802007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C’est un outil très simple à utiliser avec un outil complet de traitement de texte (avec possibilité de copier/coller du texte et des images)</a:t>
            </a:r>
          </a:p>
          <a:p>
            <a:r>
              <a:rPr lang="fr-FR" dirty="0"/>
              <a:t>Les boutons sont des éléments importants à montrer pour préciser que le médecin n’a pas besoin de naviguer sur les différents onglets pour aller chercher les informations dont il a besoin.</a:t>
            </a:r>
          </a:p>
          <a:p>
            <a:endParaRPr lang="fr-FR" dirty="0"/>
          </a:p>
        </p:txBody>
      </p:sp>
    </p:spTree>
    <p:extLst>
      <p:ext uri="{BB962C8B-B14F-4D97-AF65-F5344CB8AC3E}">
        <p14:creationId xmlns:p14="http://schemas.microsoft.com/office/powerpoint/2010/main" val="4212905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Montrer ici le partage d’informations entre les médecins et l’équipe paramédicale.</a:t>
            </a:r>
          </a:p>
          <a:p>
            <a:r>
              <a:rPr lang="fr-FR" dirty="0"/>
              <a:t>Chacun a accès à son propre onglet avec des vues adaptées, tout en ayant des informations communes</a:t>
            </a:r>
          </a:p>
        </p:txBody>
      </p:sp>
    </p:spTree>
    <p:extLst>
      <p:ext uri="{BB962C8B-B14F-4D97-AF65-F5344CB8AC3E}">
        <p14:creationId xmlns:p14="http://schemas.microsoft.com/office/powerpoint/2010/main" val="4046765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L’onglet des transmissions permet d’afficher de manière synthétique un grand nombre d’informations saisies par l’équipe paramédicale.</a:t>
            </a:r>
          </a:p>
          <a:p>
            <a:r>
              <a:rPr lang="fr-FR" dirty="0"/>
              <a:t>L’ajout d’informations permet de montrer la saisie rapide puis la mise à jour de l’affichage.</a:t>
            </a:r>
          </a:p>
          <a:p>
            <a:r>
              <a:rPr lang="fr-FR" dirty="0"/>
              <a:t>Les autres onglets sont également importants pour les autres personnels (kiné, diététicien…).</a:t>
            </a:r>
          </a:p>
        </p:txBody>
      </p:sp>
    </p:spTree>
    <p:extLst>
      <p:ext uri="{BB962C8B-B14F-4D97-AF65-F5344CB8AC3E}">
        <p14:creationId xmlns:p14="http://schemas.microsoft.com/office/powerpoint/2010/main" val="3680644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vue de l’onglet prescription permet d’afficher sur une seule et même fenêtre toute la prescription.</a:t>
            </a:r>
          </a:p>
          <a:p>
            <a:r>
              <a:rPr lang="fr-FR" dirty="0"/>
              <a:t>Sans la moindre manipulation, le médecin comprend rapidement tout ce qui est actif grâce à l’organisation des différents champs et le résumé de chaque ligne de prescription.</a:t>
            </a:r>
          </a:p>
          <a:p>
            <a:r>
              <a:rPr lang="fr-FR" dirty="0"/>
              <a:t>Affichage des allergies, antécédents médicaux et traitement personnel pour que le médecin puisse avoir ce rappel directement ici.</a:t>
            </a:r>
          </a:p>
          <a:p>
            <a:r>
              <a:rPr lang="fr-FR" dirty="0"/>
              <a:t>Accès direct à la monographie de chaque médicament.</a:t>
            </a:r>
          </a:p>
        </p:txBody>
      </p:sp>
    </p:spTree>
    <p:extLst>
      <p:ext uri="{BB962C8B-B14F-4D97-AF65-F5344CB8AC3E}">
        <p14:creationId xmlns:p14="http://schemas.microsoft.com/office/powerpoint/2010/main" val="16301996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e de tit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exte du titre"/>
          <p:cNvSpPr txBox="1">
            <a:spLocks noGrp="1"/>
          </p:cNvSpPr>
          <p:nvPr>
            <p:ph type="title"/>
          </p:nvPr>
        </p:nvSpPr>
        <p:spPr>
          <a:xfrm>
            <a:off x="1691931" y="2502698"/>
            <a:ext cx="7772404" cy="2387601"/>
          </a:xfrm>
          <a:prstGeom prst="rect">
            <a:avLst/>
          </a:prstGeom>
        </p:spPr>
        <p:txBody>
          <a:bodyPr anchor="b"/>
          <a:lstStyle>
            <a:lvl1pPr algn="ctr"/>
          </a:lstStyle>
          <a:p>
            <a:r>
              <a:t>Texte du titre</a:t>
            </a:r>
          </a:p>
        </p:txBody>
      </p:sp>
      <p:sp>
        <p:nvSpPr>
          <p:cNvPr id="12" name="Texte niveau 1…"/>
          <p:cNvSpPr txBox="1">
            <a:spLocks noGrp="1"/>
          </p:cNvSpPr>
          <p:nvPr>
            <p:ph type="body" sz="quarter" idx="1"/>
          </p:nvPr>
        </p:nvSpPr>
        <p:spPr>
          <a:xfrm>
            <a:off x="1981686" y="5202237"/>
            <a:ext cx="6858004" cy="819992"/>
          </a:xfrm>
          <a:prstGeom prst="rect">
            <a:avLst/>
          </a:prstGeom>
        </p:spPr>
        <p:txBody>
          <a:bodyPr/>
          <a:lstStyle>
            <a:lvl1pPr marL="0" indent="0" algn="ctr">
              <a:buSzTx/>
              <a:buFontTx/>
              <a:buNone/>
              <a:defRPr sz="1600"/>
            </a:lvl1pPr>
            <a:lvl2pPr marL="0" indent="0" algn="ctr">
              <a:buSzTx/>
              <a:buFontTx/>
              <a:buNone/>
              <a:defRPr sz="1600"/>
            </a:lvl2pPr>
            <a:lvl3pPr marL="0" indent="0" algn="ctr">
              <a:buSzTx/>
              <a:buFontTx/>
              <a:buNone/>
              <a:defRPr sz="1600"/>
            </a:lvl3pPr>
            <a:lvl4pPr marL="0" indent="0" algn="ctr">
              <a:buSzTx/>
              <a:buFontTx/>
              <a:buNone/>
              <a:defRPr sz="1600"/>
            </a:lvl4pPr>
            <a:lvl5pPr marL="0" indent="0" algn="ctr">
              <a:buSzTx/>
              <a:buFontTx/>
              <a:buNone/>
              <a:defRPr sz="1600"/>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re de section">
    <p:spTree>
      <p:nvGrpSpPr>
        <p:cNvPr id="1" name=""/>
        <p:cNvGrpSpPr/>
        <p:nvPr/>
      </p:nvGrpSpPr>
      <p:grpSpPr>
        <a:xfrm>
          <a:off x="0" y="0"/>
          <a:ext cx="0" cy="0"/>
          <a:chOff x="0" y="0"/>
          <a:chExt cx="0" cy="0"/>
        </a:xfrm>
      </p:grpSpPr>
      <p:sp>
        <p:nvSpPr>
          <p:cNvPr id="29" name="Texte du titre"/>
          <p:cNvSpPr txBox="1">
            <a:spLocks noGrp="1"/>
          </p:cNvSpPr>
          <p:nvPr>
            <p:ph type="title"/>
          </p:nvPr>
        </p:nvSpPr>
        <p:spPr>
          <a:xfrm>
            <a:off x="623889" y="1709741"/>
            <a:ext cx="7886701" cy="2852740"/>
          </a:xfrm>
          <a:prstGeom prst="rect">
            <a:avLst/>
          </a:prstGeom>
        </p:spPr>
        <p:txBody>
          <a:bodyPr anchor="b"/>
          <a:lstStyle>
            <a:lvl1pPr>
              <a:defRPr sz="6000">
                <a:solidFill>
                  <a:srgbClr val="000000"/>
                </a:solidFill>
              </a:defRPr>
            </a:lvl1pPr>
          </a:lstStyle>
          <a:p>
            <a:r>
              <a:t>Texte du titre</a:t>
            </a:r>
          </a:p>
        </p:txBody>
      </p:sp>
      <p:sp>
        <p:nvSpPr>
          <p:cNvPr id="30" name="Texte niveau 1…"/>
          <p:cNvSpPr txBox="1">
            <a:spLocks noGrp="1"/>
          </p:cNvSpPr>
          <p:nvPr>
            <p:ph type="body" sz="quarter" idx="1"/>
          </p:nvPr>
        </p:nvSpPr>
        <p:spPr>
          <a:xfrm>
            <a:off x="623889" y="4589464"/>
            <a:ext cx="7886701" cy="1500190"/>
          </a:xfrm>
          <a:prstGeom prst="rect">
            <a:avLst/>
          </a:prstGeom>
        </p:spPr>
        <p:txBody>
          <a:bodyPr/>
          <a:lstStyle>
            <a:lvl1pPr marL="0" indent="0">
              <a:buSzTx/>
              <a:buFontTx/>
              <a:buNone/>
              <a:defRPr>
                <a:solidFill>
                  <a:srgbClr val="000000"/>
                </a:solidFill>
              </a:defRPr>
            </a:lvl1pPr>
            <a:lvl2pPr marL="0" indent="0">
              <a:buSzTx/>
              <a:buFontTx/>
              <a:buNone/>
              <a:defRPr>
                <a:solidFill>
                  <a:srgbClr val="000000"/>
                </a:solidFill>
              </a:defRPr>
            </a:lvl2pPr>
            <a:lvl3pPr marL="0" indent="0">
              <a:buSzTx/>
              <a:buFontTx/>
              <a:buNone/>
              <a:defRPr>
                <a:solidFill>
                  <a:srgbClr val="000000"/>
                </a:solidFill>
              </a:defRPr>
            </a:lvl3pPr>
            <a:lvl4pPr marL="0" indent="0">
              <a:buSzTx/>
              <a:buFontTx/>
              <a:buNone/>
              <a:defRPr>
                <a:solidFill>
                  <a:srgbClr val="000000"/>
                </a:solidFill>
              </a:defRPr>
            </a:lvl4pPr>
            <a:lvl5pPr marL="0" indent="0">
              <a:buSzTx/>
              <a:buFontTx/>
              <a:buNone/>
              <a:defRPr>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31"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ux contenus">
    <p:spTree>
      <p:nvGrpSpPr>
        <p:cNvPr id="1" name=""/>
        <p:cNvGrpSpPr/>
        <p:nvPr/>
      </p:nvGrpSpPr>
      <p:grpSpPr>
        <a:xfrm>
          <a:off x="0" y="0"/>
          <a:ext cx="0" cy="0"/>
          <a:chOff x="0" y="0"/>
          <a:chExt cx="0" cy="0"/>
        </a:xfrm>
      </p:grpSpPr>
      <p:sp>
        <p:nvSpPr>
          <p:cNvPr id="38" name="Texte du titre"/>
          <p:cNvSpPr txBox="1">
            <a:spLocks noGrp="1"/>
          </p:cNvSpPr>
          <p:nvPr>
            <p:ph type="title"/>
          </p:nvPr>
        </p:nvSpPr>
        <p:spPr>
          <a:xfrm>
            <a:off x="628650" y="365125"/>
            <a:ext cx="7886700" cy="298834"/>
          </a:xfrm>
          <a:prstGeom prst="rect">
            <a:avLst/>
          </a:prstGeom>
        </p:spPr>
        <p:txBody>
          <a:bodyPr/>
          <a:lstStyle>
            <a:lvl1pPr>
              <a:defRPr sz="4400">
                <a:solidFill>
                  <a:srgbClr val="000000"/>
                </a:solidFill>
              </a:defRPr>
            </a:lvl1pPr>
          </a:lstStyle>
          <a:p>
            <a:r>
              <a:t>Texte du titre</a:t>
            </a:r>
          </a:p>
        </p:txBody>
      </p:sp>
      <p:sp>
        <p:nvSpPr>
          <p:cNvPr id="39" name="Texte niveau 1…"/>
          <p:cNvSpPr txBox="1">
            <a:spLocks noGrp="1"/>
          </p:cNvSpPr>
          <p:nvPr>
            <p:ph type="body" sz="half" idx="1"/>
          </p:nvPr>
        </p:nvSpPr>
        <p:spPr>
          <a:xfrm>
            <a:off x="628650" y="1825625"/>
            <a:ext cx="3886200" cy="4351338"/>
          </a:xfrm>
          <a:prstGeom prst="rect">
            <a:avLst/>
          </a:prstGeom>
        </p:spPr>
        <p:txBody>
          <a:bodyPr/>
          <a:lstStyle>
            <a:lvl1pPr>
              <a:defRPr sz="2800">
                <a:solidFill>
                  <a:srgbClr val="000000"/>
                </a:solidFill>
              </a:defRPr>
            </a:lvl1pPr>
            <a:lvl2pPr marL="723881" indent="-266693">
              <a:defRPr sz="2800">
                <a:solidFill>
                  <a:srgbClr val="000000"/>
                </a:solidFill>
              </a:defRPr>
            </a:lvl2pPr>
            <a:lvl3pPr marL="1234407" indent="-320031">
              <a:defRPr sz="2800">
                <a:solidFill>
                  <a:srgbClr val="000000"/>
                </a:solidFill>
              </a:defRPr>
            </a:lvl3pPr>
            <a:lvl4pPr marL="1727156" indent="-355590">
              <a:defRPr sz="2800">
                <a:solidFill>
                  <a:srgbClr val="000000"/>
                </a:solidFill>
              </a:defRPr>
            </a:lvl4pPr>
            <a:lvl5pPr marL="2184343" indent="-355590">
              <a:defRPr sz="28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40"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aison">
    <p:spTree>
      <p:nvGrpSpPr>
        <p:cNvPr id="1" name=""/>
        <p:cNvGrpSpPr/>
        <p:nvPr/>
      </p:nvGrpSpPr>
      <p:grpSpPr>
        <a:xfrm>
          <a:off x="0" y="0"/>
          <a:ext cx="0" cy="0"/>
          <a:chOff x="0" y="0"/>
          <a:chExt cx="0" cy="0"/>
        </a:xfrm>
      </p:grpSpPr>
      <p:sp>
        <p:nvSpPr>
          <p:cNvPr id="47" name="Texte du titre"/>
          <p:cNvSpPr txBox="1">
            <a:spLocks noGrp="1"/>
          </p:cNvSpPr>
          <p:nvPr>
            <p:ph type="title"/>
          </p:nvPr>
        </p:nvSpPr>
        <p:spPr>
          <a:xfrm>
            <a:off x="629841" y="365125"/>
            <a:ext cx="7886704" cy="1325564"/>
          </a:xfrm>
          <a:prstGeom prst="rect">
            <a:avLst/>
          </a:prstGeom>
        </p:spPr>
        <p:txBody>
          <a:bodyPr/>
          <a:lstStyle>
            <a:lvl1pPr>
              <a:defRPr sz="4400">
                <a:solidFill>
                  <a:srgbClr val="000000"/>
                </a:solidFill>
              </a:defRPr>
            </a:lvl1pPr>
          </a:lstStyle>
          <a:p>
            <a:r>
              <a:t>Texte du titre</a:t>
            </a:r>
          </a:p>
        </p:txBody>
      </p:sp>
      <p:sp>
        <p:nvSpPr>
          <p:cNvPr id="48" name="Texte niveau 1…"/>
          <p:cNvSpPr txBox="1">
            <a:spLocks noGrp="1"/>
          </p:cNvSpPr>
          <p:nvPr>
            <p:ph type="body" sz="quarter" idx="1"/>
          </p:nvPr>
        </p:nvSpPr>
        <p:spPr>
          <a:xfrm>
            <a:off x="629841" y="1681165"/>
            <a:ext cx="3868344" cy="823914"/>
          </a:xfrm>
          <a:prstGeom prst="rect">
            <a:avLst/>
          </a:prstGeom>
        </p:spPr>
        <p:txBody>
          <a:bodyPr anchor="b"/>
          <a:lstStyle>
            <a:lvl1pPr marL="0" indent="0">
              <a:buSzTx/>
              <a:buFontTx/>
              <a:buNone/>
              <a:defRPr b="1">
                <a:solidFill>
                  <a:srgbClr val="000000"/>
                </a:solidFill>
              </a:defRPr>
            </a:lvl1pPr>
            <a:lvl2pPr marL="0" indent="0">
              <a:buSzTx/>
              <a:buFontTx/>
              <a:buNone/>
              <a:defRPr b="1">
                <a:solidFill>
                  <a:srgbClr val="000000"/>
                </a:solidFill>
              </a:defRPr>
            </a:lvl2pPr>
            <a:lvl3pPr marL="0" indent="0">
              <a:buSzTx/>
              <a:buFontTx/>
              <a:buNone/>
              <a:defRPr b="1">
                <a:solidFill>
                  <a:srgbClr val="000000"/>
                </a:solidFill>
              </a:defRPr>
            </a:lvl3pPr>
            <a:lvl4pPr marL="0" indent="0">
              <a:buSzTx/>
              <a:buFontTx/>
              <a:buNone/>
              <a:defRPr b="1">
                <a:solidFill>
                  <a:srgbClr val="000000"/>
                </a:solidFill>
              </a:defRPr>
            </a:lvl4pPr>
            <a:lvl5pPr marL="0" indent="0">
              <a:buSzTx/>
              <a:buFontTx/>
              <a:buNone/>
              <a:defRPr b="1">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49" name="Text Placeholder 4"/>
          <p:cNvSpPr>
            <a:spLocks noGrp="1"/>
          </p:cNvSpPr>
          <p:nvPr>
            <p:ph type="body" sz="quarter" idx="13"/>
          </p:nvPr>
        </p:nvSpPr>
        <p:spPr>
          <a:xfrm>
            <a:off x="4629151" y="1681165"/>
            <a:ext cx="3887395" cy="823914"/>
          </a:xfrm>
          <a:prstGeom prst="rect">
            <a:avLst/>
          </a:prstGeom>
        </p:spPr>
        <p:txBody>
          <a:bodyPr anchor="b"/>
          <a:lstStyle/>
          <a:p>
            <a:endParaRPr/>
          </a:p>
        </p:txBody>
      </p:sp>
      <p:sp>
        <p:nvSpPr>
          <p:cNvPr id="50"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re seul">
    <p:spTree>
      <p:nvGrpSpPr>
        <p:cNvPr id="1" name=""/>
        <p:cNvGrpSpPr/>
        <p:nvPr/>
      </p:nvGrpSpPr>
      <p:grpSpPr>
        <a:xfrm>
          <a:off x="0" y="0"/>
          <a:ext cx="0" cy="0"/>
          <a:chOff x="0" y="0"/>
          <a:chExt cx="0" cy="0"/>
        </a:xfrm>
      </p:grpSpPr>
      <p:sp>
        <p:nvSpPr>
          <p:cNvPr id="57" name="Texte du titre"/>
          <p:cNvSpPr txBox="1">
            <a:spLocks noGrp="1"/>
          </p:cNvSpPr>
          <p:nvPr>
            <p:ph type="title"/>
          </p:nvPr>
        </p:nvSpPr>
        <p:spPr>
          <a:xfrm>
            <a:off x="628650" y="365125"/>
            <a:ext cx="7886700" cy="298834"/>
          </a:xfrm>
          <a:prstGeom prst="rect">
            <a:avLst/>
          </a:prstGeom>
        </p:spPr>
        <p:txBody>
          <a:bodyPr/>
          <a:lstStyle>
            <a:lvl1pPr>
              <a:defRPr sz="4400">
                <a:solidFill>
                  <a:srgbClr val="000000"/>
                </a:solidFill>
              </a:defRPr>
            </a:lvl1pPr>
          </a:lstStyle>
          <a:p>
            <a:r>
              <a:t>Texte du titre</a:t>
            </a:r>
          </a:p>
        </p:txBody>
      </p:sp>
      <p:sp>
        <p:nvSpPr>
          <p:cNvPr id="58"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ntenu avec légende">
    <p:spTree>
      <p:nvGrpSpPr>
        <p:cNvPr id="1" name=""/>
        <p:cNvGrpSpPr/>
        <p:nvPr/>
      </p:nvGrpSpPr>
      <p:grpSpPr>
        <a:xfrm>
          <a:off x="0" y="0"/>
          <a:ext cx="0" cy="0"/>
          <a:chOff x="0" y="0"/>
          <a:chExt cx="0" cy="0"/>
        </a:xfrm>
      </p:grpSpPr>
      <p:sp>
        <p:nvSpPr>
          <p:cNvPr id="72" name="Texte du titre"/>
          <p:cNvSpPr txBox="1">
            <a:spLocks noGrp="1"/>
          </p:cNvSpPr>
          <p:nvPr>
            <p:ph type="title"/>
          </p:nvPr>
        </p:nvSpPr>
        <p:spPr>
          <a:xfrm>
            <a:off x="629841" y="457200"/>
            <a:ext cx="2949178" cy="1600200"/>
          </a:xfrm>
          <a:prstGeom prst="rect">
            <a:avLst/>
          </a:prstGeom>
        </p:spPr>
        <p:txBody>
          <a:bodyPr anchor="b"/>
          <a:lstStyle>
            <a:lvl1pPr>
              <a:defRPr>
                <a:solidFill>
                  <a:srgbClr val="000000"/>
                </a:solidFill>
              </a:defRPr>
            </a:lvl1pPr>
          </a:lstStyle>
          <a:p>
            <a:r>
              <a:t>Texte du titre</a:t>
            </a:r>
          </a:p>
        </p:txBody>
      </p:sp>
      <p:sp>
        <p:nvSpPr>
          <p:cNvPr id="73" name="Texte niveau 1…"/>
          <p:cNvSpPr txBox="1">
            <a:spLocks noGrp="1"/>
          </p:cNvSpPr>
          <p:nvPr>
            <p:ph type="body" sz="half" idx="1"/>
          </p:nvPr>
        </p:nvSpPr>
        <p:spPr>
          <a:xfrm>
            <a:off x="3887392" y="987425"/>
            <a:ext cx="4629154" cy="4873627"/>
          </a:xfrm>
          <a:prstGeom prst="rect">
            <a:avLst/>
          </a:prstGeom>
        </p:spPr>
        <p:txBody>
          <a:bodyPr/>
          <a:lstStyle>
            <a:lvl1pPr>
              <a:defRPr sz="3200">
                <a:solidFill>
                  <a:srgbClr val="000000"/>
                </a:solidFill>
              </a:defRPr>
            </a:lvl1pPr>
            <a:lvl2pPr marL="718437" indent="-261251">
              <a:defRPr sz="3200">
                <a:solidFill>
                  <a:srgbClr val="000000"/>
                </a:solidFill>
              </a:defRPr>
            </a:lvl2pPr>
            <a:lvl3pPr>
              <a:defRPr sz="3200">
                <a:solidFill>
                  <a:srgbClr val="000000"/>
                </a:solidFill>
              </a:defRPr>
            </a:lvl3pPr>
            <a:lvl4pPr marL="1737317" indent="-365751">
              <a:defRPr sz="3200">
                <a:solidFill>
                  <a:srgbClr val="000000"/>
                </a:solidFill>
              </a:defRPr>
            </a:lvl4pPr>
            <a:lvl5pPr marL="2194505" indent="-365749">
              <a:defRPr sz="32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74" name="Text Placeholder 3"/>
          <p:cNvSpPr>
            <a:spLocks noGrp="1"/>
          </p:cNvSpPr>
          <p:nvPr>
            <p:ph type="body" sz="quarter" idx="13"/>
          </p:nvPr>
        </p:nvSpPr>
        <p:spPr>
          <a:xfrm>
            <a:off x="629838" y="2057400"/>
            <a:ext cx="2949183" cy="3811588"/>
          </a:xfrm>
          <a:prstGeom prst="rect">
            <a:avLst/>
          </a:prstGeom>
        </p:spPr>
        <p:txBody>
          <a:bodyPr/>
          <a:lstStyle/>
          <a:p>
            <a:endParaRPr/>
          </a:p>
        </p:txBody>
      </p:sp>
      <p:sp>
        <p:nvSpPr>
          <p:cNvPr id="75"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Image avec légende">
    <p:spTree>
      <p:nvGrpSpPr>
        <p:cNvPr id="1" name=""/>
        <p:cNvGrpSpPr/>
        <p:nvPr/>
      </p:nvGrpSpPr>
      <p:grpSpPr>
        <a:xfrm>
          <a:off x="0" y="0"/>
          <a:ext cx="0" cy="0"/>
          <a:chOff x="0" y="0"/>
          <a:chExt cx="0" cy="0"/>
        </a:xfrm>
      </p:grpSpPr>
      <p:sp>
        <p:nvSpPr>
          <p:cNvPr id="82" name="Texte du titre"/>
          <p:cNvSpPr txBox="1">
            <a:spLocks noGrp="1"/>
          </p:cNvSpPr>
          <p:nvPr>
            <p:ph type="title"/>
          </p:nvPr>
        </p:nvSpPr>
        <p:spPr>
          <a:xfrm>
            <a:off x="629841" y="457200"/>
            <a:ext cx="2949178" cy="1600200"/>
          </a:xfrm>
          <a:prstGeom prst="rect">
            <a:avLst/>
          </a:prstGeom>
        </p:spPr>
        <p:txBody>
          <a:bodyPr anchor="b"/>
          <a:lstStyle>
            <a:lvl1pPr>
              <a:defRPr>
                <a:solidFill>
                  <a:srgbClr val="000000"/>
                </a:solidFill>
              </a:defRPr>
            </a:lvl1pPr>
          </a:lstStyle>
          <a:p>
            <a:r>
              <a:t>Texte du titre</a:t>
            </a:r>
          </a:p>
        </p:txBody>
      </p:sp>
      <p:sp>
        <p:nvSpPr>
          <p:cNvPr id="83" name="Picture Placeholder 2"/>
          <p:cNvSpPr>
            <a:spLocks noGrp="1"/>
          </p:cNvSpPr>
          <p:nvPr>
            <p:ph type="pic" sz="half" idx="13"/>
          </p:nvPr>
        </p:nvSpPr>
        <p:spPr>
          <a:xfrm>
            <a:off x="3887392" y="987425"/>
            <a:ext cx="4629154" cy="4873627"/>
          </a:xfrm>
          <a:prstGeom prst="rect">
            <a:avLst/>
          </a:prstGeom>
        </p:spPr>
        <p:txBody>
          <a:bodyPr lIns="91439" tIns="45719" rIns="91439" bIns="45719">
            <a:noAutofit/>
          </a:bodyPr>
          <a:lstStyle/>
          <a:p>
            <a:endParaRPr/>
          </a:p>
        </p:txBody>
      </p:sp>
      <p:sp>
        <p:nvSpPr>
          <p:cNvPr id="84" name="Texte niveau 1…"/>
          <p:cNvSpPr txBox="1">
            <a:spLocks noGrp="1"/>
          </p:cNvSpPr>
          <p:nvPr>
            <p:ph type="body" sz="quarter" idx="1"/>
          </p:nvPr>
        </p:nvSpPr>
        <p:spPr>
          <a:xfrm>
            <a:off x="629841" y="2057400"/>
            <a:ext cx="2949178" cy="3811588"/>
          </a:xfrm>
          <a:prstGeom prst="rect">
            <a:avLst/>
          </a:prstGeom>
        </p:spPr>
        <p:txBody>
          <a:bodyPr/>
          <a:lstStyle>
            <a:lvl1pPr marL="0" indent="0">
              <a:buSzTx/>
              <a:buFontTx/>
              <a:buNone/>
              <a:defRPr sz="1600">
                <a:solidFill>
                  <a:srgbClr val="000000"/>
                </a:solidFill>
              </a:defRPr>
            </a:lvl1pPr>
            <a:lvl2pPr marL="0" indent="0">
              <a:buSzTx/>
              <a:buFontTx/>
              <a:buNone/>
              <a:defRPr sz="1600">
                <a:solidFill>
                  <a:srgbClr val="000000"/>
                </a:solidFill>
              </a:defRPr>
            </a:lvl2pPr>
            <a:lvl3pPr marL="0" indent="0">
              <a:buSzTx/>
              <a:buFontTx/>
              <a:buNone/>
              <a:defRPr sz="1600">
                <a:solidFill>
                  <a:srgbClr val="000000"/>
                </a:solidFill>
              </a:defRPr>
            </a:lvl3pPr>
            <a:lvl4pPr marL="0" indent="0">
              <a:buSzTx/>
              <a:buFontTx/>
              <a:buNone/>
              <a:defRPr sz="1600">
                <a:solidFill>
                  <a:srgbClr val="000000"/>
                </a:solidFill>
              </a:defRPr>
            </a:lvl4pPr>
            <a:lvl5pPr marL="0" indent="0">
              <a:buSzTx/>
              <a:buFontTx/>
              <a:buNone/>
              <a:defRPr sz="16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85"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re et texte vertical">
    <p:spTree>
      <p:nvGrpSpPr>
        <p:cNvPr id="1" name=""/>
        <p:cNvGrpSpPr/>
        <p:nvPr/>
      </p:nvGrpSpPr>
      <p:grpSpPr>
        <a:xfrm>
          <a:off x="0" y="0"/>
          <a:ext cx="0" cy="0"/>
          <a:chOff x="0" y="0"/>
          <a:chExt cx="0" cy="0"/>
        </a:xfrm>
      </p:grpSpPr>
      <p:sp>
        <p:nvSpPr>
          <p:cNvPr id="92" name="Texte du titre"/>
          <p:cNvSpPr txBox="1">
            <a:spLocks noGrp="1"/>
          </p:cNvSpPr>
          <p:nvPr>
            <p:ph type="title"/>
          </p:nvPr>
        </p:nvSpPr>
        <p:spPr>
          <a:xfrm>
            <a:off x="628650" y="365125"/>
            <a:ext cx="7886700" cy="298834"/>
          </a:xfrm>
          <a:prstGeom prst="rect">
            <a:avLst/>
          </a:prstGeom>
        </p:spPr>
        <p:txBody>
          <a:bodyPr/>
          <a:lstStyle>
            <a:lvl1pPr>
              <a:defRPr sz="4400">
                <a:solidFill>
                  <a:srgbClr val="000000"/>
                </a:solidFill>
              </a:defRPr>
            </a:lvl1pPr>
          </a:lstStyle>
          <a:p>
            <a:r>
              <a:t>Texte du titre</a:t>
            </a:r>
          </a:p>
        </p:txBody>
      </p:sp>
      <p:sp>
        <p:nvSpPr>
          <p:cNvPr id="93" name="Texte niveau 1…"/>
          <p:cNvSpPr txBox="1">
            <a:spLocks noGrp="1"/>
          </p:cNvSpPr>
          <p:nvPr>
            <p:ph type="body" idx="1"/>
          </p:nvPr>
        </p:nvSpPr>
        <p:spPr>
          <a:prstGeom prst="rect">
            <a:avLst/>
          </a:prstGeom>
        </p:spPr>
        <p:txBody>
          <a:bodyPr/>
          <a:lstStyle>
            <a:lvl1pPr>
              <a:defRPr sz="2800">
                <a:solidFill>
                  <a:srgbClr val="000000"/>
                </a:solidFill>
              </a:defRPr>
            </a:lvl1pPr>
            <a:lvl2pPr marL="723881" indent="-266693">
              <a:defRPr sz="2800">
                <a:solidFill>
                  <a:srgbClr val="000000"/>
                </a:solidFill>
              </a:defRPr>
            </a:lvl2pPr>
            <a:lvl3pPr marL="1234407" indent="-320031">
              <a:defRPr sz="2800">
                <a:solidFill>
                  <a:srgbClr val="000000"/>
                </a:solidFill>
              </a:defRPr>
            </a:lvl3pPr>
            <a:lvl4pPr marL="1727156" indent="-355590">
              <a:defRPr sz="2800">
                <a:solidFill>
                  <a:srgbClr val="000000"/>
                </a:solidFill>
              </a:defRPr>
            </a:lvl4pPr>
            <a:lvl5pPr marL="2184343" indent="-355590">
              <a:defRPr sz="28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94"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re vertical et texte">
    <p:spTree>
      <p:nvGrpSpPr>
        <p:cNvPr id="1" name=""/>
        <p:cNvGrpSpPr/>
        <p:nvPr/>
      </p:nvGrpSpPr>
      <p:grpSpPr>
        <a:xfrm>
          <a:off x="0" y="0"/>
          <a:ext cx="0" cy="0"/>
          <a:chOff x="0" y="0"/>
          <a:chExt cx="0" cy="0"/>
        </a:xfrm>
      </p:grpSpPr>
      <p:sp>
        <p:nvSpPr>
          <p:cNvPr id="101" name="Texte du titre"/>
          <p:cNvSpPr txBox="1">
            <a:spLocks noGrp="1"/>
          </p:cNvSpPr>
          <p:nvPr>
            <p:ph type="title"/>
          </p:nvPr>
        </p:nvSpPr>
        <p:spPr>
          <a:xfrm>
            <a:off x="6543675" y="365125"/>
            <a:ext cx="1971676" cy="5811838"/>
          </a:xfrm>
          <a:prstGeom prst="rect">
            <a:avLst/>
          </a:prstGeom>
        </p:spPr>
        <p:txBody>
          <a:bodyPr/>
          <a:lstStyle>
            <a:lvl1pPr>
              <a:defRPr sz="4400">
                <a:solidFill>
                  <a:srgbClr val="000000"/>
                </a:solidFill>
              </a:defRPr>
            </a:lvl1pPr>
          </a:lstStyle>
          <a:p>
            <a:r>
              <a:t>Texte du titre</a:t>
            </a:r>
          </a:p>
        </p:txBody>
      </p:sp>
      <p:sp>
        <p:nvSpPr>
          <p:cNvPr id="102" name="Texte niveau 1…"/>
          <p:cNvSpPr txBox="1">
            <a:spLocks noGrp="1"/>
          </p:cNvSpPr>
          <p:nvPr>
            <p:ph type="body" idx="1"/>
          </p:nvPr>
        </p:nvSpPr>
        <p:spPr>
          <a:xfrm>
            <a:off x="628651" y="365125"/>
            <a:ext cx="5800727" cy="5811838"/>
          </a:xfrm>
          <a:prstGeom prst="rect">
            <a:avLst/>
          </a:prstGeom>
        </p:spPr>
        <p:txBody>
          <a:bodyPr/>
          <a:lstStyle>
            <a:lvl1pPr>
              <a:defRPr sz="2800">
                <a:solidFill>
                  <a:srgbClr val="000000"/>
                </a:solidFill>
              </a:defRPr>
            </a:lvl1pPr>
            <a:lvl2pPr marL="723881" indent="-266693">
              <a:defRPr sz="2800">
                <a:solidFill>
                  <a:srgbClr val="000000"/>
                </a:solidFill>
              </a:defRPr>
            </a:lvl2pPr>
            <a:lvl3pPr marL="1234407" indent="-320031">
              <a:defRPr sz="2800">
                <a:solidFill>
                  <a:srgbClr val="000000"/>
                </a:solidFill>
              </a:defRPr>
            </a:lvl3pPr>
            <a:lvl4pPr marL="1727156" indent="-355590">
              <a:defRPr sz="2800">
                <a:solidFill>
                  <a:srgbClr val="000000"/>
                </a:solidFill>
              </a:defRPr>
            </a:lvl4pPr>
            <a:lvl5pPr marL="2184343" indent="-355590">
              <a:defRPr sz="28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103"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1"/>
          <a:srcRect/>
          <a:stretch>
            <a:fillRect/>
          </a:stretch>
        </a:blipFill>
        <a:effectLst/>
      </p:bgPr>
    </p:bg>
    <p:spTree>
      <p:nvGrpSpPr>
        <p:cNvPr id="1" name=""/>
        <p:cNvGrpSpPr/>
        <p:nvPr/>
      </p:nvGrpSpPr>
      <p:grpSpPr>
        <a:xfrm>
          <a:off x="0" y="0"/>
          <a:ext cx="0" cy="0"/>
          <a:chOff x="0" y="0"/>
          <a:chExt cx="0" cy="0"/>
        </a:xfrm>
      </p:grpSpPr>
      <p:sp>
        <p:nvSpPr>
          <p:cNvPr id="2" name="Texte du titre"/>
          <p:cNvSpPr txBox="1">
            <a:spLocks noGrp="1"/>
          </p:cNvSpPr>
          <p:nvPr>
            <p:ph type="title"/>
          </p:nvPr>
        </p:nvSpPr>
        <p:spPr>
          <a:xfrm>
            <a:off x="1543050" y="382203"/>
            <a:ext cx="7886700" cy="29883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Texte du titre</a:t>
            </a:r>
          </a:p>
        </p:txBody>
      </p:sp>
      <p:sp>
        <p:nvSpPr>
          <p:cNvPr id="3" name="Texte niveau 1…"/>
          <p:cNvSpPr txBox="1">
            <a:spLocks noGrp="1"/>
          </p:cNvSpPr>
          <p:nvPr>
            <p:ph type="body" idx="1"/>
          </p:nvPr>
        </p:nvSpPr>
        <p:spPr>
          <a:xfrm>
            <a:off x="628650" y="1825625"/>
            <a:ext cx="7886700" cy="435133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txBox="1">
            <a:spLocks noGrp="1"/>
          </p:cNvSpPr>
          <p:nvPr>
            <p:ph type="sldNum" sz="quarter" idx="2"/>
          </p:nvPr>
        </p:nvSpPr>
        <p:spPr>
          <a:xfrm>
            <a:off x="6289222" y="6221735"/>
            <a:ext cx="263979" cy="269237"/>
          </a:xfrm>
          <a:prstGeom prst="rect">
            <a:avLst/>
          </a:prstGeom>
          <a:ln w="12700">
            <a:miter lim="400000"/>
          </a:ln>
        </p:spPr>
        <p:txBody>
          <a:bodyPr wrap="none" lIns="45718" tIns="45718" rIns="45718" bIns="45718" anchor="ctr">
            <a:spAutoFit/>
          </a:bodyPr>
          <a:lstStyle>
            <a:lvl1pPr algn="r">
              <a:defRPr sz="1200"/>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6" r:id="rId6"/>
    <p:sldLayoutId id="2147483657" r:id="rId7"/>
    <p:sldLayoutId id="2147483658" r:id="rId8"/>
    <p:sldLayoutId id="2147483659" r:id="rId9"/>
  </p:sldLayoutIdLst>
  <p:transition spd="med"/>
  <p:txStyles>
    <p:titleStyle>
      <a:lvl1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p:titleStyle>
    <p:bodyStyle>
      <a:lvl1pPr marL="228592" marR="0" indent="-2285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1pPr>
      <a:lvl2pPr marL="731500" marR="0" indent="-27431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2pPr>
      <a:lvl3pPr marL="1219168"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3pPr>
      <a:lvl4pPr marL="1676356"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4pPr>
      <a:lvl5pPr marL="2133547"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5pPr>
      <a:lvl6pPr marL="2590735"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6pPr>
      <a:lvl7pPr marL="3047924"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7pPr>
      <a:lvl8pPr marL="3505112"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8pPr>
      <a:lvl9pPr marL="3962301" marR="0" indent="-304791"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image" Target="../media/image16.emf"/></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2" name="Titre 1"/>
          <p:cNvSpPr txBox="1">
            <a:spLocks noGrp="1"/>
          </p:cNvSpPr>
          <p:nvPr>
            <p:ph type="ctrTitle"/>
          </p:nvPr>
        </p:nvSpPr>
        <p:spPr>
          <a:xfrm>
            <a:off x="3559404" y="4198067"/>
            <a:ext cx="4649723" cy="977569"/>
          </a:xfrm>
          <a:prstGeom prst="rect">
            <a:avLst/>
          </a:prstGeom>
        </p:spPr>
        <p:txBody>
          <a:bodyPr>
            <a:normAutofit/>
          </a:bodyPr>
          <a:lstStyle/>
          <a:p>
            <a:r>
              <a:rPr lang="fr-FR" sz="5400" dirty="0">
                <a:solidFill>
                  <a:srgbClr val="114F9D"/>
                </a:solidFill>
                <a:latin typeface="Montserrat" panose="00000500000000000000" pitchFamily="50" charset="0"/>
              </a:rPr>
              <a:t>Réanimation</a:t>
            </a:r>
            <a:endParaRPr dirty="0">
              <a:solidFill>
                <a:srgbClr val="114F9D"/>
              </a:solidFill>
              <a:latin typeface="Montserrat" panose="00000500000000000000" pitchFamily="50"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4">
            <a:extLst>
              <a:ext uri="{FF2B5EF4-FFF2-40B4-BE49-F238E27FC236}">
                <a16:creationId xmlns:a16="http://schemas.microsoft.com/office/drawing/2014/main" id="{601F9025-B3E6-482D-86ED-A553933E3182}"/>
              </a:ext>
            </a:extLst>
          </p:cNvPr>
          <p:cNvSpPr txBox="1">
            <a:spLocks/>
          </p:cNvSpPr>
          <p:nvPr/>
        </p:nvSpPr>
        <p:spPr>
          <a:xfrm>
            <a:off x="1542115" y="230475"/>
            <a:ext cx="5521157" cy="5378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dirty="0">
                <a:solidFill>
                  <a:schemeClr val="accent1">
                    <a:lumMod val="75000"/>
                  </a:schemeClr>
                </a:solidFill>
                <a:latin typeface="Montserrat" panose="00000500000000000000" pitchFamily="50" charset="0"/>
              </a:rPr>
              <a:t>Evolutions</a:t>
            </a:r>
          </a:p>
        </p:txBody>
      </p:sp>
      <p:pic>
        <p:nvPicPr>
          <p:cNvPr id="8" name="Image 7">
            <a:extLst>
              <a:ext uri="{FF2B5EF4-FFF2-40B4-BE49-F238E27FC236}">
                <a16:creationId xmlns:a16="http://schemas.microsoft.com/office/drawing/2014/main" id="{60DD1A19-489D-4BE5-8872-662BAF9DBA0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571560" y="1746098"/>
            <a:ext cx="5153414" cy="3230900"/>
          </a:xfrm>
          <a:prstGeom prst="rect">
            <a:avLst/>
          </a:prstGeom>
          <a:ln>
            <a:solidFill>
              <a:srgbClr val="144F9F"/>
            </a:solidFill>
          </a:ln>
        </p:spPr>
      </p:pic>
      <p:sp>
        <p:nvSpPr>
          <p:cNvPr id="11" name="Ellipse 10">
            <a:extLst>
              <a:ext uri="{FF2B5EF4-FFF2-40B4-BE49-F238E27FC236}">
                <a16:creationId xmlns:a16="http://schemas.microsoft.com/office/drawing/2014/main" id="{A7FC0C22-8A85-4B72-B4F2-609C8392EAC2}"/>
              </a:ext>
            </a:extLst>
          </p:cNvPr>
          <p:cNvSpPr/>
          <p:nvPr/>
        </p:nvSpPr>
        <p:spPr>
          <a:xfrm>
            <a:off x="7586886" y="2582798"/>
            <a:ext cx="1529121" cy="1298371"/>
          </a:xfrm>
          <a:prstGeom prst="ellipse">
            <a:avLst/>
          </a:prstGeom>
          <a:noFill/>
          <a:ln w="1905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lang="fr-FR" dirty="0"/>
          </a:p>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dirty="0">
              <a:ln>
                <a:noFill/>
              </a:ln>
              <a:solidFill>
                <a:srgbClr val="000000"/>
              </a:solidFill>
              <a:effectLst/>
              <a:uFillTx/>
              <a:latin typeface="+mn-lt"/>
              <a:ea typeface="+mn-ea"/>
              <a:cs typeface="+mn-cs"/>
              <a:sym typeface="Calibri"/>
            </a:endParaRPr>
          </a:p>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dirty="0">
              <a:ln>
                <a:noFill/>
              </a:ln>
              <a:solidFill>
                <a:srgbClr val="000000"/>
              </a:solidFill>
              <a:effectLst/>
              <a:uFillTx/>
              <a:latin typeface="+mn-lt"/>
              <a:ea typeface="+mn-ea"/>
              <a:cs typeface="+mn-cs"/>
              <a:sym typeface="Calibri"/>
            </a:endParaRPr>
          </a:p>
        </p:txBody>
      </p:sp>
      <p:sp>
        <p:nvSpPr>
          <p:cNvPr id="7" name="ZoneTexte 6">
            <a:extLst>
              <a:ext uri="{FF2B5EF4-FFF2-40B4-BE49-F238E27FC236}">
                <a16:creationId xmlns:a16="http://schemas.microsoft.com/office/drawing/2014/main" id="{298E9900-F8C6-4CD3-8018-7B22476C232E}"/>
              </a:ext>
            </a:extLst>
          </p:cNvPr>
          <p:cNvSpPr txBox="1"/>
          <p:nvPr/>
        </p:nvSpPr>
        <p:spPr>
          <a:xfrm>
            <a:off x="171142" y="1161324"/>
            <a:ext cx="3310054" cy="1384990"/>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Outil simple de traitement de texte pour saisir et étudier les évolutions du patient</a:t>
            </a:r>
          </a:p>
          <a:p>
            <a:pPr marL="0" marR="0" indent="0" algn="l" defTabSz="457200" rtl="0" fontAlgn="auto" latinLnBrk="0" hangingPunct="0">
              <a:lnSpc>
                <a:spcPct val="100000"/>
              </a:lnSpc>
              <a:spcBef>
                <a:spcPts val="0"/>
              </a:spcBef>
              <a:spcAft>
                <a:spcPts val="0"/>
              </a:spcAft>
              <a:buClrTx/>
              <a:buSzTx/>
              <a:buFontTx/>
              <a:buNone/>
              <a:tabLst/>
            </a:pPr>
            <a:endParaRPr lang="fr-FR" sz="1400" dirty="0">
              <a:solidFill>
                <a:srgbClr val="1B4F9E"/>
              </a:solidFill>
              <a:latin typeface="Montserrat" panose="00000500000000000000" pitchFamily="50" charset="0"/>
            </a:endParaRPr>
          </a:p>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Montrer l’ajout d’informations via les boutons (notamment « derniers gaz du sang »)</a:t>
            </a:r>
          </a:p>
        </p:txBody>
      </p:sp>
    </p:spTree>
    <p:extLst>
      <p:ext uri="{BB962C8B-B14F-4D97-AF65-F5344CB8AC3E}">
        <p14:creationId xmlns:p14="http://schemas.microsoft.com/office/powerpoint/2010/main" val="3772688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3C83B39-57B7-46D1-9A80-D35A5AE9DDB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095772" y="1863252"/>
            <a:ext cx="4516755" cy="3620135"/>
          </a:xfrm>
          <a:prstGeom prst="rect">
            <a:avLst/>
          </a:prstGeom>
          <a:ln>
            <a:solidFill>
              <a:srgbClr val="144F9F"/>
            </a:solidFill>
          </a:ln>
        </p:spPr>
      </p:pic>
      <p:sp>
        <p:nvSpPr>
          <p:cNvPr id="4" name="Titre 4">
            <a:extLst>
              <a:ext uri="{FF2B5EF4-FFF2-40B4-BE49-F238E27FC236}">
                <a16:creationId xmlns:a16="http://schemas.microsoft.com/office/drawing/2014/main" id="{601F9025-B3E6-482D-86ED-A553933E3182}"/>
              </a:ext>
            </a:extLst>
          </p:cNvPr>
          <p:cNvSpPr txBox="1">
            <a:spLocks/>
          </p:cNvSpPr>
          <p:nvPr/>
        </p:nvSpPr>
        <p:spPr>
          <a:xfrm>
            <a:off x="1542115" y="230475"/>
            <a:ext cx="5521157" cy="5378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dirty="0">
                <a:solidFill>
                  <a:schemeClr val="accent1">
                    <a:lumMod val="75000"/>
                  </a:schemeClr>
                </a:solidFill>
                <a:latin typeface="Montserrat" panose="00000500000000000000" pitchFamily="50" charset="0"/>
              </a:rPr>
              <a:t>Onglet paramédical</a:t>
            </a:r>
          </a:p>
        </p:txBody>
      </p:sp>
      <p:sp>
        <p:nvSpPr>
          <p:cNvPr id="6" name="ZoneTexte 5">
            <a:extLst>
              <a:ext uri="{FF2B5EF4-FFF2-40B4-BE49-F238E27FC236}">
                <a16:creationId xmlns:a16="http://schemas.microsoft.com/office/drawing/2014/main" id="{A25CBBE8-66F9-4B42-978D-20E0E230FA8D}"/>
              </a:ext>
            </a:extLst>
          </p:cNvPr>
          <p:cNvSpPr txBox="1"/>
          <p:nvPr/>
        </p:nvSpPr>
        <p:spPr>
          <a:xfrm>
            <a:off x="373139" y="1170757"/>
            <a:ext cx="3547315" cy="1815878"/>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Macro cible d’entrée et de mutation :</a:t>
            </a:r>
          </a:p>
          <a:p>
            <a:pPr marL="0" marR="0" indent="0" algn="l" defTabSz="457200" rtl="0" fontAlgn="auto" latinLnBrk="0" hangingPunct="0">
              <a:lnSpc>
                <a:spcPct val="100000"/>
              </a:lnSpc>
              <a:spcBef>
                <a:spcPts val="0"/>
              </a:spcBef>
              <a:spcAft>
                <a:spcPts val="0"/>
              </a:spcAft>
              <a:buClrTx/>
              <a:buSzTx/>
              <a:buFontTx/>
              <a:buNone/>
              <a:tabLst/>
            </a:pPr>
            <a:endParaRPr lang="fr-FR" sz="1400" dirty="0">
              <a:solidFill>
                <a:srgbClr val="1B4F9E"/>
              </a:solidFill>
              <a:latin typeface="Montserrat" panose="00000500000000000000" pitchFamily="50" charset="0"/>
            </a:endParaRPr>
          </a:p>
          <a:p>
            <a:pPr marR="0" algn="l" defTabSz="457200" rtl="0" fontAlgn="auto" latinLnBrk="0" hangingPunct="0">
              <a:lnSpc>
                <a:spcPct val="100000"/>
              </a:lnSpc>
              <a:spcBef>
                <a:spcPts val="0"/>
              </a:spcBef>
              <a:spcAft>
                <a:spcPts val="0"/>
              </a:spcAft>
              <a:buClrTx/>
              <a:buSzTx/>
              <a:tabLst/>
            </a:pPr>
            <a:r>
              <a:rPr lang="fr-FR" sz="1400" dirty="0">
                <a:solidFill>
                  <a:srgbClr val="1B4F9E"/>
                </a:solidFill>
                <a:latin typeface="Montserrat" panose="00000500000000000000" pitchFamily="50" charset="0"/>
              </a:rPr>
              <a:t>- Vue synthétique du patient</a:t>
            </a:r>
          </a:p>
          <a:p>
            <a:pPr marR="0" algn="l" defTabSz="457200" rtl="0" fontAlgn="auto" latinLnBrk="0" hangingPunct="0">
              <a:lnSpc>
                <a:spcPct val="100000"/>
              </a:lnSpc>
              <a:spcBef>
                <a:spcPts val="0"/>
              </a:spcBef>
              <a:spcAft>
                <a:spcPts val="0"/>
              </a:spcAft>
              <a:buClrTx/>
              <a:buSzTx/>
              <a:tabLst/>
            </a:pPr>
            <a:endParaRPr lang="fr-FR" sz="1400" dirty="0">
              <a:solidFill>
                <a:srgbClr val="1B4F9E"/>
              </a:solidFill>
              <a:latin typeface="Montserrat" panose="00000500000000000000" pitchFamily="50" charset="0"/>
            </a:endParaRPr>
          </a:p>
          <a:p>
            <a:pPr marR="0" algn="l" defTabSz="457200" rtl="0" fontAlgn="auto" latinLnBrk="0" hangingPunct="0">
              <a:lnSpc>
                <a:spcPct val="100000"/>
              </a:lnSpc>
              <a:spcBef>
                <a:spcPts val="0"/>
              </a:spcBef>
              <a:spcAft>
                <a:spcPts val="0"/>
              </a:spcAft>
              <a:buClrTx/>
              <a:buSzTx/>
              <a:tabLst/>
            </a:pPr>
            <a:r>
              <a:rPr lang="fr-FR" sz="1400" dirty="0">
                <a:solidFill>
                  <a:srgbClr val="1B4F9E"/>
                </a:solidFill>
                <a:latin typeface="Montserrat" panose="00000500000000000000" pitchFamily="50" charset="0"/>
              </a:rPr>
              <a:t>- Mêmes informations que sur l’onglet médical pour les antécédents </a:t>
            </a:r>
          </a:p>
          <a:p>
            <a:pPr marR="0" algn="l" defTabSz="457200" rtl="0" fontAlgn="auto" latinLnBrk="0" hangingPunct="0">
              <a:lnSpc>
                <a:spcPct val="100000"/>
              </a:lnSpc>
              <a:spcBef>
                <a:spcPts val="0"/>
              </a:spcBef>
              <a:spcAft>
                <a:spcPts val="0"/>
              </a:spcAft>
              <a:buClrTx/>
              <a:buSzTx/>
              <a:tabLst/>
            </a:pPr>
            <a:r>
              <a:rPr lang="fr-FR" sz="1400" dirty="0">
                <a:solidFill>
                  <a:srgbClr val="1B4F9E"/>
                </a:solidFill>
                <a:latin typeface="Montserrat" panose="00000500000000000000" pitchFamily="50" charset="0"/>
              </a:rPr>
              <a:t>+ données adaptées à l’équipe paramédicale</a:t>
            </a:r>
          </a:p>
          <a:p>
            <a:pPr marL="0" marR="0" indent="0" algn="l" defTabSz="457200" rtl="0" fontAlgn="auto" latinLnBrk="0" hangingPunct="0">
              <a:lnSpc>
                <a:spcPct val="100000"/>
              </a:lnSpc>
              <a:spcBef>
                <a:spcPts val="0"/>
              </a:spcBef>
              <a:spcAft>
                <a:spcPts val="0"/>
              </a:spcAft>
              <a:buClrTx/>
              <a:buSzTx/>
              <a:buFontTx/>
              <a:buNone/>
              <a:tabLst/>
            </a:pPr>
            <a:endParaRPr kumimoji="0" lang="fr-FR" sz="1400" b="0" i="0" u="none" strike="noStrike" cap="none" spc="0" normalizeH="0" baseline="0" dirty="0">
              <a:ln>
                <a:noFill/>
              </a:ln>
              <a:solidFill>
                <a:srgbClr val="1B4F9E"/>
              </a:solidFill>
              <a:effectLst/>
              <a:uFillTx/>
              <a:latin typeface="Montserrat" panose="00000500000000000000" pitchFamily="50" charset="0"/>
              <a:sym typeface="Calibri"/>
            </a:endParaRPr>
          </a:p>
        </p:txBody>
      </p:sp>
    </p:spTree>
    <p:extLst>
      <p:ext uri="{BB962C8B-B14F-4D97-AF65-F5344CB8AC3E}">
        <p14:creationId xmlns:p14="http://schemas.microsoft.com/office/powerpoint/2010/main" val="325976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4">
            <a:extLst>
              <a:ext uri="{FF2B5EF4-FFF2-40B4-BE49-F238E27FC236}">
                <a16:creationId xmlns:a16="http://schemas.microsoft.com/office/drawing/2014/main" id="{601F9025-B3E6-482D-86ED-A553933E3182}"/>
              </a:ext>
            </a:extLst>
          </p:cNvPr>
          <p:cNvSpPr txBox="1">
            <a:spLocks/>
          </p:cNvSpPr>
          <p:nvPr/>
        </p:nvSpPr>
        <p:spPr>
          <a:xfrm>
            <a:off x="1542115" y="230475"/>
            <a:ext cx="5521157" cy="5378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dirty="0">
                <a:solidFill>
                  <a:schemeClr val="accent1">
                    <a:lumMod val="75000"/>
                  </a:schemeClr>
                </a:solidFill>
                <a:latin typeface="Montserrat" panose="00000500000000000000" pitchFamily="50" charset="0"/>
              </a:rPr>
              <a:t>Transmissions</a:t>
            </a:r>
          </a:p>
        </p:txBody>
      </p:sp>
      <p:pic>
        <p:nvPicPr>
          <p:cNvPr id="10" name="Image 9">
            <a:extLst>
              <a:ext uri="{FF2B5EF4-FFF2-40B4-BE49-F238E27FC236}">
                <a16:creationId xmlns:a16="http://schemas.microsoft.com/office/drawing/2014/main" id="{821F3674-6226-4D6A-8B7E-21D08C01334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806126" y="1851397"/>
            <a:ext cx="5261186" cy="3467052"/>
          </a:xfrm>
          <a:prstGeom prst="rect">
            <a:avLst/>
          </a:prstGeom>
          <a:ln>
            <a:solidFill>
              <a:srgbClr val="144F9F"/>
            </a:solidFill>
          </a:ln>
        </p:spPr>
      </p:pic>
      <p:sp>
        <p:nvSpPr>
          <p:cNvPr id="9" name="ZoneTexte 8">
            <a:extLst>
              <a:ext uri="{FF2B5EF4-FFF2-40B4-BE49-F238E27FC236}">
                <a16:creationId xmlns:a16="http://schemas.microsoft.com/office/drawing/2014/main" id="{F3C9C432-3FFC-4D29-A28A-52FC77F78207}"/>
              </a:ext>
            </a:extLst>
          </p:cNvPr>
          <p:cNvSpPr txBox="1"/>
          <p:nvPr/>
        </p:nvSpPr>
        <p:spPr>
          <a:xfrm>
            <a:off x="73420" y="1276504"/>
            <a:ext cx="3593416" cy="1815878"/>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Classement par ordre chronologique et par cible</a:t>
            </a:r>
          </a:p>
          <a:p>
            <a:pPr marL="0" marR="0" indent="0" algn="l" defTabSz="457200" rtl="0" fontAlgn="auto" latinLnBrk="0" hangingPunct="0">
              <a:lnSpc>
                <a:spcPct val="100000"/>
              </a:lnSpc>
              <a:spcBef>
                <a:spcPts val="0"/>
              </a:spcBef>
              <a:spcAft>
                <a:spcPts val="0"/>
              </a:spcAft>
              <a:buClrTx/>
              <a:buSzTx/>
              <a:buFontTx/>
              <a:buNone/>
              <a:tabLst/>
            </a:pPr>
            <a:endParaRPr lang="fr-FR" sz="1400" dirty="0">
              <a:solidFill>
                <a:srgbClr val="1B4F9E"/>
              </a:solidFill>
              <a:latin typeface="Montserrat" panose="00000500000000000000" pitchFamily="50" charset="0"/>
            </a:endParaRPr>
          </a:p>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Ajouter une information dans une cible pour montrer l’utilisation simple et l’évolution du classement</a:t>
            </a:r>
          </a:p>
          <a:p>
            <a:pPr marL="0" marR="0" indent="0" algn="l" defTabSz="457200" rtl="0" fontAlgn="auto" latinLnBrk="0" hangingPunct="0">
              <a:lnSpc>
                <a:spcPct val="100000"/>
              </a:lnSpc>
              <a:spcBef>
                <a:spcPts val="0"/>
              </a:spcBef>
              <a:spcAft>
                <a:spcPts val="0"/>
              </a:spcAft>
              <a:buClrTx/>
              <a:buSzTx/>
              <a:buFontTx/>
              <a:buNone/>
              <a:tabLst/>
            </a:pPr>
            <a:endParaRPr lang="fr-FR" sz="1400" dirty="0">
              <a:solidFill>
                <a:srgbClr val="1B4F9E"/>
              </a:solidFill>
              <a:latin typeface="Montserrat" panose="00000500000000000000" pitchFamily="50" charset="0"/>
            </a:endParaRPr>
          </a:p>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Voir aussi les autres onglets</a:t>
            </a:r>
          </a:p>
          <a:p>
            <a:pPr marL="0" marR="0" indent="0" algn="l" defTabSz="457200" rtl="0" fontAlgn="auto" latinLnBrk="0" hangingPunct="0">
              <a:lnSpc>
                <a:spcPct val="100000"/>
              </a:lnSpc>
              <a:spcBef>
                <a:spcPts val="0"/>
              </a:spcBef>
              <a:spcAft>
                <a:spcPts val="0"/>
              </a:spcAft>
              <a:buClrTx/>
              <a:buSzTx/>
              <a:buFontTx/>
              <a:buNone/>
              <a:tabLst/>
            </a:pPr>
            <a:endParaRPr kumimoji="0" lang="fr-FR" sz="1400" b="0" i="0" u="none" strike="noStrike" cap="none" spc="0" normalizeH="0" baseline="0" dirty="0">
              <a:ln>
                <a:noFill/>
              </a:ln>
              <a:solidFill>
                <a:srgbClr val="1B4F9E"/>
              </a:solidFill>
              <a:effectLst/>
              <a:uFillTx/>
              <a:latin typeface="Montserrat" panose="00000500000000000000" pitchFamily="50" charset="0"/>
              <a:sym typeface="Calibri"/>
            </a:endParaRPr>
          </a:p>
        </p:txBody>
      </p:sp>
    </p:spTree>
    <p:extLst>
      <p:ext uri="{BB962C8B-B14F-4D97-AF65-F5344CB8AC3E}">
        <p14:creationId xmlns:p14="http://schemas.microsoft.com/office/powerpoint/2010/main" val="1020150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F447347E-00A6-4D6B-99CB-BD3162B8308B}"/>
              </a:ext>
            </a:extLst>
          </p:cNvPr>
          <p:cNvPicPr/>
          <p:nvPr/>
        </p:nvPicPr>
        <p:blipFill>
          <a:blip r:embed="rId3"/>
          <a:stretch>
            <a:fillRect/>
          </a:stretch>
        </p:blipFill>
        <p:spPr>
          <a:xfrm>
            <a:off x="3305315" y="2476202"/>
            <a:ext cx="5562600" cy="3128645"/>
          </a:xfrm>
          <a:prstGeom prst="rect">
            <a:avLst/>
          </a:prstGeom>
          <a:ln>
            <a:solidFill>
              <a:srgbClr val="144F9F"/>
            </a:solidFill>
          </a:ln>
        </p:spPr>
      </p:pic>
      <p:sp>
        <p:nvSpPr>
          <p:cNvPr id="4" name="Titre 4">
            <a:extLst>
              <a:ext uri="{FF2B5EF4-FFF2-40B4-BE49-F238E27FC236}">
                <a16:creationId xmlns:a16="http://schemas.microsoft.com/office/drawing/2014/main" id="{601F9025-B3E6-482D-86ED-A553933E3182}"/>
              </a:ext>
            </a:extLst>
          </p:cNvPr>
          <p:cNvSpPr txBox="1">
            <a:spLocks/>
          </p:cNvSpPr>
          <p:nvPr/>
        </p:nvSpPr>
        <p:spPr>
          <a:xfrm>
            <a:off x="1542115" y="230475"/>
            <a:ext cx="5521157" cy="5378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dirty="0">
                <a:solidFill>
                  <a:schemeClr val="accent1">
                    <a:lumMod val="75000"/>
                  </a:schemeClr>
                </a:solidFill>
                <a:latin typeface="Montserrat" panose="00000500000000000000" pitchFamily="50" charset="0"/>
              </a:rPr>
              <a:t>Prescription</a:t>
            </a:r>
          </a:p>
        </p:txBody>
      </p:sp>
      <p:sp>
        <p:nvSpPr>
          <p:cNvPr id="6" name="ZoneTexte 5">
            <a:extLst>
              <a:ext uri="{FF2B5EF4-FFF2-40B4-BE49-F238E27FC236}">
                <a16:creationId xmlns:a16="http://schemas.microsoft.com/office/drawing/2014/main" id="{A25CBBE8-66F9-4B42-978D-20E0E230FA8D}"/>
              </a:ext>
            </a:extLst>
          </p:cNvPr>
          <p:cNvSpPr txBox="1"/>
          <p:nvPr/>
        </p:nvSpPr>
        <p:spPr>
          <a:xfrm>
            <a:off x="177633" y="1120112"/>
            <a:ext cx="4029193" cy="954103"/>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R="0" algn="l" defTabSz="457200" rtl="0" fontAlgn="auto" latinLnBrk="0" hangingPunct="0">
              <a:lnSpc>
                <a:spcPct val="100000"/>
              </a:lnSpc>
              <a:spcBef>
                <a:spcPts val="0"/>
              </a:spcBef>
              <a:spcAft>
                <a:spcPts val="0"/>
              </a:spcAft>
              <a:buClrTx/>
              <a:buSzTx/>
              <a:tabLst/>
            </a:pPr>
            <a:r>
              <a:rPr lang="fr-FR" sz="1400" dirty="0">
                <a:solidFill>
                  <a:srgbClr val="1B4F9E"/>
                </a:solidFill>
                <a:latin typeface="Montserrat" panose="00000500000000000000" pitchFamily="50" charset="0"/>
              </a:rPr>
              <a:t>-Vue synthétique de la prescription en cours</a:t>
            </a:r>
          </a:p>
          <a:p>
            <a:pPr marL="285750" marR="0" indent="-285750" algn="l" defTabSz="457200" rtl="0" fontAlgn="auto" latinLnBrk="0" hangingPunct="0">
              <a:lnSpc>
                <a:spcPct val="100000"/>
              </a:lnSpc>
              <a:spcBef>
                <a:spcPts val="0"/>
              </a:spcBef>
              <a:spcAft>
                <a:spcPts val="0"/>
              </a:spcAft>
              <a:buClrTx/>
              <a:buSzTx/>
              <a:buFontTx/>
              <a:buChar char="-"/>
              <a:tabLst/>
            </a:pPr>
            <a:endParaRPr lang="fr-FR" sz="1400" dirty="0">
              <a:solidFill>
                <a:srgbClr val="1B4F9E"/>
              </a:solidFill>
              <a:latin typeface="Montserrat" panose="00000500000000000000" pitchFamily="50" charset="0"/>
            </a:endParaRPr>
          </a:p>
          <a:p>
            <a:pPr marL="0" marR="0" indent="0" algn="l"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B4F9E"/>
                </a:solidFill>
                <a:effectLst/>
                <a:uFillTx/>
                <a:latin typeface="Montserrat" panose="00000500000000000000" pitchFamily="50" charset="0"/>
                <a:sym typeface="Calibri"/>
              </a:rPr>
              <a:t>- Permet de comprendre rapidement l’état du patient et sa prise en charge</a:t>
            </a:r>
          </a:p>
        </p:txBody>
      </p:sp>
      <p:cxnSp>
        <p:nvCxnSpPr>
          <p:cNvPr id="7" name="Connecteur droit avec flèche 6">
            <a:extLst>
              <a:ext uri="{FF2B5EF4-FFF2-40B4-BE49-F238E27FC236}">
                <a16:creationId xmlns:a16="http://schemas.microsoft.com/office/drawing/2014/main" id="{3625FF99-E104-4E9A-B198-02F6E59AC943}"/>
              </a:ext>
            </a:extLst>
          </p:cNvPr>
          <p:cNvCxnSpPr>
            <a:cxnSpLocks/>
            <a:endCxn id="11" idx="0"/>
          </p:cNvCxnSpPr>
          <p:nvPr/>
        </p:nvCxnSpPr>
        <p:spPr>
          <a:xfrm>
            <a:off x="6086615" y="1791478"/>
            <a:ext cx="553611" cy="10924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Ellipse 10">
            <a:extLst>
              <a:ext uri="{FF2B5EF4-FFF2-40B4-BE49-F238E27FC236}">
                <a16:creationId xmlns:a16="http://schemas.microsoft.com/office/drawing/2014/main" id="{A7FC0C22-8A85-4B72-B4F2-609C8392EAC2}"/>
              </a:ext>
            </a:extLst>
          </p:cNvPr>
          <p:cNvSpPr/>
          <p:nvPr/>
        </p:nvSpPr>
        <p:spPr>
          <a:xfrm>
            <a:off x="5960807" y="2883973"/>
            <a:ext cx="1358838" cy="389893"/>
          </a:xfrm>
          <a:prstGeom prst="ellipse">
            <a:avLst/>
          </a:prstGeom>
          <a:noFill/>
          <a:ln w="1905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9" name="ZoneTexte 8">
            <a:extLst>
              <a:ext uri="{FF2B5EF4-FFF2-40B4-BE49-F238E27FC236}">
                <a16:creationId xmlns:a16="http://schemas.microsoft.com/office/drawing/2014/main" id="{80AD3227-C1D9-4A63-AC30-DDB842B9510C}"/>
              </a:ext>
            </a:extLst>
          </p:cNvPr>
          <p:cNvSpPr txBox="1"/>
          <p:nvPr/>
        </p:nvSpPr>
        <p:spPr>
          <a:xfrm>
            <a:off x="4937175" y="1149012"/>
            <a:ext cx="3016952" cy="523216"/>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R="0" algn="l" defTabSz="457200" rtl="0" fontAlgn="auto" latinLnBrk="0" hangingPunct="0">
              <a:lnSpc>
                <a:spcPct val="100000"/>
              </a:lnSpc>
              <a:spcBef>
                <a:spcPts val="0"/>
              </a:spcBef>
              <a:spcAft>
                <a:spcPts val="0"/>
              </a:spcAft>
              <a:buClrTx/>
              <a:buSzTx/>
              <a:tabLst/>
            </a:pPr>
            <a:r>
              <a:rPr lang="fr-FR" sz="1400" dirty="0">
                <a:solidFill>
                  <a:srgbClr val="1B4F9E"/>
                </a:solidFill>
                <a:latin typeface="Montserrat" panose="00000500000000000000" pitchFamily="50" charset="0"/>
              </a:rPr>
              <a:t>Affichage des antécédents / allergies / traitements</a:t>
            </a:r>
            <a:endParaRPr kumimoji="0" lang="fr-FR" sz="1400" b="0" i="0" u="none" strike="noStrike" cap="none" spc="0" normalizeH="0" baseline="0" dirty="0">
              <a:ln>
                <a:noFill/>
              </a:ln>
              <a:solidFill>
                <a:srgbClr val="1B4F9E"/>
              </a:solidFill>
              <a:effectLst/>
              <a:uFillTx/>
              <a:latin typeface="Montserrat" panose="00000500000000000000" pitchFamily="50" charset="0"/>
              <a:sym typeface="Calibri"/>
            </a:endParaRPr>
          </a:p>
        </p:txBody>
      </p:sp>
      <p:cxnSp>
        <p:nvCxnSpPr>
          <p:cNvPr id="15" name="Connecteur droit avec flèche 14">
            <a:extLst>
              <a:ext uri="{FF2B5EF4-FFF2-40B4-BE49-F238E27FC236}">
                <a16:creationId xmlns:a16="http://schemas.microsoft.com/office/drawing/2014/main" id="{7340258A-9E11-4673-AE56-B762B67B4008}"/>
              </a:ext>
            </a:extLst>
          </p:cNvPr>
          <p:cNvCxnSpPr>
            <a:cxnSpLocks/>
          </p:cNvCxnSpPr>
          <p:nvPr/>
        </p:nvCxnSpPr>
        <p:spPr>
          <a:xfrm>
            <a:off x="2836506" y="3517641"/>
            <a:ext cx="468810" cy="7184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60BE0676-1789-4832-8097-0B6E6D8C7F30}"/>
              </a:ext>
            </a:extLst>
          </p:cNvPr>
          <p:cNvSpPr txBox="1"/>
          <p:nvPr/>
        </p:nvSpPr>
        <p:spPr>
          <a:xfrm>
            <a:off x="107633" y="3167392"/>
            <a:ext cx="2644898" cy="523216"/>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R="0" algn="l" defTabSz="457200" rtl="0" fontAlgn="auto" latinLnBrk="0" hangingPunct="0">
              <a:lnSpc>
                <a:spcPct val="100000"/>
              </a:lnSpc>
              <a:spcBef>
                <a:spcPts val="0"/>
              </a:spcBef>
              <a:spcAft>
                <a:spcPts val="0"/>
              </a:spcAft>
              <a:buClrTx/>
              <a:buSzTx/>
              <a:tabLst/>
            </a:pPr>
            <a:r>
              <a:rPr lang="fr-FR" sz="1400" dirty="0">
                <a:solidFill>
                  <a:srgbClr val="1B4F9E"/>
                </a:solidFill>
                <a:latin typeface="Montserrat" panose="00000500000000000000" pitchFamily="50" charset="0"/>
              </a:rPr>
              <a:t>Accès à la monographie de chaque médicament</a:t>
            </a:r>
            <a:endParaRPr kumimoji="0" lang="fr-FR" sz="1400" b="0" i="0" u="none" strike="noStrike" cap="none" spc="0" normalizeH="0" baseline="0" dirty="0">
              <a:ln>
                <a:noFill/>
              </a:ln>
              <a:solidFill>
                <a:srgbClr val="1B4F9E"/>
              </a:solidFill>
              <a:effectLst/>
              <a:uFillTx/>
              <a:latin typeface="Montserrat" panose="00000500000000000000" pitchFamily="50" charset="0"/>
              <a:sym typeface="Calibri"/>
            </a:endParaRPr>
          </a:p>
        </p:txBody>
      </p:sp>
    </p:spTree>
    <p:extLst>
      <p:ext uri="{BB962C8B-B14F-4D97-AF65-F5344CB8AC3E}">
        <p14:creationId xmlns:p14="http://schemas.microsoft.com/office/powerpoint/2010/main" val="1841501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4">
            <a:extLst>
              <a:ext uri="{FF2B5EF4-FFF2-40B4-BE49-F238E27FC236}">
                <a16:creationId xmlns:a16="http://schemas.microsoft.com/office/drawing/2014/main" id="{601F9025-B3E6-482D-86ED-A553933E3182}"/>
              </a:ext>
            </a:extLst>
          </p:cNvPr>
          <p:cNvSpPr txBox="1">
            <a:spLocks/>
          </p:cNvSpPr>
          <p:nvPr/>
        </p:nvSpPr>
        <p:spPr>
          <a:xfrm>
            <a:off x="1542115" y="230475"/>
            <a:ext cx="5521157" cy="5378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dirty="0">
                <a:solidFill>
                  <a:schemeClr val="accent1">
                    <a:lumMod val="75000"/>
                  </a:schemeClr>
                </a:solidFill>
                <a:latin typeface="Montserrat" panose="00000500000000000000" pitchFamily="50" charset="0"/>
              </a:rPr>
              <a:t>Prescription</a:t>
            </a:r>
          </a:p>
        </p:txBody>
      </p:sp>
      <p:pic>
        <p:nvPicPr>
          <p:cNvPr id="10" name="Image 9">
            <a:extLst>
              <a:ext uri="{FF2B5EF4-FFF2-40B4-BE49-F238E27FC236}">
                <a16:creationId xmlns:a16="http://schemas.microsoft.com/office/drawing/2014/main" id="{7B906F60-6FEE-44C9-A093-F91372F7149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829856" y="2316925"/>
            <a:ext cx="2390775" cy="2427605"/>
          </a:xfrm>
          <a:prstGeom prst="rect">
            <a:avLst/>
          </a:prstGeom>
          <a:ln>
            <a:solidFill>
              <a:srgbClr val="144F9F"/>
            </a:solidFill>
          </a:ln>
        </p:spPr>
      </p:pic>
      <p:pic>
        <p:nvPicPr>
          <p:cNvPr id="12" name="Image 11">
            <a:extLst>
              <a:ext uri="{FF2B5EF4-FFF2-40B4-BE49-F238E27FC236}">
                <a16:creationId xmlns:a16="http://schemas.microsoft.com/office/drawing/2014/main" id="{C2D37007-3833-4A38-B63D-8619C811F539}"/>
              </a:ext>
            </a:extLst>
          </p:cNvPr>
          <p:cNvPicPr/>
          <p:nvPr/>
        </p:nvPicPr>
        <p:blipFill rotWithShape="1">
          <a:blip r:embed="rId4" cstate="print">
            <a:extLst>
              <a:ext uri="{28A0092B-C50C-407E-A947-70E740481C1C}">
                <a14:useLocalDpi xmlns:a14="http://schemas.microsoft.com/office/drawing/2010/main" val="0"/>
              </a:ext>
            </a:extLst>
          </a:blip>
          <a:srcRect t="36042" r="33565"/>
          <a:stretch/>
        </p:blipFill>
        <p:spPr bwMode="auto">
          <a:xfrm>
            <a:off x="5632803" y="4217641"/>
            <a:ext cx="3212054" cy="1912896"/>
          </a:xfrm>
          <a:prstGeom prst="rect">
            <a:avLst/>
          </a:prstGeom>
          <a:noFill/>
          <a:ln>
            <a:solidFill>
              <a:srgbClr val="144F9F"/>
            </a:solidFill>
          </a:ln>
        </p:spPr>
      </p:pic>
      <p:sp>
        <p:nvSpPr>
          <p:cNvPr id="13" name="ZoneTexte 12">
            <a:extLst>
              <a:ext uri="{FF2B5EF4-FFF2-40B4-BE49-F238E27FC236}">
                <a16:creationId xmlns:a16="http://schemas.microsoft.com/office/drawing/2014/main" id="{F26E4558-4B2D-4891-BE7F-E09BCEF1667F}"/>
              </a:ext>
            </a:extLst>
          </p:cNvPr>
          <p:cNvSpPr txBox="1"/>
          <p:nvPr/>
        </p:nvSpPr>
        <p:spPr>
          <a:xfrm>
            <a:off x="2475695" y="5074494"/>
            <a:ext cx="3016952" cy="523216"/>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R="0" algn="l" defTabSz="457200" rtl="0" fontAlgn="auto" latinLnBrk="0" hangingPunct="0">
              <a:lnSpc>
                <a:spcPct val="100000"/>
              </a:lnSpc>
              <a:spcBef>
                <a:spcPts val="0"/>
              </a:spcBef>
              <a:spcAft>
                <a:spcPts val="0"/>
              </a:spcAft>
              <a:buClrTx/>
              <a:buSzTx/>
              <a:tabLst/>
            </a:pPr>
            <a:r>
              <a:rPr lang="fr-FR" sz="1400" dirty="0">
                <a:solidFill>
                  <a:srgbClr val="1B4F9E"/>
                </a:solidFill>
                <a:latin typeface="Montserrat" panose="00000500000000000000" pitchFamily="50" charset="0"/>
              </a:rPr>
              <a:t>Montrer les données affichées par les yeux </a:t>
            </a:r>
            <a:endParaRPr kumimoji="0" lang="fr-FR" sz="1400" b="0" i="0" u="none" strike="noStrike" cap="none" spc="0" normalizeH="0" baseline="0" dirty="0">
              <a:ln>
                <a:noFill/>
              </a:ln>
              <a:solidFill>
                <a:srgbClr val="1B4F9E"/>
              </a:solidFill>
              <a:effectLst/>
              <a:uFillTx/>
              <a:latin typeface="Montserrat" panose="00000500000000000000" pitchFamily="50" charset="0"/>
              <a:sym typeface="Calibri"/>
            </a:endParaRPr>
          </a:p>
        </p:txBody>
      </p:sp>
      <p:sp>
        <p:nvSpPr>
          <p:cNvPr id="17" name="ZoneTexte 16">
            <a:extLst>
              <a:ext uri="{FF2B5EF4-FFF2-40B4-BE49-F238E27FC236}">
                <a16:creationId xmlns:a16="http://schemas.microsoft.com/office/drawing/2014/main" id="{68703978-AC21-43E5-9BB7-9F382D3E156D}"/>
              </a:ext>
            </a:extLst>
          </p:cNvPr>
          <p:cNvSpPr txBox="1"/>
          <p:nvPr/>
        </p:nvSpPr>
        <p:spPr>
          <a:xfrm>
            <a:off x="134100" y="1155204"/>
            <a:ext cx="2749178" cy="738660"/>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R="0" algn="l" defTabSz="457200" rtl="0" fontAlgn="auto" latinLnBrk="0" hangingPunct="0">
              <a:lnSpc>
                <a:spcPct val="100000"/>
              </a:lnSpc>
              <a:spcBef>
                <a:spcPts val="0"/>
              </a:spcBef>
              <a:spcAft>
                <a:spcPts val="0"/>
              </a:spcAft>
              <a:buClrTx/>
              <a:buSzTx/>
              <a:tabLst/>
            </a:pPr>
            <a:r>
              <a:rPr lang="fr-FR" sz="1400" dirty="0">
                <a:solidFill>
                  <a:srgbClr val="1B4F9E"/>
                </a:solidFill>
                <a:latin typeface="Montserrat" panose="00000500000000000000" pitchFamily="50" charset="0"/>
              </a:rPr>
              <a:t>Montrer l’ajout rapide d’une prescription par favoris (antalgique / </a:t>
            </a:r>
            <a:r>
              <a:rPr lang="fr-FR" sz="1400" dirty="0" err="1">
                <a:solidFill>
                  <a:srgbClr val="1B4F9E"/>
                </a:solidFill>
                <a:latin typeface="Montserrat" panose="00000500000000000000" pitchFamily="50" charset="0"/>
              </a:rPr>
              <a:t>Tramadol</a:t>
            </a:r>
            <a:r>
              <a:rPr lang="fr-FR" sz="1400" dirty="0">
                <a:solidFill>
                  <a:srgbClr val="1B4F9E"/>
                </a:solidFill>
                <a:latin typeface="Montserrat" panose="00000500000000000000" pitchFamily="50" charset="0"/>
              </a:rPr>
              <a:t>)</a:t>
            </a:r>
          </a:p>
        </p:txBody>
      </p:sp>
      <p:pic>
        <p:nvPicPr>
          <p:cNvPr id="5" name="Image 4">
            <a:extLst>
              <a:ext uri="{FF2B5EF4-FFF2-40B4-BE49-F238E27FC236}">
                <a16:creationId xmlns:a16="http://schemas.microsoft.com/office/drawing/2014/main" id="{C199B0A4-DA6C-4496-AFB1-C4EE5871EB40}"/>
              </a:ext>
            </a:extLst>
          </p:cNvPr>
          <p:cNvPicPr>
            <a:picLocks noChangeAspect="1"/>
          </p:cNvPicPr>
          <p:nvPr/>
        </p:nvPicPr>
        <p:blipFill rotWithShape="1">
          <a:blip r:embed="rId5"/>
          <a:srcRect t="40294" r="64873" b="40293"/>
          <a:stretch/>
        </p:blipFill>
        <p:spPr>
          <a:xfrm>
            <a:off x="2965973" y="1012257"/>
            <a:ext cx="3212054" cy="998477"/>
          </a:xfrm>
          <a:prstGeom prst="rect">
            <a:avLst/>
          </a:prstGeom>
          <a:ln>
            <a:solidFill>
              <a:srgbClr val="144F9F"/>
            </a:solidFill>
          </a:ln>
        </p:spPr>
      </p:pic>
      <p:sp>
        <p:nvSpPr>
          <p:cNvPr id="16" name="ZoneTexte 15">
            <a:extLst>
              <a:ext uri="{FF2B5EF4-FFF2-40B4-BE49-F238E27FC236}">
                <a16:creationId xmlns:a16="http://schemas.microsoft.com/office/drawing/2014/main" id="{D5471F4B-5984-47EF-9DA1-03BA4C9A78A4}"/>
              </a:ext>
            </a:extLst>
          </p:cNvPr>
          <p:cNvSpPr txBox="1"/>
          <p:nvPr/>
        </p:nvSpPr>
        <p:spPr>
          <a:xfrm>
            <a:off x="232841" y="2748488"/>
            <a:ext cx="2749178" cy="1384990"/>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R="0" algn="l" defTabSz="457200" rtl="0" fontAlgn="auto" latinLnBrk="0" hangingPunct="0">
              <a:lnSpc>
                <a:spcPct val="100000"/>
              </a:lnSpc>
              <a:spcBef>
                <a:spcPts val="0"/>
              </a:spcBef>
              <a:spcAft>
                <a:spcPts val="0"/>
              </a:spcAft>
              <a:buClrTx/>
              <a:buSzTx/>
              <a:tabLst/>
            </a:pPr>
            <a:r>
              <a:rPr lang="fr-FR" sz="1400" dirty="0">
                <a:solidFill>
                  <a:srgbClr val="1B4F9E"/>
                </a:solidFill>
                <a:latin typeface="Montserrat" panose="00000500000000000000" pitchFamily="50" charset="0"/>
              </a:rPr>
              <a:t>Puis la modification d’une prescription et tous les calculs automatiques</a:t>
            </a:r>
          </a:p>
          <a:p>
            <a:pPr marR="0" algn="l" defTabSz="457200" rtl="0" fontAlgn="auto" latinLnBrk="0" hangingPunct="0">
              <a:lnSpc>
                <a:spcPct val="100000"/>
              </a:lnSpc>
              <a:spcBef>
                <a:spcPts val="0"/>
              </a:spcBef>
              <a:spcAft>
                <a:spcPts val="0"/>
              </a:spcAft>
              <a:buClrTx/>
              <a:buSzTx/>
              <a:tabLst/>
            </a:pPr>
            <a:endParaRPr lang="fr-FR" sz="1400" dirty="0">
              <a:solidFill>
                <a:srgbClr val="1B4F9E"/>
              </a:solidFill>
              <a:latin typeface="Montserrat" panose="00000500000000000000" pitchFamily="50" charset="0"/>
            </a:endParaRPr>
          </a:p>
          <a:p>
            <a:pPr marR="0" algn="l" defTabSz="457200" rtl="0" fontAlgn="auto" latinLnBrk="0" hangingPunct="0">
              <a:lnSpc>
                <a:spcPct val="100000"/>
              </a:lnSpc>
              <a:spcBef>
                <a:spcPts val="0"/>
              </a:spcBef>
              <a:spcAft>
                <a:spcPts val="0"/>
              </a:spcAft>
              <a:buClrTx/>
              <a:buSzTx/>
              <a:tabLst/>
            </a:pPr>
            <a:r>
              <a:rPr kumimoji="0" lang="fr-FR" sz="1400" b="0" i="0" u="none" strike="noStrike" cap="none" spc="0" normalizeH="0" baseline="0" dirty="0">
                <a:ln>
                  <a:noFill/>
                </a:ln>
                <a:solidFill>
                  <a:srgbClr val="1B4F9E"/>
                </a:solidFill>
                <a:effectLst/>
                <a:uFillTx/>
                <a:latin typeface="Montserrat" panose="00000500000000000000" pitchFamily="50" charset="0"/>
                <a:sym typeface="Calibri"/>
              </a:rPr>
              <a:t>Voir aussi l’évolution des graphiques en fonction de la posologie choisie</a:t>
            </a:r>
          </a:p>
        </p:txBody>
      </p:sp>
      <p:cxnSp>
        <p:nvCxnSpPr>
          <p:cNvPr id="18" name="Connecteur droit avec flèche 17">
            <a:extLst>
              <a:ext uri="{FF2B5EF4-FFF2-40B4-BE49-F238E27FC236}">
                <a16:creationId xmlns:a16="http://schemas.microsoft.com/office/drawing/2014/main" id="{EC9B25E9-375F-4334-9760-44E8337AB585}"/>
              </a:ext>
            </a:extLst>
          </p:cNvPr>
          <p:cNvCxnSpPr>
            <a:cxnSpLocks/>
          </p:cNvCxnSpPr>
          <p:nvPr/>
        </p:nvCxnSpPr>
        <p:spPr>
          <a:xfrm>
            <a:off x="2982019" y="3884086"/>
            <a:ext cx="1002152" cy="5780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5E8C375C-CCCB-4FC2-98B0-33C20ABDA786}"/>
              </a:ext>
            </a:extLst>
          </p:cNvPr>
          <p:cNvCxnSpPr>
            <a:cxnSpLocks/>
          </p:cNvCxnSpPr>
          <p:nvPr/>
        </p:nvCxnSpPr>
        <p:spPr>
          <a:xfrm flipV="1">
            <a:off x="3008577" y="3577895"/>
            <a:ext cx="2930405" cy="3233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886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4">
            <a:extLst>
              <a:ext uri="{FF2B5EF4-FFF2-40B4-BE49-F238E27FC236}">
                <a16:creationId xmlns:a16="http://schemas.microsoft.com/office/drawing/2014/main" id="{601F9025-B3E6-482D-86ED-A553933E3182}"/>
              </a:ext>
            </a:extLst>
          </p:cNvPr>
          <p:cNvSpPr txBox="1">
            <a:spLocks/>
          </p:cNvSpPr>
          <p:nvPr/>
        </p:nvSpPr>
        <p:spPr>
          <a:xfrm>
            <a:off x="1542115" y="230475"/>
            <a:ext cx="5521157" cy="5378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dirty="0">
                <a:solidFill>
                  <a:schemeClr val="accent1">
                    <a:lumMod val="75000"/>
                  </a:schemeClr>
                </a:solidFill>
                <a:latin typeface="Montserrat" panose="00000500000000000000" pitchFamily="50" charset="0"/>
              </a:rPr>
              <a:t>Prescription</a:t>
            </a:r>
          </a:p>
        </p:txBody>
      </p:sp>
      <p:sp>
        <p:nvSpPr>
          <p:cNvPr id="6" name="ZoneTexte 5">
            <a:extLst>
              <a:ext uri="{FF2B5EF4-FFF2-40B4-BE49-F238E27FC236}">
                <a16:creationId xmlns:a16="http://schemas.microsoft.com/office/drawing/2014/main" id="{A25CBBE8-66F9-4B42-978D-20E0E230FA8D}"/>
              </a:ext>
            </a:extLst>
          </p:cNvPr>
          <p:cNvSpPr txBox="1"/>
          <p:nvPr/>
        </p:nvSpPr>
        <p:spPr>
          <a:xfrm>
            <a:off x="281496" y="1531728"/>
            <a:ext cx="3016952" cy="307773"/>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R="0" algn="l" defTabSz="457200" rtl="0" fontAlgn="auto" latinLnBrk="0" hangingPunct="0">
              <a:lnSpc>
                <a:spcPct val="100000"/>
              </a:lnSpc>
              <a:spcBef>
                <a:spcPts val="0"/>
              </a:spcBef>
              <a:spcAft>
                <a:spcPts val="0"/>
              </a:spcAft>
              <a:buClrTx/>
              <a:buSzTx/>
              <a:tabLst/>
            </a:pPr>
            <a:r>
              <a:rPr kumimoji="0" lang="fr-FR" sz="1400" b="0" i="0" u="none" strike="noStrike" cap="none" spc="0" normalizeH="0" baseline="0" dirty="0">
                <a:ln>
                  <a:noFill/>
                </a:ln>
                <a:solidFill>
                  <a:srgbClr val="1B4F9E"/>
                </a:solidFill>
                <a:effectLst/>
                <a:uFillTx/>
                <a:latin typeface="Montserrat" panose="00000500000000000000" pitchFamily="50" charset="0"/>
                <a:sym typeface="Calibri"/>
              </a:rPr>
              <a:t>Fenêtre de suivi des antibiotiques</a:t>
            </a:r>
          </a:p>
        </p:txBody>
      </p:sp>
      <p:sp>
        <p:nvSpPr>
          <p:cNvPr id="17" name="ZoneTexte 16">
            <a:extLst>
              <a:ext uri="{FF2B5EF4-FFF2-40B4-BE49-F238E27FC236}">
                <a16:creationId xmlns:a16="http://schemas.microsoft.com/office/drawing/2014/main" id="{68703978-AC21-43E5-9BB7-9F382D3E156D}"/>
              </a:ext>
            </a:extLst>
          </p:cNvPr>
          <p:cNvSpPr txBox="1"/>
          <p:nvPr/>
        </p:nvSpPr>
        <p:spPr>
          <a:xfrm>
            <a:off x="705885" y="3877136"/>
            <a:ext cx="3016952" cy="738660"/>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R="0" algn="l" defTabSz="457200" rtl="0" fontAlgn="auto" latinLnBrk="0" hangingPunct="0">
              <a:lnSpc>
                <a:spcPct val="100000"/>
              </a:lnSpc>
              <a:spcBef>
                <a:spcPts val="0"/>
              </a:spcBef>
              <a:spcAft>
                <a:spcPts val="0"/>
              </a:spcAft>
              <a:buClrTx/>
              <a:buSzTx/>
              <a:tabLst/>
            </a:pPr>
            <a:r>
              <a:rPr lang="fr-FR" sz="1400" dirty="0">
                <a:solidFill>
                  <a:srgbClr val="1B4F9E"/>
                </a:solidFill>
                <a:latin typeface="Montserrat" panose="00000500000000000000" pitchFamily="50" charset="0"/>
              </a:rPr>
              <a:t>Renseigner les données de CCAM lors de la prescription des médicaments hors GHS</a:t>
            </a:r>
            <a:endParaRPr kumimoji="0" lang="fr-FR" sz="1400" b="0" i="0" u="none" strike="noStrike" cap="none" spc="0" normalizeH="0" baseline="0" dirty="0">
              <a:ln>
                <a:noFill/>
              </a:ln>
              <a:solidFill>
                <a:srgbClr val="1B4F9E"/>
              </a:solidFill>
              <a:effectLst/>
              <a:uFillTx/>
              <a:latin typeface="Montserrat" panose="00000500000000000000" pitchFamily="50" charset="0"/>
              <a:sym typeface="Calibri"/>
            </a:endParaRPr>
          </a:p>
        </p:txBody>
      </p:sp>
      <p:pic>
        <p:nvPicPr>
          <p:cNvPr id="2" name="Image 1">
            <a:extLst>
              <a:ext uri="{FF2B5EF4-FFF2-40B4-BE49-F238E27FC236}">
                <a16:creationId xmlns:a16="http://schemas.microsoft.com/office/drawing/2014/main" id="{7FC92B51-BB37-47FE-9BDB-41EA5B95A3DF}"/>
              </a:ext>
            </a:extLst>
          </p:cNvPr>
          <p:cNvPicPr>
            <a:picLocks noChangeAspect="1"/>
          </p:cNvPicPr>
          <p:nvPr/>
        </p:nvPicPr>
        <p:blipFill rotWithShape="1">
          <a:blip r:embed="rId3"/>
          <a:srcRect l="37806" t="34960" r="37449" b="37932"/>
          <a:stretch/>
        </p:blipFill>
        <p:spPr>
          <a:xfrm>
            <a:off x="3722837" y="1023065"/>
            <a:ext cx="2262676" cy="1394276"/>
          </a:xfrm>
          <a:prstGeom prst="rect">
            <a:avLst/>
          </a:prstGeom>
          <a:ln>
            <a:solidFill>
              <a:srgbClr val="144F9F"/>
            </a:solidFill>
          </a:ln>
        </p:spPr>
      </p:pic>
      <p:pic>
        <p:nvPicPr>
          <p:cNvPr id="3" name="Image 2">
            <a:extLst>
              <a:ext uri="{FF2B5EF4-FFF2-40B4-BE49-F238E27FC236}">
                <a16:creationId xmlns:a16="http://schemas.microsoft.com/office/drawing/2014/main" id="{2573718F-AD2B-4336-A7F6-3E2D2681B510}"/>
              </a:ext>
            </a:extLst>
          </p:cNvPr>
          <p:cNvPicPr>
            <a:picLocks noChangeAspect="1"/>
          </p:cNvPicPr>
          <p:nvPr/>
        </p:nvPicPr>
        <p:blipFill rotWithShape="1">
          <a:blip r:embed="rId4"/>
          <a:srcRect l="23367" t="11302" r="23163" b="15079"/>
          <a:stretch/>
        </p:blipFill>
        <p:spPr>
          <a:xfrm>
            <a:off x="4302693" y="2602884"/>
            <a:ext cx="4244425" cy="3287164"/>
          </a:xfrm>
          <a:prstGeom prst="rect">
            <a:avLst/>
          </a:prstGeom>
          <a:ln>
            <a:solidFill>
              <a:srgbClr val="144F9F"/>
            </a:solidFill>
          </a:ln>
        </p:spPr>
      </p:pic>
    </p:spTree>
    <p:extLst>
      <p:ext uri="{BB962C8B-B14F-4D97-AF65-F5344CB8AC3E}">
        <p14:creationId xmlns:p14="http://schemas.microsoft.com/office/powerpoint/2010/main" val="2543992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436AA0E-B01C-45D0-9549-5000D0E27AD3}"/>
              </a:ext>
            </a:extLst>
          </p:cNvPr>
          <p:cNvPicPr>
            <a:picLocks noChangeAspect="1"/>
          </p:cNvPicPr>
          <p:nvPr/>
        </p:nvPicPr>
        <p:blipFill rotWithShape="1">
          <a:blip r:embed="rId3"/>
          <a:srcRect b="4921"/>
          <a:stretch/>
        </p:blipFill>
        <p:spPr>
          <a:xfrm>
            <a:off x="2288958" y="2380024"/>
            <a:ext cx="6684084" cy="3574791"/>
          </a:xfrm>
          <a:prstGeom prst="rect">
            <a:avLst/>
          </a:prstGeom>
          <a:ln>
            <a:solidFill>
              <a:srgbClr val="144F9F"/>
            </a:solidFill>
          </a:ln>
        </p:spPr>
      </p:pic>
      <p:sp>
        <p:nvSpPr>
          <p:cNvPr id="5" name="ZoneTexte 4">
            <a:extLst>
              <a:ext uri="{FF2B5EF4-FFF2-40B4-BE49-F238E27FC236}">
                <a16:creationId xmlns:a16="http://schemas.microsoft.com/office/drawing/2014/main" id="{BC94790D-8591-4403-95C6-CAE56E657678}"/>
              </a:ext>
            </a:extLst>
          </p:cNvPr>
          <p:cNvSpPr txBox="1"/>
          <p:nvPr/>
        </p:nvSpPr>
        <p:spPr>
          <a:xfrm>
            <a:off x="309502" y="989411"/>
            <a:ext cx="5647953" cy="1169547"/>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Onglet paramètres</a:t>
            </a:r>
          </a:p>
          <a:p>
            <a:pPr marL="0" marR="0" indent="0" algn="l" defTabSz="457200" rtl="0" fontAlgn="auto" latinLnBrk="0" hangingPunct="0">
              <a:lnSpc>
                <a:spcPct val="100000"/>
              </a:lnSpc>
              <a:spcBef>
                <a:spcPts val="0"/>
              </a:spcBef>
              <a:spcAft>
                <a:spcPts val="0"/>
              </a:spcAft>
              <a:buClrTx/>
              <a:buSzTx/>
              <a:buFontTx/>
              <a:buNone/>
              <a:tabLst/>
            </a:pPr>
            <a:endParaRPr lang="fr-FR" sz="1400" dirty="0">
              <a:solidFill>
                <a:srgbClr val="1B4F9E"/>
              </a:solidFill>
              <a:latin typeface="Montserrat" panose="00000500000000000000" pitchFamily="50" charset="0"/>
            </a:endParaRPr>
          </a:p>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Affichage des paramètres physiologiques récupérés automatiquement.</a:t>
            </a:r>
          </a:p>
          <a:p>
            <a:pPr marL="0" marR="0" indent="0" algn="l" defTabSz="457200" rtl="0" fontAlgn="auto" latinLnBrk="0" hangingPunct="0">
              <a:lnSpc>
                <a:spcPct val="100000"/>
              </a:lnSpc>
              <a:spcBef>
                <a:spcPts val="0"/>
              </a:spcBef>
              <a:spcAft>
                <a:spcPts val="0"/>
              </a:spcAft>
              <a:buClrTx/>
              <a:buSzTx/>
              <a:buFontTx/>
              <a:buNone/>
              <a:tabLst/>
            </a:pPr>
            <a:endParaRPr lang="fr-FR" sz="1400" dirty="0">
              <a:solidFill>
                <a:srgbClr val="1B4F9E"/>
              </a:solidFill>
              <a:latin typeface="Montserrat" panose="00000500000000000000" pitchFamily="50" charset="0"/>
            </a:endParaRPr>
          </a:p>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Surveillance des paramètres avec validation des données recueillies. </a:t>
            </a:r>
          </a:p>
        </p:txBody>
      </p:sp>
      <p:sp>
        <p:nvSpPr>
          <p:cNvPr id="6" name="Titre 4">
            <a:extLst>
              <a:ext uri="{FF2B5EF4-FFF2-40B4-BE49-F238E27FC236}">
                <a16:creationId xmlns:a16="http://schemas.microsoft.com/office/drawing/2014/main" id="{000B37DB-8468-4F8C-BD3C-8349CD8138E0}"/>
              </a:ext>
            </a:extLst>
          </p:cNvPr>
          <p:cNvSpPr txBox="1">
            <a:spLocks/>
          </p:cNvSpPr>
          <p:nvPr/>
        </p:nvSpPr>
        <p:spPr>
          <a:xfrm>
            <a:off x="1542115" y="230475"/>
            <a:ext cx="5521157" cy="5378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dirty="0">
                <a:solidFill>
                  <a:schemeClr val="accent1">
                    <a:lumMod val="75000"/>
                  </a:schemeClr>
                </a:solidFill>
                <a:latin typeface="Montserrat" panose="00000500000000000000" pitchFamily="50" charset="0"/>
              </a:rPr>
              <a:t>Plan de soins</a:t>
            </a:r>
          </a:p>
        </p:txBody>
      </p:sp>
    </p:spTree>
    <p:extLst>
      <p:ext uri="{BB962C8B-B14F-4D97-AF65-F5344CB8AC3E}">
        <p14:creationId xmlns:p14="http://schemas.microsoft.com/office/powerpoint/2010/main" val="241671260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3B5813B-103E-4AD1-A3F4-0D7FE8F2CB54}"/>
              </a:ext>
            </a:extLst>
          </p:cNvPr>
          <p:cNvPicPr>
            <a:picLocks noChangeAspect="1"/>
          </p:cNvPicPr>
          <p:nvPr/>
        </p:nvPicPr>
        <p:blipFill rotWithShape="1">
          <a:blip r:embed="rId3"/>
          <a:srcRect b="4376"/>
          <a:stretch/>
        </p:blipFill>
        <p:spPr>
          <a:xfrm>
            <a:off x="3559422" y="1009504"/>
            <a:ext cx="5535839" cy="2977632"/>
          </a:xfrm>
          <a:prstGeom prst="rect">
            <a:avLst/>
          </a:prstGeom>
          <a:ln>
            <a:solidFill>
              <a:srgbClr val="144F9F"/>
            </a:solidFill>
          </a:ln>
        </p:spPr>
      </p:pic>
      <p:sp>
        <p:nvSpPr>
          <p:cNvPr id="4" name="Titre 4">
            <a:extLst>
              <a:ext uri="{FF2B5EF4-FFF2-40B4-BE49-F238E27FC236}">
                <a16:creationId xmlns:a16="http://schemas.microsoft.com/office/drawing/2014/main" id="{601F9025-B3E6-482D-86ED-A553933E3182}"/>
              </a:ext>
            </a:extLst>
          </p:cNvPr>
          <p:cNvSpPr txBox="1">
            <a:spLocks/>
          </p:cNvSpPr>
          <p:nvPr/>
        </p:nvSpPr>
        <p:spPr>
          <a:xfrm>
            <a:off x="1542115" y="230475"/>
            <a:ext cx="5521157" cy="5378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dirty="0">
                <a:solidFill>
                  <a:schemeClr val="accent1">
                    <a:lumMod val="75000"/>
                  </a:schemeClr>
                </a:solidFill>
                <a:latin typeface="Montserrat" panose="00000500000000000000" pitchFamily="50" charset="0"/>
              </a:rPr>
              <a:t>Plan de soins</a:t>
            </a:r>
          </a:p>
        </p:txBody>
      </p:sp>
      <p:sp>
        <p:nvSpPr>
          <p:cNvPr id="6" name="ZoneTexte 5">
            <a:extLst>
              <a:ext uri="{FF2B5EF4-FFF2-40B4-BE49-F238E27FC236}">
                <a16:creationId xmlns:a16="http://schemas.microsoft.com/office/drawing/2014/main" id="{A25CBBE8-66F9-4B42-978D-20E0E230FA8D}"/>
              </a:ext>
            </a:extLst>
          </p:cNvPr>
          <p:cNvSpPr txBox="1"/>
          <p:nvPr/>
        </p:nvSpPr>
        <p:spPr>
          <a:xfrm>
            <a:off x="189431" y="1262685"/>
            <a:ext cx="3178919" cy="307773"/>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Onglet thérapeutique </a:t>
            </a:r>
          </a:p>
        </p:txBody>
      </p:sp>
      <p:cxnSp>
        <p:nvCxnSpPr>
          <p:cNvPr id="7" name="Connecteur droit avec flèche 6">
            <a:extLst>
              <a:ext uri="{FF2B5EF4-FFF2-40B4-BE49-F238E27FC236}">
                <a16:creationId xmlns:a16="http://schemas.microsoft.com/office/drawing/2014/main" id="{3625FF99-E104-4E9A-B198-02F6E59AC943}"/>
              </a:ext>
            </a:extLst>
          </p:cNvPr>
          <p:cNvCxnSpPr>
            <a:cxnSpLocks/>
            <a:stCxn id="10" idx="3"/>
            <a:endCxn id="11" idx="2"/>
          </p:cNvCxnSpPr>
          <p:nvPr/>
        </p:nvCxnSpPr>
        <p:spPr>
          <a:xfrm flipV="1">
            <a:off x="3513242" y="1899361"/>
            <a:ext cx="2576140" cy="703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Ellipse 10">
            <a:extLst>
              <a:ext uri="{FF2B5EF4-FFF2-40B4-BE49-F238E27FC236}">
                <a16:creationId xmlns:a16="http://schemas.microsoft.com/office/drawing/2014/main" id="{A7FC0C22-8A85-4B72-B4F2-609C8392EAC2}"/>
              </a:ext>
            </a:extLst>
          </p:cNvPr>
          <p:cNvSpPr/>
          <p:nvPr/>
        </p:nvSpPr>
        <p:spPr>
          <a:xfrm>
            <a:off x="6089382" y="1671145"/>
            <a:ext cx="1937337" cy="456431"/>
          </a:xfrm>
          <a:prstGeom prst="ellipse">
            <a:avLst/>
          </a:prstGeom>
          <a:noFill/>
          <a:ln w="1905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pic>
        <p:nvPicPr>
          <p:cNvPr id="3" name="Image 2">
            <a:extLst>
              <a:ext uri="{FF2B5EF4-FFF2-40B4-BE49-F238E27FC236}">
                <a16:creationId xmlns:a16="http://schemas.microsoft.com/office/drawing/2014/main" id="{1E989435-731A-44F0-A483-B66D150F4C61}"/>
              </a:ext>
            </a:extLst>
          </p:cNvPr>
          <p:cNvPicPr>
            <a:picLocks noChangeAspect="1"/>
          </p:cNvPicPr>
          <p:nvPr/>
        </p:nvPicPr>
        <p:blipFill rotWithShape="1">
          <a:blip r:embed="rId4"/>
          <a:srcRect l="44388" t="77262"/>
          <a:stretch/>
        </p:blipFill>
        <p:spPr>
          <a:xfrm>
            <a:off x="3869385" y="4956640"/>
            <a:ext cx="5085184" cy="1169547"/>
          </a:xfrm>
          <a:prstGeom prst="rect">
            <a:avLst/>
          </a:prstGeom>
          <a:ln>
            <a:solidFill>
              <a:srgbClr val="144F9F"/>
            </a:solidFill>
          </a:ln>
        </p:spPr>
      </p:pic>
      <p:sp>
        <p:nvSpPr>
          <p:cNvPr id="10" name="ZoneTexte 9">
            <a:extLst>
              <a:ext uri="{FF2B5EF4-FFF2-40B4-BE49-F238E27FC236}">
                <a16:creationId xmlns:a16="http://schemas.microsoft.com/office/drawing/2014/main" id="{DB436A17-1289-407C-830C-80B8F0716ACA}"/>
              </a:ext>
            </a:extLst>
          </p:cNvPr>
          <p:cNvSpPr txBox="1"/>
          <p:nvPr/>
        </p:nvSpPr>
        <p:spPr>
          <a:xfrm>
            <a:off x="39504" y="2018003"/>
            <a:ext cx="3473738" cy="1169547"/>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Montrer l’icone qui montre la validation d’une prescription par un médecin et les éléments mis en évidence </a:t>
            </a:r>
          </a:p>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	-&gt; Permet de comprendre rapidement les nouveaux éléments ou les modifications</a:t>
            </a:r>
          </a:p>
        </p:txBody>
      </p:sp>
      <p:sp>
        <p:nvSpPr>
          <p:cNvPr id="12" name="ZoneTexte 11">
            <a:extLst>
              <a:ext uri="{FF2B5EF4-FFF2-40B4-BE49-F238E27FC236}">
                <a16:creationId xmlns:a16="http://schemas.microsoft.com/office/drawing/2014/main" id="{94132043-2358-4B5E-BB0A-6874E9569547}"/>
              </a:ext>
            </a:extLst>
          </p:cNvPr>
          <p:cNvSpPr txBox="1"/>
          <p:nvPr/>
        </p:nvSpPr>
        <p:spPr>
          <a:xfrm>
            <a:off x="189431" y="4956641"/>
            <a:ext cx="3533483" cy="738660"/>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 Validation d’une prescription simplement</a:t>
            </a:r>
          </a:p>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 Adapter les horaires</a:t>
            </a:r>
          </a:p>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 Documenter facilement la réalité</a:t>
            </a:r>
          </a:p>
        </p:txBody>
      </p:sp>
      <p:sp>
        <p:nvSpPr>
          <p:cNvPr id="13" name="ZoneTexte 12">
            <a:extLst>
              <a:ext uri="{FF2B5EF4-FFF2-40B4-BE49-F238E27FC236}">
                <a16:creationId xmlns:a16="http://schemas.microsoft.com/office/drawing/2014/main" id="{4347A47D-C743-4820-A9F3-1F7152C2CAF0}"/>
              </a:ext>
            </a:extLst>
          </p:cNvPr>
          <p:cNvSpPr txBox="1"/>
          <p:nvPr/>
        </p:nvSpPr>
        <p:spPr>
          <a:xfrm>
            <a:off x="284966" y="3864772"/>
            <a:ext cx="3178919" cy="738660"/>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Les résumés de chaque occurrence permettent de comprendre rapidement les éléments à réaliser</a:t>
            </a:r>
          </a:p>
        </p:txBody>
      </p:sp>
      <p:cxnSp>
        <p:nvCxnSpPr>
          <p:cNvPr id="14" name="Connecteur droit avec flèche 13">
            <a:extLst>
              <a:ext uri="{FF2B5EF4-FFF2-40B4-BE49-F238E27FC236}">
                <a16:creationId xmlns:a16="http://schemas.microsoft.com/office/drawing/2014/main" id="{49A09BDD-4759-42F0-9A4A-E37433D1908D}"/>
              </a:ext>
            </a:extLst>
          </p:cNvPr>
          <p:cNvCxnSpPr>
            <a:cxnSpLocks/>
            <a:stCxn id="13" idx="3"/>
          </p:cNvCxnSpPr>
          <p:nvPr/>
        </p:nvCxnSpPr>
        <p:spPr>
          <a:xfrm flipV="1">
            <a:off x="3463885" y="3572282"/>
            <a:ext cx="2798370" cy="6618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0697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66C26D0-2E1C-43C4-8DB0-BDE6A82C6AF5}"/>
              </a:ext>
            </a:extLst>
          </p:cNvPr>
          <p:cNvPicPr>
            <a:picLocks noChangeAspect="1"/>
          </p:cNvPicPr>
          <p:nvPr/>
        </p:nvPicPr>
        <p:blipFill rotWithShape="1">
          <a:blip r:embed="rId3"/>
          <a:srcRect b="4014"/>
          <a:stretch/>
        </p:blipFill>
        <p:spPr>
          <a:xfrm>
            <a:off x="2270632" y="2067377"/>
            <a:ext cx="6603640" cy="3565460"/>
          </a:xfrm>
          <a:prstGeom prst="rect">
            <a:avLst/>
          </a:prstGeom>
          <a:ln>
            <a:solidFill>
              <a:srgbClr val="144F9F"/>
            </a:solidFill>
          </a:ln>
        </p:spPr>
      </p:pic>
      <p:sp>
        <p:nvSpPr>
          <p:cNvPr id="5" name="ZoneTexte 4">
            <a:extLst>
              <a:ext uri="{FF2B5EF4-FFF2-40B4-BE49-F238E27FC236}">
                <a16:creationId xmlns:a16="http://schemas.microsoft.com/office/drawing/2014/main" id="{42B43F80-E8CC-45EE-978B-C1A005F8C060}"/>
              </a:ext>
            </a:extLst>
          </p:cNvPr>
          <p:cNvSpPr txBox="1"/>
          <p:nvPr/>
        </p:nvSpPr>
        <p:spPr>
          <a:xfrm>
            <a:off x="189431" y="1156253"/>
            <a:ext cx="4382569" cy="523216"/>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Onglet « Soins » </a:t>
            </a:r>
          </a:p>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Montrer la saisie simple par double clic des soins réalisés</a:t>
            </a:r>
          </a:p>
        </p:txBody>
      </p:sp>
      <p:sp>
        <p:nvSpPr>
          <p:cNvPr id="6" name="Titre 4">
            <a:extLst>
              <a:ext uri="{FF2B5EF4-FFF2-40B4-BE49-F238E27FC236}">
                <a16:creationId xmlns:a16="http://schemas.microsoft.com/office/drawing/2014/main" id="{0CE25D28-1463-4CA2-9863-5A054A5D0095}"/>
              </a:ext>
            </a:extLst>
          </p:cNvPr>
          <p:cNvSpPr txBox="1">
            <a:spLocks/>
          </p:cNvSpPr>
          <p:nvPr/>
        </p:nvSpPr>
        <p:spPr>
          <a:xfrm>
            <a:off x="1542115" y="230475"/>
            <a:ext cx="5521157" cy="5378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dirty="0">
                <a:solidFill>
                  <a:schemeClr val="accent1">
                    <a:lumMod val="75000"/>
                  </a:schemeClr>
                </a:solidFill>
                <a:latin typeface="Montserrat" panose="00000500000000000000" pitchFamily="50" charset="0"/>
              </a:rPr>
              <a:t>Plan de soins</a:t>
            </a:r>
          </a:p>
        </p:txBody>
      </p:sp>
    </p:spTree>
    <p:extLst>
      <p:ext uri="{BB962C8B-B14F-4D97-AF65-F5344CB8AC3E}">
        <p14:creationId xmlns:p14="http://schemas.microsoft.com/office/powerpoint/2010/main" val="190621322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4">
            <a:extLst>
              <a:ext uri="{FF2B5EF4-FFF2-40B4-BE49-F238E27FC236}">
                <a16:creationId xmlns:a16="http://schemas.microsoft.com/office/drawing/2014/main" id="{601F9025-B3E6-482D-86ED-A553933E3182}"/>
              </a:ext>
            </a:extLst>
          </p:cNvPr>
          <p:cNvSpPr txBox="1">
            <a:spLocks/>
          </p:cNvSpPr>
          <p:nvPr/>
        </p:nvSpPr>
        <p:spPr>
          <a:xfrm>
            <a:off x="1542115" y="230475"/>
            <a:ext cx="5521157" cy="5378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dirty="0">
                <a:solidFill>
                  <a:schemeClr val="accent1">
                    <a:lumMod val="75000"/>
                  </a:schemeClr>
                </a:solidFill>
                <a:latin typeface="Montserrat" panose="00000500000000000000" pitchFamily="50" charset="0"/>
              </a:rPr>
              <a:t>Schéma - Matériel</a:t>
            </a:r>
          </a:p>
        </p:txBody>
      </p:sp>
      <p:pic>
        <p:nvPicPr>
          <p:cNvPr id="3" name="Image 2">
            <a:extLst>
              <a:ext uri="{FF2B5EF4-FFF2-40B4-BE49-F238E27FC236}">
                <a16:creationId xmlns:a16="http://schemas.microsoft.com/office/drawing/2014/main" id="{F86FAAE0-8776-4EE8-8B29-6B638191F25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702329" y="1006186"/>
            <a:ext cx="4305300" cy="2875915"/>
          </a:xfrm>
          <a:prstGeom prst="rect">
            <a:avLst/>
          </a:prstGeom>
          <a:noFill/>
          <a:ln>
            <a:solidFill>
              <a:schemeClr val="accent1"/>
            </a:solidFill>
          </a:ln>
        </p:spPr>
      </p:pic>
      <p:pic>
        <p:nvPicPr>
          <p:cNvPr id="1028" name="Picture 4">
            <a:extLst>
              <a:ext uri="{FF2B5EF4-FFF2-40B4-BE49-F238E27FC236}">
                <a16:creationId xmlns:a16="http://schemas.microsoft.com/office/drawing/2014/main" id="{827C9082-D5B2-407A-B069-C34F516436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392" y="3508290"/>
            <a:ext cx="2199969" cy="74762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75BBC607-1341-404B-8667-7D1F8B9F83BA}"/>
              </a:ext>
            </a:extLst>
          </p:cNvPr>
          <p:cNvPicPr/>
          <p:nvPr/>
        </p:nvPicPr>
        <p:blipFill rotWithShape="1">
          <a:blip r:embed="rId5" cstate="print">
            <a:extLst>
              <a:ext uri="{28A0092B-C50C-407E-A947-70E740481C1C}">
                <a14:useLocalDpi xmlns:a14="http://schemas.microsoft.com/office/drawing/2010/main" val="0"/>
              </a:ext>
            </a:extLst>
          </a:blip>
          <a:srcRect b="21441"/>
          <a:stretch/>
        </p:blipFill>
        <p:spPr>
          <a:xfrm>
            <a:off x="112481" y="4119941"/>
            <a:ext cx="4300855" cy="1900616"/>
          </a:xfrm>
          <a:prstGeom prst="rect">
            <a:avLst/>
          </a:prstGeom>
        </p:spPr>
      </p:pic>
      <p:sp>
        <p:nvSpPr>
          <p:cNvPr id="7" name="ZoneTexte 6">
            <a:extLst>
              <a:ext uri="{FF2B5EF4-FFF2-40B4-BE49-F238E27FC236}">
                <a16:creationId xmlns:a16="http://schemas.microsoft.com/office/drawing/2014/main" id="{A6201A60-3D51-4765-B655-67B1F08E25DA}"/>
              </a:ext>
            </a:extLst>
          </p:cNvPr>
          <p:cNvSpPr txBox="1"/>
          <p:nvPr/>
        </p:nvSpPr>
        <p:spPr>
          <a:xfrm>
            <a:off x="112481" y="1336153"/>
            <a:ext cx="3473738" cy="738660"/>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Représentation 3D du patient afin d’avoir une vue d’ensemble du matériel invasif et des pansements du patient.</a:t>
            </a:r>
          </a:p>
        </p:txBody>
      </p:sp>
      <p:sp>
        <p:nvSpPr>
          <p:cNvPr id="8" name="ZoneTexte 7">
            <a:extLst>
              <a:ext uri="{FF2B5EF4-FFF2-40B4-BE49-F238E27FC236}">
                <a16:creationId xmlns:a16="http://schemas.microsoft.com/office/drawing/2014/main" id="{D591F1BE-6094-4B7B-8255-2B53801D7F93}"/>
              </a:ext>
            </a:extLst>
          </p:cNvPr>
          <p:cNvSpPr txBox="1"/>
          <p:nvPr/>
        </p:nvSpPr>
        <p:spPr>
          <a:xfrm>
            <a:off x="4571999" y="4767462"/>
            <a:ext cx="4027055" cy="738660"/>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Ce fonctionnement permet de générer automatiquement un plan de soins en fonction des équipements en place et de leur protocole associé </a:t>
            </a:r>
          </a:p>
        </p:txBody>
      </p:sp>
    </p:spTree>
    <p:extLst>
      <p:ext uri="{BB962C8B-B14F-4D97-AF65-F5344CB8AC3E}">
        <p14:creationId xmlns:p14="http://schemas.microsoft.com/office/powerpoint/2010/main" val="2472337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F1A7236-BC61-4CBA-BDA9-DB6016F01F0B}"/>
              </a:ext>
            </a:extLst>
          </p:cNvPr>
          <p:cNvSpPr txBox="1">
            <a:spLocks/>
          </p:cNvSpPr>
          <p:nvPr/>
        </p:nvSpPr>
        <p:spPr>
          <a:xfrm>
            <a:off x="1542116" y="230475"/>
            <a:ext cx="3253149" cy="5378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dirty="0">
                <a:solidFill>
                  <a:srgbClr val="1B4F9E"/>
                </a:solidFill>
                <a:latin typeface="Montserrat" panose="00000500000000000000" pitchFamily="50" charset="0"/>
              </a:rPr>
              <a:t>SOMMAIRE</a:t>
            </a:r>
          </a:p>
        </p:txBody>
      </p:sp>
      <p:sp>
        <p:nvSpPr>
          <p:cNvPr id="6" name="ZoneTexte 5">
            <a:extLst>
              <a:ext uri="{FF2B5EF4-FFF2-40B4-BE49-F238E27FC236}">
                <a16:creationId xmlns:a16="http://schemas.microsoft.com/office/drawing/2014/main" id="{997A5DFB-11D2-48FD-A626-37110CDEB238}"/>
              </a:ext>
            </a:extLst>
          </p:cNvPr>
          <p:cNvSpPr txBox="1"/>
          <p:nvPr/>
        </p:nvSpPr>
        <p:spPr>
          <a:xfrm>
            <a:off x="610612" y="937263"/>
            <a:ext cx="7722354" cy="4678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342900" lvl="2" indent="-342900">
              <a:buFont typeface="Wingdings" panose="05000000000000000000" pitchFamily="2" charset="2"/>
              <a:buChar char="Ø"/>
            </a:pPr>
            <a:r>
              <a:rPr kumimoji="0" lang="fr-FR" sz="1600" b="0" i="0" u="none" strike="noStrike" cap="none" spc="0" normalizeH="0" baseline="0" dirty="0">
                <a:ln>
                  <a:noFill/>
                </a:ln>
                <a:solidFill>
                  <a:srgbClr val="1B4F9E"/>
                </a:solidFill>
                <a:effectLst/>
                <a:uFillTx/>
                <a:latin typeface="Montserrat" panose="00000500000000000000"/>
                <a:sym typeface="Calibri"/>
              </a:rPr>
              <a:t>Généralités</a:t>
            </a:r>
          </a:p>
          <a:p>
            <a:pPr marL="839788" lvl="3" indent="-285750">
              <a:buFont typeface="Wingdings" panose="05000000000000000000" pitchFamily="2" charset="2"/>
              <a:buChar char="Ø"/>
            </a:pPr>
            <a:r>
              <a:rPr lang="fr-FR" sz="1400" dirty="0">
                <a:solidFill>
                  <a:srgbClr val="1B4F9E"/>
                </a:solidFill>
                <a:latin typeface="Montserrat" panose="00000500000000000000"/>
              </a:rPr>
              <a:t>Installation dans le service</a:t>
            </a:r>
          </a:p>
          <a:p>
            <a:pPr marL="839788" lvl="3" indent="-285750">
              <a:buFont typeface="Wingdings" panose="05000000000000000000" pitchFamily="2" charset="2"/>
              <a:buChar char="Ø"/>
            </a:pPr>
            <a:r>
              <a:rPr lang="fr-FR" sz="1400" dirty="0">
                <a:solidFill>
                  <a:srgbClr val="1B4F9E"/>
                </a:solidFill>
                <a:latin typeface="Montserrat" panose="00000500000000000000"/>
              </a:rPr>
              <a:t>Différentes possibilités de connexion aux dispositifs médicaux</a:t>
            </a:r>
          </a:p>
          <a:p>
            <a:pPr marL="839788" lvl="3" indent="-285750">
              <a:buFont typeface="Wingdings" panose="05000000000000000000" pitchFamily="2" charset="2"/>
              <a:buChar char="Ø"/>
            </a:pPr>
            <a:r>
              <a:rPr lang="fr-FR" sz="1400" dirty="0">
                <a:solidFill>
                  <a:srgbClr val="1B4F9E"/>
                </a:solidFill>
                <a:latin typeface="Montserrat" panose="00000500000000000000"/>
              </a:rPr>
              <a:t>Postes Miroirs</a:t>
            </a:r>
          </a:p>
          <a:p>
            <a:pPr marL="839788" lvl="3" indent="-285750">
              <a:buFont typeface="Wingdings" panose="05000000000000000000" pitchFamily="2" charset="2"/>
              <a:buChar char="Ø"/>
            </a:pPr>
            <a:r>
              <a:rPr lang="fr-FR" sz="1400" dirty="0">
                <a:solidFill>
                  <a:srgbClr val="1B4F9E"/>
                </a:solidFill>
                <a:latin typeface="Montserrat" panose="00000500000000000000"/>
              </a:rPr>
              <a:t>Mode déconnecté</a:t>
            </a:r>
          </a:p>
          <a:p>
            <a:pPr marL="839788" lvl="3" indent="-285750">
              <a:buFont typeface="Wingdings" panose="05000000000000000000" pitchFamily="2" charset="2"/>
              <a:buChar char="Ø"/>
            </a:pPr>
            <a:r>
              <a:rPr lang="fr-FR" sz="1400" dirty="0">
                <a:solidFill>
                  <a:srgbClr val="1B4F9E"/>
                </a:solidFill>
                <a:latin typeface="Montserrat" panose="00000500000000000000"/>
              </a:rPr>
              <a:t>Initialisation d’un projet / BDD pré-paramétrée / référents</a:t>
            </a:r>
          </a:p>
          <a:p>
            <a:pPr marL="554038" lvl="3"/>
            <a:endParaRPr lang="fr-FR" sz="1400" dirty="0">
              <a:solidFill>
                <a:srgbClr val="1B4F9E"/>
              </a:solidFill>
              <a:latin typeface="Montserrat" panose="00000500000000000000"/>
            </a:endParaRPr>
          </a:p>
          <a:p>
            <a:pPr marL="342900" lvl="1" indent="-342900">
              <a:buFont typeface="Wingdings" panose="05000000000000000000" pitchFamily="2" charset="2"/>
              <a:buChar char="Ø"/>
            </a:pPr>
            <a:r>
              <a:rPr lang="fr-FR" sz="1600" dirty="0">
                <a:solidFill>
                  <a:srgbClr val="1B4F9E"/>
                </a:solidFill>
                <a:latin typeface="Montserrat" panose="00000500000000000000"/>
              </a:rPr>
              <a:t>Réanimation</a:t>
            </a:r>
          </a:p>
          <a:p>
            <a:pPr marL="839788" lvl="3" indent="-285750">
              <a:buFont typeface="Wingdings" panose="05000000000000000000" pitchFamily="2" charset="2"/>
              <a:buChar char="Ø"/>
            </a:pPr>
            <a:r>
              <a:rPr lang="fr-FR" sz="1400" dirty="0">
                <a:solidFill>
                  <a:srgbClr val="1B4F9E"/>
                </a:solidFill>
                <a:latin typeface="Montserrat" panose="00000500000000000000"/>
              </a:rPr>
              <a:t>Liste des patients présents</a:t>
            </a:r>
          </a:p>
          <a:p>
            <a:pPr marL="839788" lvl="3" indent="-285750">
              <a:buFont typeface="Wingdings" panose="05000000000000000000" pitchFamily="2" charset="2"/>
              <a:buChar char="Ø"/>
            </a:pPr>
            <a:r>
              <a:rPr lang="fr-FR" sz="1400" dirty="0">
                <a:solidFill>
                  <a:srgbClr val="1B4F9E"/>
                </a:solidFill>
                <a:latin typeface="Montserrat" panose="00000500000000000000"/>
              </a:rPr>
              <a:t>Dossier / Administratif / Bandeau patient</a:t>
            </a:r>
          </a:p>
          <a:p>
            <a:pPr marL="839788" lvl="3" indent="-285750">
              <a:buFont typeface="Wingdings" panose="05000000000000000000" pitchFamily="2" charset="2"/>
              <a:buChar char="Ø"/>
            </a:pPr>
            <a:r>
              <a:rPr lang="fr-FR" sz="1400" dirty="0">
                <a:solidFill>
                  <a:srgbClr val="1B4F9E"/>
                </a:solidFill>
                <a:latin typeface="Montserrat" panose="00000500000000000000"/>
              </a:rPr>
              <a:t>Onglet Médecin</a:t>
            </a:r>
          </a:p>
          <a:p>
            <a:pPr marL="839788" lvl="3" indent="-285750">
              <a:buFont typeface="Wingdings" panose="05000000000000000000" pitchFamily="2" charset="2"/>
              <a:buChar char="Ø"/>
            </a:pPr>
            <a:r>
              <a:rPr lang="fr-FR" sz="1400" dirty="0">
                <a:solidFill>
                  <a:srgbClr val="1B4F9E"/>
                </a:solidFill>
                <a:latin typeface="Montserrat" panose="00000500000000000000"/>
              </a:rPr>
              <a:t>Onglet Paramédical</a:t>
            </a:r>
          </a:p>
          <a:p>
            <a:pPr marL="839788" lvl="3" indent="-285750">
              <a:buFont typeface="Wingdings" panose="05000000000000000000" pitchFamily="2" charset="2"/>
              <a:buChar char="Ø"/>
            </a:pPr>
            <a:r>
              <a:rPr lang="fr-FR" sz="1400" dirty="0">
                <a:solidFill>
                  <a:srgbClr val="1B4F9E"/>
                </a:solidFill>
                <a:latin typeface="Montserrat" panose="00000500000000000000"/>
              </a:rPr>
              <a:t>Prescription</a:t>
            </a:r>
          </a:p>
          <a:p>
            <a:pPr marL="839788" lvl="3" indent="-285750">
              <a:buFont typeface="Wingdings" panose="05000000000000000000" pitchFamily="2" charset="2"/>
              <a:buChar char="Ø"/>
            </a:pPr>
            <a:r>
              <a:rPr lang="fr-FR" sz="1400" dirty="0">
                <a:solidFill>
                  <a:srgbClr val="1B4F9E"/>
                </a:solidFill>
                <a:latin typeface="Montserrat" panose="00000500000000000000"/>
              </a:rPr>
              <a:t>Plan de soins</a:t>
            </a:r>
          </a:p>
          <a:p>
            <a:pPr marL="839788" lvl="3" indent="-285750">
              <a:buFont typeface="Wingdings" panose="05000000000000000000" pitchFamily="2" charset="2"/>
              <a:buChar char="Ø"/>
            </a:pPr>
            <a:r>
              <a:rPr lang="fr-FR" sz="1400" dirty="0">
                <a:solidFill>
                  <a:srgbClr val="1B4F9E"/>
                </a:solidFill>
                <a:latin typeface="Montserrat" panose="00000500000000000000"/>
              </a:rPr>
              <a:t>Schéma corporel / Matériels invasifs</a:t>
            </a:r>
          </a:p>
          <a:p>
            <a:pPr marL="839788" lvl="3" indent="-285750">
              <a:buFont typeface="Wingdings" panose="05000000000000000000" pitchFamily="2" charset="2"/>
              <a:buChar char="Ø"/>
            </a:pPr>
            <a:r>
              <a:rPr lang="fr-FR" sz="1400" dirty="0">
                <a:solidFill>
                  <a:srgbClr val="1B4F9E"/>
                </a:solidFill>
                <a:latin typeface="Montserrat" panose="00000500000000000000"/>
              </a:rPr>
              <a:t>Laboratoire</a:t>
            </a:r>
          </a:p>
          <a:p>
            <a:pPr marL="839788" lvl="3" indent="-285750">
              <a:buFont typeface="Wingdings" panose="05000000000000000000" pitchFamily="2" charset="2"/>
              <a:buChar char="Ø"/>
            </a:pPr>
            <a:r>
              <a:rPr lang="fr-FR" sz="1400" dirty="0">
                <a:solidFill>
                  <a:srgbClr val="1B4F9E"/>
                </a:solidFill>
                <a:latin typeface="Montserrat" panose="00000500000000000000"/>
              </a:rPr>
              <a:t>Les pancartes</a:t>
            </a:r>
          </a:p>
          <a:p>
            <a:pPr marL="839788" lvl="3" indent="-285750">
              <a:buFont typeface="Wingdings" panose="05000000000000000000" pitchFamily="2" charset="2"/>
              <a:buChar char="Ø"/>
            </a:pPr>
            <a:r>
              <a:rPr lang="fr-FR" sz="1400" dirty="0">
                <a:solidFill>
                  <a:srgbClr val="1B4F9E"/>
                </a:solidFill>
                <a:latin typeface="Montserrat" panose="00000500000000000000"/>
              </a:rPr>
              <a:t>Germes</a:t>
            </a:r>
          </a:p>
          <a:p>
            <a:pPr marL="839788" lvl="3" indent="-285750">
              <a:buFont typeface="Wingdings" panose="05000000000000000000" pitchFamily="2" charset="2"/>
              <a:buChar char="Ø"/>
            </a:pPr>
            <a:r>
              <a:rPr lang="fr-FR" sz="1400" dirty="0">
                <a:solidFill>
                  <a:srgbClr val="1B4F9E"/>
                </a:solidFill>
                <a:latin typeface="Montserrat" panose="00000500000000000000"/>
              </a:rPr>
              <a:t>IGSII / Actes marqueurs / CCAM</a:t>
            </a:r>
          </a:p>
          <a:p>
            <a:pPr marL="839788" lvl="3" indent="-285750">
              <a:buFont typeface="Wingdings" panose="05000000000000000000" pitchFamily="2" charset="2"/>
              <a:buChar char="Ø"/>
            </a:pPr>
            <a:r>
              <a:rPr lang="fr-FR" sz="1400" dirty="0">
                <a:solidFill>
                  <a:srgbClr val="1B4F9E"/>
                </a:solidFill>
                <a:latin typeface="Montserrat" panose="00000500000000000000"/>
              </a:rPr>
              <a:t>CR</a:t>
            </a:r>
          </a:p>
          <a:p>
            <a:pPr marL="839788" lvl="3" indent="-285750">
              <a:buFont typeface="Wingdings" panose="05000000000000000000" pitchFamily="2" charset="2"/>
              <a:buChar char="Ø"/>
            </a:pPr>
            <a:r>
              <a:rPr lang="fr-FR" sz="1400" dirty="0">
                <a:solidFill>
                  <a:srgbClr val="1B4F9E"/>
                </a:solidFill>
                <a:latin typeface="Montserrat" panose="00000500000000000000"/>
              </a:rPr>
              <a:t>Dossier vierge / Continuité entre l’anesthésie et la réa</a:t>
            </a:r>
          </a:p>
        </p:txBody>
      </p:sp>
    </p:spTree>
    <p:extLst>
      <p:ext uri="{BB962C8B-B14F-4D97-AF65-F5344CB8AC3E}">
        <p14:creationId xmlns:p14="http://schemas.microsoft.com/office/powerpoint/2010/main" val="2411474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4">
            <a:extLst>
              <a:ext uri="{FF2B5EF4-FFF2-40B4-BE49-F238E27FC236}">
                <a16:creationId xmlns:a16="http://schemas.microsoft.com/office/drawing/2014/main" id="{601F9025-B3E6-482D-86ED-A553933E3182}"/>
              </a:ext>
            </a:extLst>
          </p:cNvPr>
          <p:cNvSpPr txBox="1">
            <a:spLocks/>
          </p:cNvSpPr>
          <p:nvPr/>
        </p:nvSpPr>
        <p:spPr>
          <a:xfrm>
            <a:off x="1542115" y="230475"/>
            <a:ext cx="5521157" cy="5378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dirty="0">
                <a:solidFill>
                  <a:schemeClr val="accent1">
                    <a:lumMod val="75000"/>
                  </a:schemeClr>
                </a:solidFill>
                <a:latin typeface="Montserrat" panose="00000500000000000000" pitchFamily="50" charset="0"/>
              </a:rPr>
              <a:t>Laboratoire</a:t>
            </a:r>
          </a:p>
        </p:txBody>
      </p:sp>
      <p:sp>
        <p:nvSpPr>
          <p:cNvPr id="6" name="ZoneTexte 5">
            <a:extLst>
              <a:ext uri="{FF2B5EF4-FFF2-40B4-BE49-F238E27FC236}">
                <a16:creationId xmlns:a16="http://schemas.microsoft.com/office/drawing/2014/main" id="{A25CBBE8-66F9-4B42-978D-20E0E230FA8D}"/>
              </a:ext>
            </a:extLst>
          </p:cNvPr>
          <p:cNvSpPr txBox="1"/>
          <p:nvPr/>
        </p:nvSpPr>
        <p:spPr>
          <a:xfrm>
            <a:off x="129111" y="1362549"/>
            <a:ext cx="3447831" cy="954103"/>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B4F9E"/>
                </a:solidFill>
                <a:effectLst/>
                <a:uFillTx/>
                <a:latin typeface="Montserrat" panose="00000500000000000000" pitchFamily="50" charset="0"/>
                <a:sym typeface="Calibri"/>
              </a:rPr>
              <a:t>Intégr</a:t>
            </a:r>
            <a:r>
              <a:rPr lang="fr-FR" sz="1400" dirty="0">
                <a:solidFill>
                  <a:srgbClr val="1B4F9E"/>
                </a:solidFill>
                <a:latin typeface="Montserrat" panose="00000500000000000000" pitchFamily="50" charset="0"/>
              </a:rPr>
              <a:t>ation des résultats de laboratoire en structuré</a:t>
            </a:r>
          </a:p>
          <a:p>
            <a:pPr marL="0" marR="0" indent="0" algn="l" defTabSz="457200" rtl="0" fontAlgn="auto" latinLnBrk="0" hangingPunct="0">
              <a:lnSpc>
                <a:spcPct val="100000"/>
              </a:lnSpc>
              <a:spcBef>
                <a:spcPts val="0"/>
              </a:spcBef>
              <a:spcAft>
                <a:spcPts val="0"/>
              </a:spcAft>
              <a:buClrTx/>
              <a:buSzTx/>
              <a:buFontTx/>
              <a:buNone/>
              <a:tabLst/>
            </a:pPr>
            <a:endParaRPr kumimoji="0" lang="fr-FR" sz="1400" b="0" i="0" u="none" strike="noStrike" cap="none" spc="0" normalizeH="0" baseline="0" dirty="0">
              <a:ln>
                <a:noFill/>
              </a:ln>
              <a:solidFill>
                <a:srgbClr val="1B4F9E"/>
              </a:solidFill>
              <a:effectLst/>
              <a:uFillTx/>
              <a:latin typeface="Montserrat" panose="00000500000000000000" pitchFamily="50" charset="0"/>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Construction automatique des pancartes</a:t>
            </a:r>
          </a:p>
        </p:txBody>
      </p:sp>
      <p:pic>
        <p:nvPicPr>
          <p:cNvPr id="7" name="Image 6">
            <a:extLst>
              <a:ext uri="{FF2B5EF4-FFF2-40B4-BE49-F238E27FC236}">
                <a16:creationId xmlns:a16="http://schemas.microsoft.com/office/drawing/2014/main" id="{78AC47F6-6C58-47F1-9BBE-1DDBDC50E10D}"/>
              </a:ext>
            </a:extLst>
          </p:cNvPr>
          <p:cNvPicPr/>
          <p:nvPr/>
        </p:nvPicPr>
        <p:blipFill>
          <a:blip r:embed="rId3"/>
          <a:stretch>
            <a:fillRect/>
          </a:stretch>
        </p:blipFill>
        <p:spPr>
          <a:xfrm>
            <a:off x="2216675" y="4508295"/>
            <a:ext cx="6840855" cy="1591945"/>
          </a:xfrm>
          <a:prstGeom prst="rect">
            <a:avLst/>
          </a:prstGeom>
          <a:ln>
            <a:solidFill>
              <a:srgbClr val="144F9F"/>
            </a:solidFill>
          </a:ln>
        </p:spPr>
      </p:pic>
      <p:pic>
        <p:nvPicPr>
          <p:cNvPr id="2" name="Image 1">
            <a:extLst>
              <a:ext uri="{FF2B5EF4-FFF2-40B4-BE49-F238E27FC236}">
                <a16:creationId xmlns:a16="http://schemas.microsoft.com/office/drawing/2014/main" id="{26FA7797-B27A-44BF-BB2B-34FB28E8BFF5}"/>
              </a:ext>
            </a:extLst>
          </p:cNvPr>
          <p:cNvPicPr>
            <a:picLocks noChangeAspect="1"/>
          </p:cNvPicPr>
          <p:nvPr/>
        </p:nvPicPr>
        <p:blipFill rotWithShape="1">
          <a:blip r:embed="rId4"/>
          <a:srcRect b="4254"/>
          <a:stretch/>
        </p:blipFill>
        <p:spPr>
          <a:xfrm>
            <a:off x="3737167" y="927409"/>
            <a:ext cx="3950694" cy="2127738"/>
          </a:xfrm>
          <a:prstGeom prst="rect">
            <a:avLst/>
          </a:prstGeom>
          <a:ln>
            <a:solidFill>
              <a:srgbClr val="144F9F"/>
            </a:solidFill>
          </a:ln>
        </p:spPr>
      </p:pic>
      <p:sp>
        <p:nvSpPr>
          <p:cNvPr id="8" name="ZoneTexte 7">
            <a:extLst>
              <a:ext uri="{FF2B5EF4-FFF2-40B4-BE49-F238E27FC236}">
                <a16:creationId xmlns:a16="http://schemas.microsoft.com/office/drawing/2014/main" id="{35F563CE-BD87-457E-AD0A-6D83D551A76E}"/>
              </a:ext>
            </a:extLst>
          </p:cNvPr>
          <p:cNvSpPr txBox="1"/>
          <p:nvPr/>
        </p:nvSpPr>
        <p:spPr>
          <a:xfrm>
            <a:off x="101596" y="4827215"/>
            <a:ext cx="1985818" cy="954103"/>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Données croisées avec les autres éléments du dossier (exemple avec l’onglet gaz du sang)</a:t>
            </a:r>
            <a:endParaRPr kumimoji="0" lang="fr-FR" sz="1400" b="0" i="0" u="none" strike="noStrike" cap="none" spc="0" normalizeH="0" baseline="0" dirty="0">
              <a:ln>
                <a:noFill/>
              </a:ln>
              <a:solidFill>
                <a:srgbClr val="1B4F9E"/>
              </a:solidFill>
              <a:effectLst/>
              <a:uFillTx/>
              <a:latin typeface="Montserrat" panose="00000500000000000000" pitchFamily="50" charset="0"/>
              <a:sym typeface="Calibri"/>
            </a:endParaRPr>
          </a:p>
        </p:txBody>
      </p:sp>
      <p:pic>
        <p:nvPicPr>
          <p:cNvPr id="3" name="Image 2">
            <a:extLst>
              <a:ext uri="{FF2B5EF4-FFF2-40B4-BE49-F238E27FC236}">
                <a16:creationId xmlns:a16="http://schemas.microsoft.com/office/drawing/2014/main" id="{B9BEBD2B-18DE-4FAB-9036-00F6A602380A}"/>
              </a:ext>
            </a:extLst>
          </p:cNvPr>
          <p:cNvPicPr>
            <a:picLocks noChangeAspect="1"/>
          </p:cNvPicPr>
          <p:nvPr/>
        </p:nvPicPr>
        <p:blipFill rotWithShape="1">
          <a:blip r:embed="rId5"/>
          <a:srcRect t="25892" r="78283" b="58662"/>
          <a:stretch/>
        </p:blipFill>
        <p:spPr>
          <a:xfrm>
            <a:off x="3934514" y="3445432"/>
            <a:ext cx="1985818" cy="794436"/>
          </a:xfrm>
          <a:prstGeom prst="rect">
            <a:avLst/>
          </a:prstGeom>
          <a:ln>
            <a:solidFill>
              <a:srgbClr val="144F9F"/>
            </a:solidFill>
          </a:ln>
        </p:spPr>
      </p:pic>
      <p:sp>
        <p:nvSpPr>
          <p:cNvPr id="9" name="ZoneTexte 8">
            <a:extLst>
              <a:ext uri="{FF2B5EF4-FFF2-40B4-BE49-F238E27FC236}">
                <a16:creationId xmlns:a16="http://schemas.microsoft.com/office/drawing/2014/main" id="{F75B0C1E-9D59-4EFD-BAAE-874CAA80265D}"/>
              </a:ext>
            </a:extLst>
          </p:cNvPr>
          <p:cNvSpPr txBox="1"/>
          <p:nvPr/>
        </p:nvSpPr>
        <p:spPr>
          <a:xfrm>
            <a:off x="6102575" y="3581042"/>
            <a:ext cx="2524195" cy="523216"/>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B4F9E"/>
                </a:solidFill>
                <a:effectLst/>
                <a:uFillTx/>
                <a:latin typeface="Montserrat" panose="00000500000000000000" pitchFamily="50" charset="0"/>
                <a:sym typeface="Calibri"/>
              </a:rPr>
              <a:t>Un clic droit sur n’importe quelle ligne permet d’afficher la courbe</a:t>
            </a:r>
            <a:endParaRPr lang="fr-FR" sz="1400" dirty="0">
              <a:solidFill>
                <a:srgbClr val="1B4F9E"/>
              </a:solidFill>
              <a:latin typeface="Montserrat" panose="00000500000000000000" pitchFamily="50" charset="0"/>
            </a:endParaRPr>
          </a:p>
        </p:txBody>
      </p:sp>
      <p:cxnSp>
        <p:nvCxnSpPr>
          <p:cNvPr id="10" name="Connecteur droit avec flèche 9">
            <a:extLst>
              <a:ext uri="{FF2B5EF4-FFF2-40B4-BE49-F238E27FC236}">
                <a16:creationId xmlns:a16="http://schemas.microsoft.com/office/drawing/2014/main" id="{C1749C9C-B16F-4F32-8889-DFAA494C5C89}"/>
              </a:ext>
            </a:extLst>
          </p:cNvPr>
          <p:cNvCxnSpPr>
            <a:cxnSpLocks/>
            <a:endCxn id="3" idx="0"/>
          </p:cNvCxnSpPr>
          <p:nvPr/>
        </p:nvCxnSpPr>
        <p:spPr>
          <a:xfrm>
            <a:off x="4211782" y="1671782"/>
            <a:ext cx="715641" cy="1773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1507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4">
            <a:extLst>
              <a:ext uri="{FF2B5EF4-FFF2-40B4-BE49-F238E27FC236}">
                <a16:creationId xmlns:a16="http://schemas.microsoft.com/office/drawing/2014/main" id="{601F9025-B3E6-482D-86ED-A553933E3182}"/>
              </a:ext>
            </a:extLst>
          </p:cNvPr>
          <p:cNvSpPr txBox="1">
            <a:spLocks/>
          </p:cNvSpPr>
          <p:nvPr/>
        </p:nvSpPr>
        <p:spPr>
          <a:xfrm>
            <a:off x="1542115" y="230475"/>
            <a:ext cx="5521157" cy="5378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dirty="0">
                <a:solidFill>
                  <a:schemeClr val="accent1">
                    <a:lumMod val="75000"/>
                  </a:schemeClr>
                </a:solidFill>
                <a:latin typeface="Montserrat" panose="00000500000000000000" pitchFamily="50" charset="0"/>
              </a:rPr>
              <a:t>Pancartes</a:t>
            </a:r>
          </a:p>
        </p:txBody>
      </p:sp>
      <p:pic>
        <p:nvPicPr>
          <p:cNvPr id="8" name="Image 7">
            <a:extLst>
              <a:ext uri="{FF2B5EF4-FFF2-40B4-BE49-F238E27FC236}">
                <a16:creationId xmlns:a16="http://schemas.microsoft.com/office/drawing/2014/main" id="{FC0A0677-F43E-4D1B-96C1-D48491BAFDA7}"/>
              </a:ext>
            </a:extLst>
          </p:cNvPr>
          <p:cNvPicPr/>
          <p:nvPr/>
        </p:nvPicPr>
        <p:blipFill>
          <a:blip r:embed="rId3"/>
          <a:stretch>
            <a:fillRect/>
          </a:stretch>
        </p:blipFill>
        <p:spPr>
          <a:xfrm>
            <a:off x="4572000" y="963439"/>
            <a:ext cx="4004867" cy="2323946"/>
          </a:xfrm>
          <a:prstGeom prst="rect">
            <a:avLst/>
          </a:prstGeom>
          <a:ln>
            <a:solidFill>
              <a:srgbClr val="144F9F"/>
            </a:solidFill>
          </a:ln>
        </p:spPr>
      </p:pic>
      <p:pic>
        <p:nvPicPr>
          <p:cNvPr id="10" name="Image 9">
            <a:extLst>
              <a:ext uri="{FF2B5EF4-FFF2-40B4-BE49-F238E27FC236}">
                <a16:creationId xmlns:a16="http://schemas.microsoft.com/office/drawing/2014/main" id="{D43B0524-B6B1-4C65-AFBA-4EF28ADBF28C}"/>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754676" y="2783831"/>
            <a:ext cx="3715413" cy="2206500"/>
          </a:xfrm>
          <a:prstGeom prst="rect">
            <a:avLst/>
          </a:prstGeom>
          <a:ln>
            <a:solidFill>
              <a:srgbClr val="144F9F"/>
            </a:solidFill>
          </a:ln>
        </p:spPr>
      </p:pic>
      <p:pic>
        <p:nvPicPr>
          <p:cNvPr id="12" name="Image 11">
            <a:extLst>
              <a:ext uri="{FF2B5EF4-FFF2-40B4-BE49-F238E27FC236}">
                <a16:creationId xmlns:a16="http://schemas.microsoft.com/office/drawing/2014/main" id="{7002679C-1DA5-4022-A7BA-0CAF217796B0}"/>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535481" y="4117657"/>
            <a:ext cx="3356201" cy="1911322"/>
          </a:xfrm>
          <a:prstGeom prst="rect">
            <a:avLst/>
          </a:prstGeom>
          <a:ln>
            <a:solidFill>
              <a:srgbClr val="144F9F"/>
            </a:solidFill>
          </a:ln>
        </p:spPr>
      </p:pic>
      <p:sp>
        <p:nvSpPr>
          <p:cNvPr id="7" name="ZoneTexte 6">
            <a:extLst>
              <a:ext uri="{FF2B5EF4-FFF2-40B4-BE49-F238E27FC236}">
                <a16:creationId xmlns:a16="http://schemas.microsoft.com/office/drawing/2014/main" id="{5A9B111D-80B4-48D8-96E5-0A60315DF1B3}"/>
              </a:ext>
            </a:extLst>
          </p:cNvPr>
          <p:cNvSpPr txBox="1"/>
          <p:nvPr/>
        </p:nvSpPr>
        <p:spPr>
          <a:xfrm>
            <a:off x="175417" y="1088407"/>
            <a:ext cx="4153985" cy="954103"/>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Général : pour la vue d’ensemble du dossier et son évolution dans le temps </a:t>
            </a:r>
          </a:p>
          <a:p>
            <a:pPr marL="0" marR="0" indent="0" algn="l" defTabSz="457200" rtl="0" fontAlgn="auto" latinLnBrk="0" hangingPunct="0">
              <a:lnSpc>
                <a:spcPct val="100000"/>
              </a:lnSpc>
              <a:spcBef>
                <a:spcPts val="0"/>
              </a:spcBef>
              <a:spcAft>
                <a:spcPts val="0"/>
              </a:spcAft>
              <a:buClrTx/>
              <a:buSzTx/>
              <a:buFontTx/>
              <a:buNone/>
              <a:tabLst/>
            </a:pPr>
            <a:endParaRPr lang="fr-FR" sz="1400" dirty="0">
              <a:solidFill>
                <a:srgbClr val="1B4F9E"/>
              </a:solidFill>
              <a:latin typeface="Montserrat" panose="00000500000000000000" pitchFamily="50" charset="0"/>
            </a:endParaRPr>
          </a:p>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Jouer sur l’échelle des temps</a:t>
            </a:r>
            <a:endParaRPr kumimoji="0" lang="fr-FR" sz="1400" b="0" i="0" u="none" strike="noStrike" cap="none" spc="0" normalizeH="0" baseline="0" dirty="0">
              <a:ln>
                <a:noFill/>
              </a:ln>
              <a:solidFill>
                <a:srgbClr val="1B4F9E"/>
              </a:solidFill>
              <a:effectLst/>
              <a:uFillTx/>
              <a:latin typeface="Montserrat" panose="00000500000000000000" pitchFamily="50" charset="0"/>
              <a:sym typeface="Calibri"/>
            </a:endParaRPr>
          </a:p>
        </p:txBody>
      </p:sp>
      <p:sp>
        <p:nvSpPr>
          <p:cNvPr id="9" name="ZoneTexte 8">
            <a:extLst>
              <a:ext uri="{FF2B5EF4-FFF2-40B4-BE49-F238E27FC236}">
                <a16:creationId xmlns:a16="http://schemas.microsoft.com/office/drawing/2014/main" id="{DD26B9F1-41F6-475B-93A1-F9434843A6E7}"/>
              </a:ext>
            </a:extLst>
          </p:cNvPr>
          <p:cNvSpPr txBox="1"/>
          <p:nvPr/>
        </p:nvSpPr>
        <p:spPr>
          <a:xfrm>
            <a:off x="252318" y="3070230"/>
            <a:ext cx="3274915" cy="1169547"/>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Hémodynamique :</a:t>
            </a:r>
          </a:p>
          <a:p>
            <a:pPr marL="0" marR="0" indent="0" algn="l"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B4F9E"/>
                </a:solidFill>
                <a:effectLst/>
                <a:uFillTx/>
                <a:latin typeface="Montserrat" panose="00000500000000000000" pitchFamily="50" charset="0"/>
                <a:sym typeface="Calibri"/>
              </a:rPr>
              <a:t>Croisement des informations pour étudier l’évolution hémodynamique du patient en fonction en des traitements d’amine et de remplissage vasculaire</a:t>
            </a:r>
          </a:p>
        </p:txBody>
      </p:sp>
      <p:sp>
        <p:nvSpPr>
          <p:cNvPr id="11" name="ZoneTexte 10">
            <a:extLst>
              <a:ext uri="{FF2B5EF4-FFF2-40B4-BE49-F238E27FC236}">
                <a16:creationId xmlns:a16="http://schemas.microsoft.com/office/drawing/2014/main" id="{8F193539-B159-4F11-A5F1-90EAD1E7A458}"/>
              </a:ext>
            </a:extLst>
          </p:cNvPr>
          <p:cNvSpPr txBox="1"/>
          <p:nvPr/>
        </p:nvSpPr>
        <p:spPr>
          <a:xfrm>
            <a:off x="1535235" y="4656181"/>
            <a:ext cx="1434350" cy="307773"/>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400" dirty="0" err="1">
                <a:solidFill>
                  <a:srgbClr val="1B4F9E"/>
                </a:solidFill>
                <a:latin typeface="Montserrat" panose="00000500000000000000" pitchFamily="50" charset="0"/>
              </a:rPr>
              <a:t>Respi</a:t>
            </a:r>
            <a:endParaRPr lang="fr-FR" sz="1400" dirty="0">
              <a:solidFill>
                <a:srgbClr val="1B4F9E"/>
              </a:solidFill>
              <a:latin typeface="Montserrat" panose="00000500000000000000" pitchFamily="50" charset="0"/>
            </a:endParaRPr>
          </a:p>
        </p:txBody>
      </p:sp>
      <p:sp>
        <p:nvSpPr>
          <p:cNvPr id="13" name="ZoneTexte 12">
            <a:extLst>
              <a:ext uri="{FF2B5EF4-FFF2-40B4-BE49-F238E27FC236}">
                <a16:creationId xmlns:a16="http://schemas.microsoft.com/office/drawing/2014/main" id="{0576B98C-A48A-478A-98A6-94CFF649B36E}"/>
              </a:ext>
            </a:extLst>
          </p:cNvPr>
          <p:cNvSpPr txBox="1"/>
          <p:nvPr/>
        </p:nvSpPr>
        <p:spPr>
          <a:xfrm>
            <a:off x="2252410" y="5107555"/>
            <a:ext cx="1434350" cy="307773"/>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Infectieux</a:t>
            </a:r>
          </a:p>
        </p:txBody>
      </p:sp>
      <p:sp>
        <p:nvSpPr>
          <p:cNvPr id="15" name="ZoneTexte 14">
            <a:extLst>
              <a:ext uri="{FF2B5EF4-FFF2-40B4-BE49-F238E27FC236}">
                <a16:creationId xmlns:a16="http://schemas.microsoft.com/office/drawing/2014/main" id="{BEDE6528-D564-48FA-8A6C-806F4E5AA533}"/>
              </a:ext>
            </a:extLst>
          </p:cNvPr>
          <p:cNvSpPr txBox="1"/>
          <p:nvPr/>
        </p:nvSpPr>
        <p:spPr>
          <a:xfrm>
            <a:off x="2969585" y="5496640"/>
            <a:ext cx="1434350" cy="307773"/>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Rénale</a:t>
            </a:r>
          </a:p>
        </p:txBody>
      </p:sp>
    </p:spTree>
    <p:extLst>
      <p:ext uri="{BB962C8B-B14F-4D97-AF65-F5344CB8AC3E}">
        <p14:creationId xmlns:p14="http://schemas.microsoft.com/office/powerpoint/2010/main" val="4258693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4">
            <a:extLst>
              <a:ext uri="{FF2B5EF4-FFF2-40B4-BE49-F238E27FC236}">
                <a16:creationId xmlns:a16="http://schemas.microsoft.com/office/drawing/2014/main" id="{601F9025-B3E6-482D-86ED-A553933E3182}"/>
              </a:ext>
            </a:extLst>
          </p:cNvPr>
          <p:cNvSpPr txBox="1">
            <a:spLocks/>
          </p:cNvSpPr>
          <p:nvPr/>
        </p:nvSpPr>
        <p:spPr>
          <a:xfrm>
            <a:off x="1542115" y="230475"/>
            <a:ext cx="5521157" cy="5378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dirty="0">
                <a:solidFill>
                  <a:schemeClr val="accent1">
                    <a:lumMod val="75000"/>
                  </a:schemeClr>
                </a:solidFill>
                <a:latin typeface="Montserrat" panose="00000500000000000000" pitchFamily="50" charset="0"/>
              </a:rPr>
              <a:t>Germes</a:t>
            </a:r>
          </a:p>
        </p:txBody>
      </p:sp>
      <p:pic>
        <p:nvPicPr>
          <p:cNvPr id="2" name="Image 1">
            <a:extLst>
              <a:ext uri="{FF2B5EF4-FFF2-40B4-BE49-F238E27FC236}">
                <a16:creationId xmlns:a16="http://schemas.microsoft.com/office/drawing/2014/main" id="{DC61E7FB-AB12-4529-AC99-9CA1C0C1F75C}"/>
              </a:ext>
            </a:extLst>
          </p:cNvPr>
          <p:cNvPicPr>
            <a:picLocks noChangeAspect="1"/>
          </p:cNvPicPr>
          <p:nvPr/>
        </p:nvPicPr>
        <p:blipFill rotWithShape="1">
          <a:blip r:embed="rId3"/>
          <a:srcRect b="3715"/>
          <a:stretch/>
        </p:blipFill>
        <p:spPr>
          <a:xfrm>
            <a:off x="1958110" y="2116209"/>
            <a:ext cx="7010400" cy="3796858"/>
          </a:xfrm>
          <a:prstGeom prst="rect">
            <a:avLst/>
          </a:prstGeom>
          <a:ln>
            <a:solidFill>
              <a:srgbClr val="144F9F"/>
            </a:solidFill>
          </a:ln>
        </p:spPr>
      </p:pic>
      <p:sp>
        <p:nvSpPr>
          <p:cNvPr id="5" name="ZoneTexte 4">
            <a:extLst>
              <a:ext uri="{FF2B5EF4-FFF2-40B4-BE49-F238E27FC236}">
                <a16:creationId xmlns:a16="http://schemas.microsoft.com/office/drawing/2014/main" id="{52423312-FD4D-4BA7-9F00-20FAEEE02F43}"/>
              </a:ext>
            </a:extLst>
          </p:cNvPr>
          <p:cNvSpPr txBox="1"/>
          <p:nvPr/>
        </p:nvSpPr>
        <p:spPr>
          <a:xfrm>
            <a:off x="185296" y="1060698"/>
            <a:ext cx="7674849" cy="738660"/>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Traçabilité des infections</a:t>
            </a:r>
          </a:p>
          <a:p>
            <a:pPr marL="0" marR="0" indent="0" algn="l" defTabSz="457200" rtl="0" fontAlgn="auto" latinLnBrk="0" hangingPunct="0">
              <a:lnSpc>
                <a:spcPct val="100000"/>
              </a:lnSpc>
              <a:spcBef>
                <a:spcPts val="0"/>
              </a:spcBef>
              <a:spcAft>
                <a:spcPts val="0"/>
              </a:spcAft>
              <a:buClrTx/>
              <a:buSzTx/>
              <a:buFontTx/>
              <a:buNone/>
              <a:tabLst/>
            </a:pPr>
            <a:endParaRPr kumimoji="0" lang="fr-FR" sz="1400" b="0" i="0" u="none" strike="noStrike" cap="none" spc="0" normalizeH="0" baseline="0" dirty="0">
              <a:ln>
                <a:noFill/>
              </a:ln>
              <a:solidFill>
                <a:srgbClr val="1B4F9E"/>
              </a:solidFill>
              <a:effectLst/>
              <a:uFillTx/>
              <a:latin typeface="Montserrat" panose="00000500000000000000" pitchFamily="50" charset="0"/>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Croisement de ces informations avec les résultats de laboratoire et le matériel invasif</a:t>
            </a:r>
            <a:endParaRPr kumimoji="0" lang="fr-FR" sz="1400" b="0" i="0" u="none" strike="noStrike" cap="none" spc="0" normalizeH="0" baseline="0" dirty="0">
              <a:ln>
                <a:noFill/>
              </a:ln>
              <a:solidFill>
                <a:srgbClr val="1B4F9E"/>
              </a:solidFill>
              <a:effectLst/>
              <a:uFillTx/>
              <a:latin typeface="Montserrat" panose="00000500000000000000" pitchFamily="50" charset="0"/>
              <a:sym typeface="Calibri"/>
            </a:endParaRPr>
          </a:p>
        </p:txBody>
      </p:sp>
    </p:spTree>
    <p:extLst>
      <p:ext uri="{BB962C8B-B14F-4D97-AF65-F5344CB8AC3E}">
        <p14:creationId xmlns:p14="http://schemas.microsoft.com/office/powerpoint/2010/main" val="655877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042286E-0948-4F2C-8070-B889102C1346}"/>
              </a:ext>
            </a:extLst>
          </p:cNvPr>
          <p:cNvPicPr>
            <a:picLocks noChangeAspect="1"/>
          </p:cNvPicPr>
          <p:nvPr/>
        </p:nvPicPr>
        <p:blipFill rotWithShape="1">
          <a:blip r:embed="rId3"/>
          <a:srcRect r="42551" b="25420"/>
          <a:stretch/>
        </p:blipFill>
        <p:spPr>
          <a:xfrm>
            <a:off x="132475" y="1026674"/>
            <a:ext cx="5253135" cy="3836048"/>
          </a:xfrm>
          <a:prstGeom prst="rect">
            <a:avLst/>
          </a:prstGeom>
          <a:ln>
            <a:solidFill>
              <a:srgbClr val="144F9F"/>
            </a:solidFill>
          </a:ln>
        </p:spPr>
      </p:pic>
      <p:sp>
        <p:nvSpPr>
          <p:cNvPr id="4" name="Titre 4">
            <a:extLst>
              <a:ext uri="{FF2B5EF4-FFF2-40B4-BE49-F238E27FC236}">
                <a16:creationId xmlns:a16="http://schemas.microsoft.com/office/drawing/2014/main" id="{601F9025-B3E6-482D-86ED-A553933E3182}"/>
              </a:ext>
            </a:extLst>
          </p:cNvPr>
          <p:cNvSpPr txBox="1">
            <a:spLocks/>
          </p:cNvSpPr>
          <p:nvPr/>
        </p:nvSpPr>
        <p:spPr>
          <a:xfrm>
            <a:off x="1542115" y="230475"/>
            <a:ext cx="5521157" cy="5378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dirty="0">
                <a:solidFill>
                  <a:schemeClr val="accent1">
                    <a:lumMod val="75000"/>
                  </a:schemeClr>
                </a:solidFill>
                <a:latin typeface="Montserrat" panose="00000500000000000000" pitchFamily="50" charset="0"/>
              </a:rPr>
              <a:t>AGSII / Actes marqueurs / CCAM</a:t>
            </a:r>
          </a:p>
        </p:txBody>
      </p:sp>
      <p:sp>
        <p:nvSpPr>
          <p:cNvPr id="6" name="ZoneTexte 5">
            <a:extLst>
              <a:ext uri="{FF2B5EF4-FFF2-40B4-BE49-F238E27FC236}">
                <a16:creationId xmlns:a16="http://schemas.microsoft.com/office/drawing/2014/main" id="{A25CBBE8-66F9-4B42-978D-20E0E230FA8D}"/>
              </a:ext>
            </a:extLst>
          </p:cNvPr>
          <p:cNvSpPr txBox="1"/>
          <p:nvPr/>
        </p:nvSpPr>
        <p:spPr>
          <a:xfrm>
            <a:off x="5694493" y="1192913"/>
            <a:ext cx="2223426" cy="307773"/>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Calcul automatique de l’IGSII</a:t>
            </a:r>
            <a:endParaRPr kumimoji="0" lang="fr-FR" sz="1400" b="0" i="0" u="none" strike="noStrike" cap="none" spc="0" normalizeH="0" baseline="0" dirty="0">
              <a:ln>
                <a:noFill/>
              </a:ln>
              <a:solidFill>
                <a:srgbClr val="1B4F9E"/>
              </a:solidFill>
              <a:effectLst/>
              <a:uFillTx/>
              <a:latin typeface="Montserrat" panose="00000500000000000000" pitchFamily="50" charset="0"/>
              <a:sym typeface="Calibri"/>
            </a:endParaRPr>
          </a:p>
        </p:txBody>
      </p:sp>
      <p:sp>
        <p:nvSpPr>
          <p:cNvPr id="8" name="ZoneTexte 7">
            <a:extLst>
              <a:ext uri="{FF2B5EF4-FFF2-40B4-BE49-F238E27FC236}">
                <a16:creationId xmlns:a16="http://schemas.microsoft.com/office/drawing/2014/main" id="{B92A5939-A969-45A1-AE2A-79B4A37FCD12}"/>
              </a:ext>
            </a:extLst>
          </p:cNvPr>
          <p:cNvSpPr txBox="1"/>
          <p:nvPr/>
        </p:nvSpPr>
        <p:spPr>
          <a:xfrm>
            <a:off x="5834898" y="2435685"/>
            <a:ext cx="2727211" cy="954103"/>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Ouvrir l’outil CCAM </a:t>
            </a:r>
          </a:p>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Montrer la détection automatique des actes CCAM en fonction des éléments du dossier</a:t>
            </a:r>
            <a:endParaRPr kumimoji="0" lang="fr-FR" sz="1400" b="0" i="0" u="none" strike="noStrike" cap="none" spc="0" normalizeH="0" baseline="0" dirty="0">
              <a:ln>
                <a:noFill/>
              </a:ln>
              <a:solidFill>
                <a:srgbClr val="1B4F9E"/>
              </a:solidFill>
              <a:effectLst/>
              <a:uFillTx/>
              <a:latin typeface="Montserrat" panose="00000500000000000000" pitchFamily="50" charset="0"/>
              <a:sym typeface="Calibri"/>
            </a:endParaRPr>
          </a:p>
        </p:txBody>
      </p:sp>
      <p:pic>
        <p:nvPicPr>
          <p:cNvPr id="2" name="Image 1">
            <a:extLst>
              <a:ext uri="{FF2B5EF4-FFF2-40B4-BE49-F238E27FC236}">
                <a16:creationId xmlns:a16="http://schemas.microsoft.com/office/drawing/2014/main" id="{3F373479-8736-4C39-BF88-4548A602DC59}"/>
              </a:ext>
            </a:extLst>
          </p:cNvPr>
          <p:cNvPicPr>
            <a:picLocks noChangeAspect="1"/>
          </p:cNvPicPr>
          <p:nvPr/>
        </p:nvPicPr>
        <p:blipFill rotWithShape="1">
          <a:blip r:embed="rId4"/>
          <a:srcRect l="28674" t="19433" r="27039" b="15261"/>
          <a:stretch/>
        </p:blipFill>
        <p:spPr>
          <a:xfrm>
            <a:off x="5834898" y="3645077"/>
            <a:ext cx="2935878" cy="2435290"/>
          </a:xfrm>
          <a:prstGeom prst="rect">
            <a:avLst/>
          </a:prstGeom>
          <a:ln>
            <a:solidFill>
              <a:srgbClr val="144F9F"/>
            </a:solidFill>
          </a:ln>
        </p:spPr>
      </p:pic>
    </p:spTree>
    <p:extLst>
      <p:ext uri="{BB962C8B-B14F-4D97-AF65-F5344CB8AC3E}">
        <p14:creationId xmlns:p14="http://schemas.microsoft.com/office/powerpoint/2010/main" val="2461822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4">
            <a:extLst>
              <a:ext uri="{FF2B5EF4-FFF2-40B4-BE49-F238E27FC236}">
                <a16:creationId xmlns:a16="http://schemas.microsoft.com/office/drawing/2014/main" id="{601F9025-B3E6-482D-86ED-A553933E3182}"/>
              </a:ext>
            </a:extLst>
          </p:cNvPr>
          <p:cNvSpPr txBox="1">
            <a:spLocks/>
          </p:cNvSpPr>
          <p:nvPr/>
        </p:nvSpPr>
        <p:spPr>
          <a:xfrm>
            <a:off x="1542115" y="230475"/>
            <a:ext cx="5521157" cy="5378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dirty="0">
                <a:solidFill>
                  <a:schemeClr val="accent1">
                    <a:lumMod val="75000"/>
                  </a:schemeClr>
                </a:solidFill>
                <a:latin typeface="Montserrat" panose="00000500000000000000" pitchFamily="50" charset="0"/>
              </a:rPr>
              <a:t>CR</a:t>
            </a:r>
          </a:p>
        </p:txBody>
      </p:sp>
      <p:sp>
        <p:nvSpPr>
          <p:cNvPr id="6" name="ZoneTexte 5">
            <a:extLst>
              <a:ext uri="{FF2B5EF4-FFF2-40B4-BE49-F238E27FC236}">
                <a16:creationId xmlns:a16="http://schemas.microsoft.com/office/drawing/2014/main" id="{A25CBBE8-66F9-4B42-978D-20E0E230FA8D}"/>
              </a:ext>
            </a:extLst>
          </p:cNvPr>
          <p:cNvSpPr txBox="1"/>
          <p:nvPr/>
        </p:nvSpPr>
        <p:spPr>
          <a:xfrm>
            <a:off x="146548" y="1055640"/>
            <a:ext cx="2223426" cy="1600434"/>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B4F9E"/>
                </a:solidFill>
                <a:effectLst/>
                <a:uFillTx/>
                <a:latin typeface="Montserrat" panose="00000500000000000000" pitchFamily="50" charset="0"/>
                <a:sym typeface="Calibri"/>
              </a:rPr>
              <a:t>Dans l’onglet « médecin », </a:t>
            </a:r>
            <a:r>
              <a:rPr lang="fr-FR" sz="1400" dirty="0">
                <a:solidFill>
                  <a:srgbClr val="1B4F9E"/>
                </a:solidFill>
                <a:latin typeface="Montserrat" panose="00000500000000000000" pitchFamily="50" charset="0"/>
              </a:rPr>
              <a:t>puis l’onglet « compte-rendu de sortie »</a:t>
            </a:r>
          </a:p>
          <a:p>
            <a:pPr marL="0" marR="0" indent="0" algn="l" defTabSz="457200" rtl="0" fontAlgn="auto" latinLnBrk="0" hangingPunct="0">
              <a:lnSpc>
                <a:spcPct val="100000"/>
              </a:lnSpc>
              <a:spcBef>
                <a:spcPts val="0"/>
              </a:spcBef>
              <a:spcAft>
                <a:spcPts val="0"/>
              </a:spcAft>
              <a:buClrTx/>
              <a:buSzTx/>
              <a:buFontTx/>
              <a:buNone/>
              <a:tabLst/>
            </a:pPr>
            <a:endParaRPr lang="fr-FR" sz="1400" dirty="0">
              <a:solidFill>
                <a:srgbClr val="1B4F9E"/>
              </a:solidFill>
              <a:latin typeface="Montserrat" panose="00000500000000000000" pitchFamily="50" charset="0"/>
            </a:endParaRPr>
          </a:p>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Présenter l’exemple de CR</a:t>
            </a:r>
          </a:p>
          <a:p>
            <a:pPr marL="0" marR="0" indent="0" algn="l"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B4F9E"/>
                </a:solidFill>
                <a:effectLst/>
                <a:uFillTx/>
                <a:latin typeface="Montserrat" panose="00000500000000000000" pitchFamily="50" charset="0"/>
                <a:sym typeface="Calibri"/>
              </a:rPr>
              <a:t>Qui reprend un grand nombre d’informations</a:t>
            </a:r>
          </a:p>
        </p:txBody>
      </p:sp>
      <p:pic>
        <p:nvPicPr>
          <p:cNvPr id="2" name="Image 1">
            <a:extLst>
              <a:ext uri="{FF2B5EF4-FFF2-40B4-BE49-F238E27FC236}">
                <a16:creationId xmlns:a16="http://schemas.microsoft.com/office/drawing/2014/main" id="{A0D083E1-3443-4E2C-B5D9-AAC07CD3AC97}"/>
              </a:ext>
            </a:extLst>
          </p:cNvPr>
          <p:cNvPicPr>
            <a:picLocks noChangeAspect="1"/>
          </p:cNvPicPr>
          <p:nvPr/>
        </p:nvPicPr>
        <p:blipFill rotWithShape="1">
          <a:blip r:embed="rId3"/>
          <a:srcRect b="3469"/>
          <a:stretch/>
        </p:blipFill>
        <p:spPr>
          <a:xfrm>
            <a:off x="2442266" y="957902"/>
            <a:ext cx="6701734" cy="3638939"/>
          </a:xfrm>
          <a:prstGeom prst="rect">
            <a:avLst/>
          </a:prstGeom>
          <a:ln>
            <a:solidFill>
              <a:srgbClr val="144F9F"/>
            </a:solidFill>
          </a:ln>
        </p:spPr>
      </p:pic>
      <p:pic>
        <p:nvPicPr>
          <p:cNvPr id="3" name="Image 2">
            <a:extLst>
              <a:ext uri="{FF2B5EF4-FFF2-40B4-BE49-F238E27FC236}">
                <a16:creationId xmlns:a16="http://schemas.microsoft.com/office/drawing/2014/main" id="{BD7D77B0-35EB-4C10-877E-DCCB6B8F7A4C}"/>
              </a:ext>
            </a:extLst>
          </p:cNvPr>
          <p:cNvPicPr>
            <a:picLocks noChangeAspect="1"/>
          </p:cNvPicPr>
          <p:nvPr/>
        </p:nvPicPr>
        <p:blipFill rotWithShape="1">
          <a:blip r:embed="rId4"/>
          <a:srcRect l="16865" t="11270" r="16735" b="15505"/>
          <a:stretch/>
        </p:blipFill>
        <p:spPr>
          <a:xfrm>
            <a:off x="2641844" y="3429000"/>
            <a:ext cx="4196663" cy="2603241"/>
          </a:xfrm>
          <a:prstGeom prst="rect">
            <a:avLst/>
          </a:prstGeom>
          <a:ln>
            <a:solidFill>
              <a:srgbClr val="144F9F"/>
            </a:solidFill>
          </a:ln>
        </p:spPr>
      </p:pic>
      <p:sp>
        <p:nvSpPr>
          <p:cNvPr id="8" name="ZoneTexte 7">
            <a:extLst>
              <a:ext uri="{FF2B5EF4-FFF2-40B4-BE49-F238E27FC236}">
                <a16:creationId xmlns:a16="http://schemas.microsoft.com/office/drawing/2014/main" id="{8D6E2FB6-A520-4932-BC92-6C46DDAE6B91}"/>
              </a:ext>
            </a:extLst>
          </p:cNvPr>
          <p:cNvSpPr txBox="1"/>
          <p:nvPr/>
        </p:nvSpPr>
        <p:spPr>
          <a:xfrm>
            <a:off x="146548" y="4730620"/>
            <a:ext cx="2495296" cy="1169547"/>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B4F9E"/>
                </a:solidFill>
                <a:effectLst/>
                <a:uFillTx/>
                <a:latin typeface="Montserrat" panose="00000500000000000000" pitchFamily="50" charset="0"/>
                <a:sym typeface="Calibri"/>
              </a:rPr>
              <a:t>Présenter ensuite l’outil d’impression centralisée</a:t>
            </a:r>
          </a:p>
          <a:p>
            <a:pPr marL="0" marR="0" indent="0" algn="l"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B4F9E"/>
                </a:solidFill>
                <a:effectLst/>
                <a:uFillTx/>
                <a:latin typeface="Montserrat" panose="00000500000000000000" pitchFamily="50" charset="0"/>
                <a:sym typeface="Calibri"/>
              </a:rPr>
              <a:t> </a:t>
            </a:r>
          </a:p>
          <a:p>
            <a:pPr marL="0" marR="0" indent="0" algn="l"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B4F9E"/>
                </a:solidFill>
                <a:effectLst/>
                <a:uFillTx/>
                <a:latin typeface="Montserrat" panose="00000500000000000000" pitchFamily="50" charset="0"/>
                <a:sym typeface="Calibri"/>
              </a:rPr>
              <a:t>- Avec tous éléments que nous pouvons ajouter dans le CR</a:t>
            </a:r>
          </a:p>
        </p:txBody>
      </p:sp>
    </p:spTree>
    <p:extLst>
      <p:ext uri="{BB962C8B-B14F-4D97-AF65-F5344CB8AC3E}">
        <p14:creationId xmlns:p14="http://schemas.microsoft.com/office/powerpoint/2010/main" val="1413687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0F499BD-4E1B-40CC-80DF-811F1346A165}"/>
              </a:ext>
            </a:extLst>
          </p:cNvPr>
          <p:cNvPicPr>
            <a:picLocks noChangeAspect="1"/>
          </p:cNvPicPr>
          <p:nvPr/>
        </p:nvPicPr>
        <p:blipFill rotWithShape="1">
          <a:blip r:embed="rId3"/>
          <a:srcRect b="4558"/>
          <a:stretch/>
        </p:blipFill>
        <p:spPr>
          <a:xfrm>
            <a:off x="3823855" y="1934936"/>
            <a:ext cx="5178490" cy="2780136"/>
          </a:xfrm>
          <a:prstGeom prst="rect">
            <a:avLst/>
          </a:prstGeom>
          <a:ln>
            <a:solidFill>
              <a:srgbClr val="144F9F"/>
            </a:solidFill>
          </a:ln>
        </p:spPr>
      </p:pic>
      <p:sp>
        <p:nvSpPr>
          <p:cNvPr id="4" name="Titre 4">
            <a:extLst>
              <a:ext uri="{FF2B5EF4-FFF2-40B4-BE49-F238E27FC236}">
                <a16:creationId xmlns:a16="http://schemas.microsoft.com/office/drawing/2014/main" id="{601F9025-B3E6-482D-86ED-A553933E3182}"/>
              </a:ext>
            </a:extLst>
          </p:cNvPr>
          <p:cNvSpPr txBox="1">
            <a:spLocks/>
          </p:cNvSpPr>
          <p:nvPr/>
        </p:nvSpPr>
        <p:spPr>
          <a:xfrm>
            <a:off x="1542115" y="230475"/>
            <a:ext cx="5521157" cy="5378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dirty="0">
                <a:solidFill>
                  <a:schemeClr val="accent1">
                    <a:lumMod val="75000"/>
                  </a:schemeClr>
                </a:solidFill>
                <a:latin typeface="Montserrat" panose="00000500000000000000" pitchFamily="50" charset="0"/>
              </a:rPr>
              <a:t>Dossier vierge - Protocole</a:t>
            </a:r>
          </a:p>
        </p:txBody>
      </p:sp>
      <p:sp>
        <p:nvSpPr>
          <p:cNvPr id="6" name="ZoneTexte 5">
            <a:extLst>
              <a:ext uri="{FF2B5EF4-FFF2-40B4-BE49-F238E27FC236}">
                <a16:creationId xmlns:a16="http://schemas.microsoft.com/office/drawing/2014/main" id="{A25CBBE8-66F9-4B42-978D-20E0E230FA8D}"/>
              </a:ext>
            </a:extLst>
          </p:cNvPr>
          <p:cNvSpPr txBox="1"/>
          <p:nvPr/>
        </p:nvSpPr>
        <p:spPr>
          <a:xfrm>
            <a:off x="189431" y="1099469"/>
            <a:ext cx="8646659" cy="738660"/>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Ouvrir un dossier vierge et montrer que le début de la prise en charge se fait facilement et rapidement</a:t>
            </a:r>
          </a:p>
          <a:p>
            <a:pPr marL="0" marR="0" indent="0" algn="l" defTabSz="457200" rtl="0" fontAlgn="auto" latinLnBrk="0" hangingPunct="0">
              <a:lnSpc>
                <a:spcPct val="100000"/>
              </a:lnSpc>
              <a:spcBef>
                <a:spcPts val="0"/>
              </a:spcBef>
              <a:spcAft>
                <a:spcPts val="0"/>
              </a:spcAft>
              <a:buClrTx/>
              <a:buSzTx/>
              <a:buFontTx/>
              <a:buNone/>
              <a:tabLst/>
            </a:pPr>
            <a:endParaRPr kumimoji="0" lang="fr-FR" sz="1400" b="0" i="0" u="none" strike="noStrike" cap="none" spc="0" normalizeH="0" baseline="0" dirty="0">
              <a:ln>
                <a:noFill/>
              </a:ln>
              <a:solidFill>
                <a:srgbClr val="1B4F9E"/>
              </a:solidFill>
              <a:effectLst/>
              <a:uFillTx/>
              <a:latin typeface="Montserrat" panose="00000500000000000000" pitchFamily="50" charset="0"/>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Montrer la saisie d’un protocole de prescription complet (exemple avec « Entrée sédatée » ou « Entrée intubée ») </a:t>
            </a:r>
            <a:endParaRPr kumimoji="0" lang="fr-FR" sz="1400" b="0" i="0" u="none" strike="noStrike" cap="none" spc="0" normalizeH="0" baseline="0" dirty="0">
              <a:ln>
                <a:noFill/>
              </a:ln>
              <a:solidFill>
                <a:srgbClr val="1B4F9E"/>
              </a:solidFill>
              <a:effectLst/>
              <a:uFillTx/>
              <a:latin typeface="Montserrat" panose="00000500000000000000" pitchFamily="50" charset="0"/>
              <a:sym typeface="Calibri"/>
            </a:endParaRPr>
          </a:p>
        </p:txBody>
      </p:sp>
      <p:cxnSp>
        <p:nvCxnSpPr>
          <p:cNvPr id="8" name="Connecteur droit avec flèche 7">
            <a:extLst>
              <a:ext uri="{FF2B5EF4-FFF2-40B4-BE49-F238E27FC236}">
                <a16:creationId xmlns:a16="http://schemas.microsoft.com/office/drawing/2014/main" id="{D5FE0C3E-E14D-484F-A636-BB09BC99FB16}"/>
              </a:ext>
            </a:extLst>
          </p:cNvPr>
          <p:cNvCxnSpPr>
            <a:cxnSpLocks/>
          </p:cNvCxnSpPr>
          <p:nvPr/>
        </p:nvCxnSpPr>
        <p:spPr>
          <a:xfrm>
            <a:off x="2441478" y="1838129"/>
            <a:ext cx="1382377" cy="8681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E5C11507-BEAA-420E-A701-45B7059942D9}"/>
              </a:ext>
            </a:extLst>
          </p:cNvPr>
          <p:cNvSpPr txBox="1"/>
          <p:nvPr/>
        </p:nvSpPr>
        <p:spPr>
          <a:xfrm>
            <a:off x="335618" y="5019872"/>
            <a:ext cx="6979581" cy="910109"/>
          </a:xfrm>
          <a:prstGeom prst="hexagon">
            <a:avLst/>
          </a:prstGeom>
          <a:noFill/>
          <a:ln w="2857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400" b="1" dirty="0">
                <a:solidFill>
                  <a:srgbClr val="1B4F9E"/>
                </a:solidFill>
                <a:latin typeface="Montserrat" panose="00000500000000000000" pitchFamily="50" charset="0"/>
              </a:rPr>
              <a:t>Cela peut aussi être le moment de montrer la continuité entre le bloc et la réa en ouvrant un dossier sur lequel il y a une CPA et des données d’intervention.</a:t>
            </a:r>
          </a:p>
        </p:txBody>
      </p:sp>
    </p:spTree>
    <p:extLst>
      <p:ext uri="{BB962C8B-B14F-4D97-AF65-F5344CB8AC3E}">
        <p14:creationId xmlns:p14="http://schemas.microsoft.com/office/powerpoint/2010/main" val="373961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4">
            <a:extLst>
              <a:ext uri="{FF2B5EF4-FFF2-40B4-BE49-F238E27FC236}">
                <a16:creationId xmlns:a16="http://schemas.microsoft.com/office/drawing/2014/main" id="{5EC46CA6-0B1C-42E7-8FE2-53A4A88B0131}"/>
              </a:ext>
            </a:extLst>
          </p:cNvPr>
          <p:cNvSpPr txBox="1">
            <a:spLocks/>
          </p:cNvSpPr>
          <p:nvPr/>
        </p:nvSpPr>
        <p:spPr>
          <a:xfrm>
            <a:off x="1542116" y="230475"/>
            <a:ext cx="4792182" cy="5378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dirty="0">
                <a:solidFill>
                  <a:schemeClr val="accent1">
                    <a:lumMod val="75000"/>
                  </a:schemeClr>
                </a:solidFill>
                <a:latin typeface="Montserrat" panose="00000500000000000000" pitchFamily="50" charset="0"/>
              </a:rPr>
              <a:t>Installation dans les services</a:t>
            </a:r>
          </a:p>
        </p:txBody>
      </p:sp>
      <p:grpSp>
        <p:nvGrpSpPr>
          <p:cNvPr id="3" name="Groupe 2">
            <a:extLst>
              <a:ext uri="{FF2B5EF4-FFF2-40B4-BE49-F238E27FC236}">
                <a16:creationId xmlns:a16="http://schemas.microsoft.com/office/drawing/2014/main" id="{2A21CBE6-CEFC-415F-BAE7-7012BAD2C171}"/>
              </a:ext>
            </a:extLst>
          </p:cNvPr>
          <p:cNvGrpSpPr/>
          <p:nvPr/>
        </p:nvGrpSpPr>
        <p:grpSpPr>
          <a:xfrm>
            <a:off x="977325" y="1165067"/>
            <a:ext cx="7680213" cy="3462036"/>
            <a:chOff x="977325" y="1165067"/>
            <a:chExt cx="7680213" cy="3462036"/>
          </a:xfrm>
        </p:grpSpPr>
        <p:grpSp>
          <p:nvGrpSpPr>
            <p:cNvPr id="5" name="Groupe 4">
              <a:extLst>
                <a:ext uri="{FF2B5EF4-FFF2-40B4-BE49-F238E27FC236}">
                  <a16:creationId xmlns:a16="http://schemas.microsoft.com/office/drawing/2014/main" id="{56EA45A7-923B-42DA-B4F1-D2944277B133}"/>
                </a:ext>
              </a:extLst>
            </p:cNvPr>
            <p:cNvGrpSpPr/>
            <p:nvPr/>
          </p:nvGrpSpPr>
          <p:grpSpPr>
            <a:xfrm>
              <a:off x="977325" y="1165067"/>
              <a:ext cx="7680213" cy="3462036"/>
              <a:chOff x="977325" y="1165067"/>
              <a:chExt cx="7680213" cy="3462036"/>
            </a:xfrm>
          </p:grpSpPr>
          <p:sp>
            <p:nvSpPr>
              <p:cNvPr id="7" name="Rectangle 6">
                <a:extLst>
                  <a:ext uri="{FF2B5EF4-FFF2-40B4-BE49-F238E27FC236}">
                    <a16:creationId xmlns:a16="http://schemas.microsoft.com/office/drawing/2014/main" id="{C3C3F161-5768-418C-983D-39BAD1247841}"/>
                  </a:ext>
                </a:extLst>
              </p:cNvPr>
              <p:cNvSpPr>
                <a:spLocks noChangeArrowheads="1"/>
              </p:cNvSpPr>
              <p:nvPr/>
            </p:nvSpPr>
            <p:spPr bwMode="auto">
              <a:xfrm>
                <a:off x="5499597" y="3258879"/>
                <a:ext cx="305483" cy="501640"/>
              </a:xfrm>
              <a:prstGeom prst="rect">
                <a:avLst/>
              </a:prstGeom>
              <a:solidFill>
                <a:srgbClr val="FFFFFF"/>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p>
                <a:endParaRPr lang="fr-FR"/>
              </a:p>
            </p:txBody>
          </p:sp>
          <p:sp>
            <p:nvSpPr>
              <p:cNvPr id="8" name="Rectangle 7">
                <a:extLst>
                  <a:ext uri="{FF2B5EF4-FFF2-40B4-BE49-F238E27FC236}">
                    <a16:creationId xmlns:a16="http://schemas.microsoft.com/office/drawing/2014/main" id="{0B7E758B-24D0-41D9-A0B7-357B8B12C11D}"/>
                  </a:ext>
                </a:extLst>
              </p:cNvPr>
              <p:cNvSpPr>
                <a:spLocks noChangeArrowheads="1"/>
              </p:cNvSpPr>
              <p:nvPr/>
            </p:nvSpPr>
            <p:spPr bwMode="auto">
              <a:xfrm>
                <a:off x="2390845" y="2263971"/>
                <a:ext cx="505543" cy="2144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algn="just">
                  <a:spcBef>
                    <a:spcPts val="600"/>
                  </a:spcBef>
                  <a:spcAft>
                    <a:spcPts val="0"/>
                  </a:spcAft>
                </a:pPr>
                <a:r>
                  <a:rPr lang="en-US" sz="600" dirty="0">
                    <a:solidFill>
                      <a:srgbClr val="263A87"/>
                    </a:solidFill>
                    <a:effectLst/>
                    <a:latin typeface="Montserrat" panose="00000500000000000000" pitchFamily="50" charset="0"/>
                    <a:ea typeface="Calibri" panose="020F0502020204030204" pitchFamily="34" charset="0"/>
                    <a:cs typeface="Times New Roman" panose="02020603050405020304" pitchFamily="18" charset="0"/>
                  </a:rPr>
                  <a:t>RS232</a:t>
                </a:r>
                <a:endParaRPr lang="fr-FR" sz="600" dirty="0">
                  <a:solidFill>
                    <a:srgbClr val="263A87"/>
                  </a:solidFill>
                  <a:effectLst/>
                  <a:latin typeface="Montserrat" panose="00000500000000000000" pitchFamily="50"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1DB1EF88-F184-4427-A5A2-EF4BCAFD0083}"/>
                  </a:ext>
                </a:extLst>
              </p:cNvPr>
              <p:cNvSpPr>
                <a:spLocks noChangeArrowheads="1"/>
              </p:cNvSpPr>
              <p:nvPr/>
            </p:nvSpPr>
            <p:spPr bwMode="auto">
              <a:xfrm>
                <a:off x="4688553" y="3403793"/>
                <a:ext cx="714290" cy="345215"/>
              </a:xfrm>
              <a:prstGeom prst="rect">
                <a:avLst/>
              </a:prstGeom>
              <a:solidFill>
                <a:srgbClr val="FFFFFF"/>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p>
                <a:endParaRPr lang="fr-FR"/>
              </a:p>
            </p:txBody>
          </p:sp>
          <p:pic>
            <p:nvPicPr>
              <p:cNvPr id="10" name="il_fi">
                <a:extLst>
                  <a:ext uri="{FF2B5EF4-FFF2-40B4-BE49-F238E27FC236}">
                    <a16:creationId xmlns:a16="http://schemas.microsoft.com/office/drawing/2014/main" id="{5646B495-0DEF-4BC6-9C0E-B021EB9E49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2504" y="1722120"/>
                <a:ext cx="672061" cy="604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8E8BC4FF-4866-467A-9A62-0751E897A3C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3847" y="2065098"/>
                <a:ext cx="905666" cy="612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a:extLst>
                  <a:ext uri="{FF2B5EF4-FFF2-40B4-BE49-F238E27FC236}">
                    <a16:creationId xmlns:a16="http://schemas.microsoft.com/office/drawing/2014/main" id="{CACDE540-D0D4-4A89-AD6C-B5591994CB3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10092" y="2599267"/>
                <a:ext cx="2606007" cy="143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D1B45A98-C74F-49C3-BB23-023264B5B547}"/>
                  </a:ext>
                </a:extLst>
              </p:cNvPr>
              <p:cNvSpPr/>
              <p:nvPr/>
            </p:nvSpPr>
            <p:spPr>
              <a:xfrm>
                <a:off x="977325" y="4380886"/>
                <a:ext cx="7482302" cy="246217"/>
              </a:xfrm>
              <a:prstGeom prst="rect">
                <a:avLst/>
              </a:prstGeom>
              <a:solidFill>
                <a:srgbClr val="144F9F"/>
              </a:solidFill>
              <a:ln w="25400" cap="flat">
                <a:solidFill>
                  <a:srgbClr val="144F9F"/>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000" b="0" i="0" u="none" strike="noStrike" cap="none" spc="0" normalizeH="0" baseline="0" dirty="0">
                    <a:ln>
                      <a:noFill/>
                    </a:ln>
                    <a:solidFill>
                      <a:schemeClr val="bg1">
                        <a:lumMod val="95000"/>
                      </a:schemeClr>
                    </a:solidFill>
                    <a:effectLst/>
                    <a:uFillTx/>
                    <a:latin typeface="Montserrat" panose="00000500000000000000" pitchFamily="50" charset="0"/>
                    <a:sym typeface="Calibri"/>
                  </a:rPr>
                  <a:t>1GB Hospital Lan</a:t>
                </a:r>
              </a:p>
            </p:txBody>
          </p:sp>
          <p:pic>
            <p:nvPicPr>
              <p:cNvPr id="14" name="Image 13">
                <a:extLst>
                  <a:ext uri="{FF2B5EF4-FFF2-40B4-BE49-F238E27FC236}">
                    <a16:creationId xmlns:a16="http://schemas.microsoft.com/office/drawing/2014/main" id="{38F79DE8-AE2D-4B70-A75E-8C9B576318BE}"/>
                  </a:ext>
                </a:extLst>
              </p:cNvPr>
              <p:cNvPicPr>
                <a:picLocks noChangeAspect="1"/>
              </p:cNvPicPr>
              <p:nvPr/>
            </p:nvPicPr>
            <p:blipFill>
              <a:blip r:embed="rId6"/>
              <a:stretch>
                <a:fillRect/>
              </a:stretch>
            </p:blipFill>
            <p:spPr>
              <a:xfrm>
                <a:off x="4933909" y="1165067"/>
                <a:ext cx="1957370" cy="1411471"/>
              </a:xfrm>
              <a:prstGeom prst="rect">
                <a:avLst/>
              </a:prstGeom>
            </p:spPr>
          </p:pic>
          <p:cxnSp>
            <p:nvCxnSpPr>
              <p:cNvPr id="15" name="Connecteur droit 14">
                <a:extLst>
                  <a:ext uri="{FF2B5EF4-FFF2-40B4-BE49-F238E27FC236}">
                    <a16:creationId xmlns:a16="http://schemas.microsoft.com/office/drawing/2014/main" id="{C4DF6D11-4A0B-4EF3-AADA-322E4EEF6D19}"/>
                  </a:ext>
                </a:extLst>
              </p:cNvPr>
              <p:cNvCxnSpPr>
                <a:cxnSpLocks/>
              </p:cNvCxnSpPr>
              <p:nvPr/>
            </p:nvCxnSpPr>
            <p:spPr>
              <a:xfrm flipH="1">
                <a:off x="1744858" y="2371207"/>
                <a:ext cx="1612863" cy="21165"/>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6" name="Connecteur droit 15">
                <a:extLst>
                  <a:ext uri="{FF2B5EF4-FFF2-40B4-BE49-F238E27FC236}">
                    <a16:creationId xmlns:a16="http://schemas.microsoft.com/office/drawing/2014/main" id="{0E87E3F2-8A38-4108-8FBA-C6853A94CFB6}"/>
                  </a:ext>
                </a:extLst>
              </p:cNvPr>
              <p:cNvCxnSpPr>
                <a:cxnSpLocks/>
              </p:cNvCxnSpPr>
              <p:nvPr/>
            </p:nvCxnSpPr>
            <p:spPr>
              <a:xfrm>
                <a:off x="3368283" y="2364801"/>
                <a:ext cx="0" cy="52367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7" name="Connecteur droit 16">
                <a:extLst>
                  <a:ext uri="{FF2B5EF4-FFF2-40B4-BE49-F238E27FC236}">
                    <a16:creationId xmlns:a16="http://schemas.microsoft.com/office/drawing/2014/main" id="{A699BEEE-143F-4170-A966-6982BDC4FE86}"/>
                  </a:ext>
                </a:extLst>
              </p:cNvPr>
              <p:cNvCxnSpPr>
                <a:cxnSpLocks/>
                <a:stCxn id="10" idx="2"/>
              </p:cNvCxnSpPr>
              <p:nvPr/>
            </p:nvCxnSpPr>
            <p:spPr>
              <a:xfrm flipH="1">
                <a:off x="3648534" y="2326246"/>
                <a:ext cx="1" cy="50058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8" name="Connecteur droit 17">
                <a:extLst>
                  <a:ext uri="{FF2B5EF4-FFF2-40B4-BE49-F238E27FC236}">
                    <a16:creationId xmlns:a16="http://schemas.microsoft.com/office/drawing/2014/main" id="{102784A4-4F29-49C4-9E81-DDDD9D125E1E}"/>
                  </a:ext>
                </a:extLst>
              </p:cNvPr>
              <p:cNvCxnSpPr>
                <a:cxnSpLocks/>
              </p:cNvCxnSpPr>
              <p:nvPr/>
            </p:nvCxnSpPr>
            <p:spPr>
              <a:xfrm>
                <a:off x="3508845" y="3013951"/>
                <a:ext cx="0" cy="139017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9" name="Connecteur droit 18">
                <a:extLst>
                  <a:ext uri="{FF2B5EF4-FFF2-40B4-BE49-F238E27FC236}">
                    <a16:creationId xmlns:a16="http://schemas.microsoft.com/office/drawing/2014/main" id="{8E0B4C2E-1127-497A-8A51-D20BF9874E1F}"/>
                  </a:ext>
                </a:extLst>
              </p:cNvPr>
              <p:cNvCxnSpPr>
                <a:cxnSpLocks/>
              </p:cNvCxnSpPr>
              <p:nvPr/>
            </p:nvCxnSpPr>
            <p:spPr>
              <a:xfrm flipH="1">
                <a:off x="2261148" y="2921468"/>
                <a:ext cx="1051356" cy="556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sp>
            <p:nvSpPr>
              <p:cNvPr id="20" name="Rectangle 19">
                <a:extLst>
                  <a:ext uri="{FF2B5EF4-FFF2-40B4-BE49-F238E27FC236}">
                    <a16:creationId xmlns:a16="http://schemas.microsoft.com/office/drawing/2014/main" id="{BA958E2B-CD80-4239-B745-56D5BC37B86E}"/>
                  </a:ext>
                </a:extLst>
              </p:cNvPr>
              <p:cNvSpPr/>
              <p:nvPr/>
            </p:nvSpPr>
            <p:spPr>
              <a:xfrm>
                <a:off x="3015567" y="2797224"/>
                <a:ext cx="1029419" cy="215440"/>
              </a:xfrm>
              <a:prstGeom prst="rect">
                <a:avLst/>
              </a:prstGeom>
              <a:solidFill>
                <a:srgbClr val="283987"/>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800" b="0" i="0" u="none" strike="noStrike" cap="none" spc="0" normalizeH="0" baseline="0" dirty="0">
                    <a:ln>
                      <a:noFill/>
                    </a:ln>
                    <a:solidFill>
                      <a:schemeClr val="bg1">
                        <a:lumMod val="95000"/>
                      </a:schemeClr>
                    </a:solidFill>
                    <a:effectLst/>
                    <a:uFillTx/>
                    <a:latin typeface="Montserrat" panose="00000500000000000000" pitchFamily="50" charset="0"/>
                    <a:sym typeface="Calibri"/>
                  </a:rPr>
                  <a:t>Serveur RS232</a:t>
                </a:r>
              </a:p>
            </p:txBody>
          </p:sp>
          <p:sp>
            <p:nvSpPr>
              <p:cNvPr id="21" name="Rectangle 20">
                <a:extLst>
                  <a:ext uri="{FF2B5EF4-FFF2-40B4-BE49-F238E27FC236}">
                    <a16:creationId xmlns:a16="http://schemas.microsoft.com/office/drawing/2014/main" id="{C1DD848F-F92B-436A-A13A-283A7196C312}"/>
                  </a:ext>
                </a:extLst>
              </p:cNvPr>
              <p:cNvSpPr>
                <a:spLocks noChangeArrowheads="1"/>
              </p:cNvSpPr>
              <p:nvPr/>
            </p:nvSpPr>
            <p:spPr bwMode="auto">
              <a:xfrm>
                <a:off x="2406928" y="2819822"/>
                <a:ext cx="505543" cy="214470"/>
              </a:xfrm>
              <a:prstGeom prst="rect">
                <a:avLst/>
              </a:prstGeom>
              <a:noFill/>
              <a:ln>
                <a:noFill/>
              </a:ln>
            </p:spPr>
            <p:txBody>
              <a:bodyPr wrap="square" lIns="0" tIns="0" rIns="0" bIns="0">
                <a:noAutofit/>
              </a:bodyPr>
              <a:lstStyle/>
              <a:p>
                <a:pPr algn="just">
                  <a:spcBef>
                    <a:spcPts val="600"/>
                  </a:spcBef>
                  <a:spcAft>
                    <a:spcPts val="0"/>
                  </a:spcAft>
                </a:pPr>
                <a:r>
                  <a:rPr lang="en-US" sz="600" dirty="0">
                    <a:solidFill>
                      <a:srgbClr val="263A87"/>
                    </a:solidFill>
                    <a:effectLst/>
                    <a:latin typeface="Montserrat" panose="00000500000000000000" pitchFamily="50" charset="0"/>
                    <a:ea typeface="Calibri" panose="020F0502020204030204" pitchFamily="34" charset="0"/>
                    <a:cs typeface="Times New Roman" panose="02020603050405020304" pitchFamily="18" charset="0"/>
                  </a:rPr>
                  <a:t>RS232</a:t>
                </a:r>
                <a:endParaRPr lang="fr-FR" sz="600" dirty="0">
                  <a:solidFill>
                    <a:srgbClr val="263A87"/>
                  </a:solidFill>
                  <a:effectLst/>
                  <a:latin typeface="Montserrat" panose="00000500000000000000" pitchFamily="50" charset="0"/>
                  <a:ea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39B8E048-7371-4606-A3A1-575A0D4ACEEE}"/>
                  </a:ext>
                </a:extLst>
              </p:cNvPr>
              <p:cNvSpPr>
                <a:spLocks noChangeArrowheads="1"/>
              </p:cNvSpPr>
              <p:nvPr/>
            </p:nvSpPr>
            <p:spPr bwMode="auto">
              <a:xfrm>
                <a:off x="3704549" y="2362068"/>
                <a:ext cx="505543" cy="2144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algn="just">
                  <a:spcBef>
                    <a:spcPts val="600"/>
                  </a:spcBef>
                  <a:spcAft>
                    <a:spcPts val="0"/>
                  </a:spcAft>
                </a:pPr>
                <a:r>
                  <a:rPr lang="en-US" sz="600" dirty="0">
                    <a:solidFill>
                      <a:srgbClr val="263A87"/>
                    </a:solidFill>
                    <a:effectLst/>
                    <a:latin typeface="Montserrat" panose="00000500000000000000" pitchFamily="50" charset="0"/>
                    <a:ea typeface="Calibri" panose="020F0502020204030204" pitchFamily="34" charset="0"/>
                    <a:cs typeface="Times New Roman" panose="02020603050405020304" pitchFamily="18" charset="0"/>
                  </a:rPr>
                  <a:t>RS232</a:t>
                </a:r>
                <a:endParaRPr lang="fr-FR" sz="600" dirty="0">
                  <a:solidFill>
                    <a:srgbClr val="263A87"/>
                  </a:solidFill>
                  <a:effectLst/>
                  <a:latin typeface="Montserrat" panose="00000500000000000000" pitchFamily="50" charset="0"/>
                  <a:ea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B346C035-7843-4934-920A-00BAE5CFDA22}"/>
                  </a:ext>
                </a:extLst>
              </p:cNvPr>
              <p:cNvSpPr>
                <a:spLocks noChangeArrowheads="1"/>
              </p:cNvSpPr>
              <p:nvPr/>
            </p:nvSpPr>
            <p:spPr bwMode="auto">
              <a:xfrm>
                <a:off x="3539443" y="3780319"/>
                <a:ext cx="505543" cy="2144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algn="just">
                  <a:spcBef>
                    <a:spcPts val="600"/>
                  </a:spcBef>
                  <a:spcAft>
                    <a:spcPts val="0"/>
                  </a:spcAft>
                </a:pPr>
                <a:r>
                  <a:rPr lang="en-US" sz="600" dirty="0">
                    <a:solidFill>
                      <a:srgbClr val="263A87"/>
                    </a:solidFill>
                    <a:latin typeface="Montserrat" panose="00000500000000000000" pitchFamily="50" charset="0"/>
                    <a:ea typeface="Calibri" panose="020F0502020204030204" pitchFamily="34" charset="0"/>
                    <a:cs typeface="Times New Roman" panose="02020603050405020304" pitchFamily="18" charset="0"/>
                  </a:rPr>
                  <a:t>TCP-IP</a:t>
                </a:r>
                <a:endParaRPr lang="fr-FR" sz="600" dirty="0">
                  <a:solidFill>
                    <a:srgbClr val="263A87"/>
                  </a:solidFill>
                  <a:effectLst/>
                  <a:latin typeface="Montserrat" panose="00000500000000000000" pitchFamily="50" charset="0"/>
                  <a:ea typeface="Calibri" panose="020F0502020204030204" pitchFamily="34" charset="0"/>
                  <a:cs typeface="Times New Roman" panose="02020603050405020304" pitchFamily="18" charset="0"/>
                </a:endParaRPr>
              </a:p>
            </p:txBody>
          </p:sp>
          <p:cxnSp>
            <p:nvCxnSpPr>
              <p:cNvPr id="24" name="Connecteur droit 23">
                <a:extLst>
                  <a:ext uri="{FF2B5EF4-FFF2-40B4-BE49-F238E27FC236}">
                    <a16:creationId xmlns:a16="http://schemas.microsoft.com/office/drawing/2014/main" id="{FB86CEE4-0AF5-403D-B71D-D9B229BA3B5F}"/>
                  </a:ext>
                </a:extLst>
              </p:cNvPr>
              <p:cNvCxnSpPr>
                <a:cxnSpLocks/>
              </p:cNvCxnSpPr>
              <p:nvPr/>
            </p:nvCxnSpPr>
            <p:spPr>
              <a:xfrm>
                <a:off x="5277260" y="3943999"/>
                <a:ext cx="0" cy="460126"/>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sp>
            <p:nvSpPr>
              <p:cNvPr id="25" name="ZoneTexte 24">
                <a:extLst>
                  <a:ext uri="{FF2B5EF4-FFF2-40B4-BE49-F238E27FC236}">
                    <a16:creationId xmlns:a16="http://schemas.microsoft.com/office/drawing/2014/main" id="{213310A0-822E-47F1-8D57-795937AAC827}"/>
                  </a:ext>
                </a:extLst>
              </p:cNvPr>
              <p:cNvSpPr txBox="1"/>
              <p:nvPr/>
            </p:nvSpPr>
            <p:spPr>
              <a:xfrm>
                <a:off x="6840977" y="2677315"/>
                <a:ext cx="1816561" cy="1238797"/>
              </a:xfrm>
              <a:prstGeom prst="rect">
                <a:avLst/>
              </a:prstGeom>
              <a:solidFill>
                <a:srgbClr val="17459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spcBef>
                    <a:spcPts val="600"/>
                  </a:spcBef>
                </a:pPr>
                <a:r>
                  <a:rPr lang="fr-FR" sz="1050" u="sng" dirty="0">
                    <a:solidFill>
                      <a:schemeClr val="bg1"/>
                    </a:solidFill>
                    <a:latin typeface="Montserrat" panose="00000500000000000000" pitchFamily="50" charset="0"/>
                    <a:ea typeface="Calibri" panose="020F0502020204030204" pitchFamily="34" charset="0"/>
                    <a:cs typeface="Times New Roman" panose="02020603050405020304" pitchFamily="18" charset="0"/>
                  </a:rPr>
                  <a:t>Réanimation</a:t>
                </a:r>
                <a:r>
                  <a:rPr lang="fr-FR" sz="1050" dirty="0">
                    <a:solidFill>
                      <a:schemeClr val="bg1"/>
                    </a:solidFill>
                    <a:latin typeface="Montserrat" panose="00000500000000000000" pitchFamily="50" charset="0"/>
                    <a:ea typeface="Calibri" panose="020F0502020204030204" pitchFamily="34" charset="0"/>
                    <a:cs typeface="Times New Roman" panose="02020603050405020304" pitchFamily="18" charset="0"/>
                  </a:rPr>
                  <a:t> : un poste « principal » fixe pour chaque lit</a:t>
                </a:r>
              </a:p>
              <a:p>
                <a:pPr>
                  <a:spcBef>
                    <a:spcPts val="600"/>
                  </a:spcBef>
                </a:pPr>
                <a:r>
                  <a:rPr lang="fr-FR" sz="1050" u="sng" dirty="0">
                    <a:solidFill>
                      <a:schemeClr val="bg1"/>
                    </a:solidFill>
                    <a:latin typeface="Montserrat" panose="00000500000000000000" pitchFamily="50" charset="0"/>
                    <a:ea typeface="Calibri" panose="020F0502020204030204" pitchFamily="34" charset="0"/>
                    <a:cs typeface="Times New Roman" panose="02020603050405020304" pitchFamily="18" charset="0"/>
                  </a:rPr>
                  <a:t>USC</a:t>
                </a:r>
                <a:r>
                  <a:rPr lang="fr-FR" sz="1050" dirty="0">
                    <a:solidFill>
                      <a:schemeClr val="bg1"/>
                    </a:solidFill>
                    <a:latin typeface="Montserrat" panose="00000500000000000000" pitchFamily="50" charset="0"/>
                    <a:ea typeface="Calibri" panose="020F0502020204030204" pitchFamily="34" charset="0"/>
                    <a:cs typeface="Times New Roman" panose="02020603050405020304" pitchFamily="18" charset="0"/>
                  </a:rPr>
                  <a:t> : un poste « principal » fixe pour 1 ou plusieurs lit(s)</a:t>
                </a:r>
                <a:r>
                  <a:rPr kumimoji="0" lang="fr-FR" sz="1050" b="0" i="0" u="none" strike="noStrike" cap="none" spc="0" normalizeH="0" baseline="0" dirty="0">
                    <a:ln>
                      <a:noFill/>
                    </a:ln>
                    <a:solidFill>
                      <a:schemeClr val="bg1"/>
                    </a:solidFill>
                    <a:effectLst/>
                    <a:uFillTx/>
                    <a:latin typeface="Montserrat "/>
                    <a:sym typeface="Calibri"/>
                  </a:rPr>
                  <a:t> </a:t>
                </a:r>
                <a:endParaRPr kumimoji="0" lang="fr-FR" sz="1200" b="0" i="0" u="none" strike="noStrike" cap="none" spc="0" normalizeH="0" baseline="0" dirty="0">
                  <a:ln>
                    <a:noFill/>
                  </a:ln>
                  <a:solidFill>
                    <a:srgbClr val="000000"/>
                  </a:solidFill>
                  <a:effectLst/>
                  <a:uFillTx/>
                  <a:latin typeface="Montserrat "/>
                  <a:sym typeface="Calibri"/>
                </a:endParaRPr>
              </a:p>
              <a:p>
                <a:pPr marL="0" marR="0" indent="0" algn="ctr" defTabSz="457200" rtl="0" fontAlgn="auto" latinLnBrk="0" hangingPunct="0">
                  <a:lnSpc>
                    <a:spcPct val="100000"/>
                  </a:lnSpc>
                  <a:spcBef>
                    <a:spcPts val="0"/>
                  </a:spcBef>
                  <a:spcAft>
                    <a:spcPts val="0"/>
                  </a:spcAft>
                  <a:buClrTx/>
                  <a:buSzTx/>
                  <a:buFontTx/>
                  <a:buNone/>
                  <a:tabLst/>
                </a:pPr>
                <a:endParaRPr kumimoji="0" lang="fr-FR" sz="1200" b="0" i="0" u="none" strike="noStrike" cap="none" spc="0" normalizeH="0" baseline="0" dirty="0">
                  <a:ln>
                    <a:noFill/>
                  </a:ln>
                  <a:solidFill>
                    <a:srgbClr val="000000"/>
                  </a:solidFill>
                  <a:effectLst/>
                  <a:uFillTx/>
                  <a:latin typeface="Montserrat "/>
                  <a:sym typeface="Calibri"/>
                </a:endParaRPr>
              </a:p>
            </p:txBody>
          </p:sp>
        </p:grpSp>
        <p:pic>
          <p:nvPicPr>
            <p:cNvPr id="6" name="Picture 10">
              <a:extLst>
                <a:ext uri="{FF2B5EF4-FFF2-40B4-BE49-F238E27FC236}">
                  <a16:creationId xmlns:a16="http://schemas.microsoft.com/office/drawing/2014/main" id="{E6FA68EC-224B-47B0-BA50-44A67F545DE2}"/>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674310" y="2762612"/>
              <a:ext cx="55626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5364713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4">
            <a:extLst>
              <a:ext uri="{FF2B5EF4-FFF2-40B4-BE49-F238E27FC236}">
                <a16:creationId xmlns:a16="http://schemas.microsoft.com/office/drawing/2014/main" id="{5EC46CA6-0B1C-42E7-8FE2-53A4A88B0131}"/>
              </a:ext>
            </a:extLst>
          </p:cNvPr>
          <p:cNvSpPr txBox="1">
            <a:spLocks/>
          </p:cNvSpPr>
          <p:nvPr/>
        </p:nvSpPr>
        <p:spPr>
          <a:xfrm>
            <a:off x="1542116" y="230475"/>
            <a:ext cx="4792182" cy="5378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dirty="0">
                <a:solidFill>
                  <a:schemeClr val="accent1">
                    <a:lumMod val="75000"/>
                  </a:schemeClr>
                </a:solidFill>
                <a:latin typeface="Montserrat" panose="00000500000000000000" pitchFamily="50" charset="0"/>
              </a:rPr>
              <a:t>Connexion DM</a:t>
            </a:r>
          </a:p>
        </p:txBody>
      </p:sp>
      <p:pic>
        <p:nvPicPr>
          <p:cNvPr id="26" name="Image 25">
            <a:extLst>
              <a:ext uri="{FF2B5EF4-FFF2-40B4-BE49-F238E27FC236}">
                <a16:creationId xmlns:a16="http://schemas.microsoft.com/office/drawing/2014/main" id="{72F08DC8-4F39-48E8-9CD3-D30A59E03A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8191" y="2360062"/>
            <a:ext cx="287690" cy="315909"/>
          </a:xfrm>
          <a:prstGeom prst="rect">
            <a:avLst/>
          </a:prstGeom>
          <a:solidFill>
            <a:schemeClr val="bg1"/>
          </a:solidFill>
        </p:spPr>
      </p:pic>
      <p:sp>
        <p:nvSpPr>
          <p:cNvPr id="27" name="ZoneTexte 26">
            <a:extLst>
              <a:ext uri="{FF2B5EF4-FFF2-40B4-BE49-F238E27FC236}">
                <a16:creationId xmlns:a16="http://schemas.microsoft.com/office/drawing/2014/main" id="{C4E48904-CD74-4289-9749-5F8655AF9020}"/>
              </a:ext>
            </a:extLst>
          </p:cNvPr>
          <p:cNvSpPr txBox="1"/>
          <p:nvPr/>
        </p:nvSpPr>
        <p:spPr>
          <a:xfrm>
            <a:off x="2948739" y="3486744"/>
            <a:ext cx="1194972" cy="369332"/>
          </a:xfrm>
          <a:prstGeom prst="rect">
            <a:avLst/>
          </a:prstGeom>
          <a:noFill/>
        </p:spPr>
        <p:txBody>
          <a:bodyPr wrap="square" rtlCol="0">
            <a:spAutoFit/>
          </a:bodyPr>
          <a:lstStyle/>
          <a:p>
            <a:pPr lvl="0" defTabSz="685800" hangingPunct="1">
              <a:defRPr/>
            </a:pPr>
            <a:r>
              <a:rPr lang="fr-FR" sz="900" kern="1200" dirty="0">
                <a:solidFill>
                  <a:srgbClr val="1F408D"/>
                </a:solidFill>
                <a:latin typeface="Montserrat "/>
                <a:ea typeface="Tahoma"/>
                <a:cs typeface="Tahoma"/>
                <a:sym typeface="Tahoma"/>
              </a:rPr>
              <a:t>Réseaux</a:t>
            </a:r>
          </a:p>
          <a:p>
            <a:pPr lvl="0" defTabSz="685800" hangingPunct="1">
              <a:defRPr/>
            </a:pPr>
            <a:r>
              <a:rPr lang="fr-FR" sz="900" kern="1200" dirty="0">
                <a:solidFill>
                  <a:srgbClr val="1F408D"/>
                </a:solidFill>
                <a:latin typeface="Montserrat "/>
                <a:ea typeface="Tahoma"/>
                <a:cs typeface="Tahoma"/>
                <a:sym typeface="Tahoma"/>
              </a:rPr>
              <a:t> hôpital</a:t>
            </a:r>
            <a:endParaRPr kumimoji="0" lang="fr-FR" sz="900" b="0" i="0" u="none" strike="noStrike" kern="1200" cap="none" spc="0" normalizeH="0" baseline="0" noProof="0" dirty="0">
              <a:ln>
                <a:noFill/>
              </a:ln>
              <a:solidFill>
                <a:srgbClr val="1F408D"/>
              </a:solidFill>
              <a:effectLst/>
              <a:uLnTx/>
              <a:uFillTx/>
              <a:latin typeface="Montserrat "/>
              <a:ea typeface="Tahoma"/>
              <a:cs typeface="Tahoma"/>
              <a:sym typeface="Tahoma"/>
            </a:endParaRPr>
          </a:p>
        </p:txBody>
      </p:sp>
      <p:sp>
        <p:nvSpPr>
          <p:cNvPr id="28" name="ZoneTexte 27">
            <a:extLst>
              <a:ext uri="{FF2B5EF4-FFF2-40B4-BE49-F238E27FC236}">
                <a16:creationId xmlns:a16="http://schemas.microsoft.com/office/drawing/2014/main" id="{1327F330-39B7-4847-8807-4D9A9E2846C9}"/>
              </a:ext>
            </a:extLst>
          </p:cNvPr>
          <p:cNvSpPr txBox="1"/>
          <p:nvPr/>
        </p:nvSpPr>
        <p:spPr>
          <a:xfrm>
            <a:off x="3639433" y="3071562"/>
            <a:ext cx="579005" cy="3385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1F408D"/>
                </a:solidFill>
                <a:effectLst/>
                <a:uLnTx/>
                <a:uFillTx/>
                <a:latin typeface="Montserrat "/>
                <a:ea typeface="Tahoma"/>
                <a:cs typeface="Tahoma"/>
                <a:sym typeface="Tahoma"/>
              </a:rPr>
              <a:t>RS-232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1F408D"/>
                </a:solidFill>
                <a:effectLst/>
                <a:uLnTx/>
                <a:uFillTx/>
                <a:latin typeface="Montserrat "/>
                <a:ea typeface="Tahoma"/>
                <a:cs typeface="Tahoma"/>
                <a:sym typeface="Tahoma"/>
              </a:rPr>
              <a:t>Directe</a:t>
            </a:r>
          </a:p>
        </p:txBody>
      </p:sp>
      <p:grpSp>
        <p:nvGrpSpPr>
          <p:cNvPr id="29" name="Groupe 28">
            <a:extLst>
              <a:ext uri="{FF2B5EF4-FFF2-40B4-BE49-F238E27FC236}">
                <a16:creationId xmlns:a16="http://schemas.microsoft.com/office/drawing/2014/main" id="{4C75AFED-5D44-48C5-B222-3469DEC0DD5D}"/>
              </a:ext>
            </a:extLst>
          </p:cNvPr>
          <p:cNvGrpSpPr/>
          <p:nvPr/>
        </p:nvGrpSpPr>
        <p:grpSpPr>
          <a:xfrm>
            <a:off x="621570" y="3764705"/>
            <a:ext cx="957313" cy="624791"/>
            <a:chOff x="1065188" y="3439819"/>
            <a:chExt cx="1245161" cy="740062"/>
          </a:xfrm>
        </p:grpSpPr>
        <p:sp>
          <p:nvSpPr>
            <p:cNvPr id="30" name="ZoneTexte 46">
              <a:extLst>
                <a:ext uri="{FF2B5EF4-FFF2-40B4-BE49-F238E27FC236}">
                  <a16:creationId xmlns:a16="http://schemas.microsoft.com/office/drawing/2014/main" id="{BDECE22F-6D52-4983-A254-F30CD8606A8B}"/>
                </a:ext>
              </a:extLst>
            </p:cNvPr>
            <p:cNvSpPr txBox="1">
              <a:spLocks noChangeArrowheads="1"/>
            </p:cNvSpPr>
            <p:nvPr/>
          </p:nvSpPr>
          <p:spPr bwMode="auto">
            <a:xfrm>
              <a:off x="1065188" y="3742408"/>
              <a:ext cx="1245161" cy="4374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9pPr>
            </a:lstStyle>
            <a:p>
              <a:pPr marL="0" marR="0" lvl="0" indent="0" algn="ctr" defTabSz="685800" rtl="0" eaLnBrk="1" fontAlgn="auto" latinLnBrk="0" hangingPunct="1">
                <a:lnSpc>
                  <a:spcPct val="100000"/>
                </a:lnSpc>
                <a:spcBef>
                  <a:spcPct val="0"/>
                </a:spcBef>
                <a:spcAft>
                  <a:spcPts val="0"/>
                </a:spcAft>
                <a:buClrTx/>
                <a:buSzTx/>
                <a:buFont typeface="Wingdings" panose="05000000000000000000" pitchFamily="2" charset="2"/>
                <a:buNone/>
                <a:tabLst/>
                <a:defRPr/>
              </a:pPr>
              <a:r>
                <a:rPr lang="en-US" altLang="fr-FR" sz="900" b="0" kern="1200" dirty="0" err="1">
                  <a:solidFill>
                    <a:srgbClr val="1F408D"/>
                  </a:solidFill>
                  <a:latin typeface="Montserrat "/>
                  <a:ea typeface="Tahoma"/>
                  <a:cs typeface="Tahoma"/>
                  <a:sym typeface="Tahoma"/>
                </a:rPr>
                <a:t>Equipements</a:t>
              </a:r>
              <a:endParaRPr lang="en-US" altLang="fr-FR" sz="900" b="0" kern="1200" dirty="0">
                <a:solidFill>
                  <a:srgbClr val="1F408D"/>
                </a:solidFill>
                <a:latin typeface="Montserrat "/>
                <a:ea typeface="Tahoma"/>
                <a:cs typeface="Tahoma"/>
                <a:sym typeface="Tahoma"/>
              </a:endParaRPr>
            </a:p>
            <a:p>
              <a:pPr marL="0" marR="0" lvl="0" indent="0" algn="ctr" defTabSz="6858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fr-FR" sz="900" b="0" i="0" u="none" strike="noStrike" kern="1200" cap="none" spc="0" normalizeH="0" baseline="0" noProof="0" dirty="0" err="1">
                  <a:ln>
                    <a:noFill/>
                  </a:ln>
                  <a:solidFill>
                    <a:srgbClr val="1F408D"/>
                  </a:solidFill>
                  <a:effectLst/>
                  <a:uLnTx/>
                  <a:uFillTx/>
                  <a:latin typeface="Montserrat "/>
                  <a:ea typeface="Tahoma"/>
                  <a:cs typeface="Tahoma"/>
                  <a:sym typeface="Tahoma"/>
                </a:rPr>
                <a:t>medicaux</a:t>
              </a:r>
              <a:endParaRPr kumimoji="0" lang="en-US" altLang="fr-FR" sz="900" b="0" i="0" u="none" strike="noStrike" kern="1200" cap="none" spc="0" normalizeH="0" baseline="0" noProof="0" dirty="0">
                <a:ln>
                  <a:noFill/>
                </a:ln>
                <a:solidFill>
                  <a:srgbClr val="1F408D"/>
                </a:solidFill>
                <a:effectLst/>
                <a:uLnTx/>
                <a:uFillTx/>
                <a:ea typeface="Tahoma"/>
                <a:cs typeface="Tahoma"/>
                <a:sym typeface="Tahoma"/>
              </a:endParaRPr>
            </a:p>
          </p:txBody>
        </p:sp>
        <p:pic>
          <p:nvPicPr>
            <p:cNvPr id="31" name="Image 30">
              <a:extLst>
                <a:ext uri="{FF2B5EF4-FFF2-40B4-BE49-F238E27FC236}">
                  <a16:creationId xmlns:a16="http://schemas.microsoft.com/office/drawing/2014/main" id="{1DAD5C41-9421-499A-BF67-C857E1D9A2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1572" y="3439819"/>
              <a:ext cx="374193" cy="374193"/>
            </a:xfrm>
            <a:prstGeom prst="rect">
              <a:avLst/>
            </a:prstGeom>
          </p:spPr>
        </p:pic>
      </p:grpSp>
      <p:sp>
        <p:nvSpPr>
          <p:cNvPr id="32" name="ZoneTexte 31">
            <a:extLst>
              <a:ext uri="{FF2B5EF4-FFF2-40B4-BE49-F238E27FC236}">
                <a16:creationId xmlns:a16="http://schemas.microsoft.com/office/drawing/2014/main" id="{826BC4BB-3350-41D1-8D96-611475C817C3}"/>
              </a:ext>
            </a:extLst>
          </p:cNvPr>
          <p:cNvSpPr txBox="1"/>
          <p:nvPr/>
        </p:nvSpPr>
        <p:spPr>
          <a:xfrm>
            <a:off x="1241517" y="3518873"/>
            <a:ext cx="548548" cy="21544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1F408D"/>
                </a:solidFill>
                <a:effectLst/>
                <a:uLnTx/>
                <a:uFillTx/>
                <a:latin typeface="Montserrat "/>
                <a:ea typeface="Tahoma"/>
                <a:cs typeface="Tahoma"/>
                <a:sym typeface="Tahoma"/>
              </a:rPr>
              <a:t>RS-232</a:t>
            </a:r>
          </a:p>
        </p:txBody>
      </p:sp>
      <p:sp>
        <p:nvSpPr>
          <p:cNvPr id="33" name="ZoneTexte 32">
            <a:extLst>
              <a:ext uri="{FF2B5EF4-FFF2-40B4-BE49-F238E27FC236}">
                <a16:creationId xmlns:a16="http://schemas.microsoft.com/office/drawing/2014/main" id="{C56F8213-B89B-4D69-B252-D4E1944B65E3}"/>
              </a:ext>
            </a:extLst>
          </p:cNvPr>
          <p:cNvSpPr txBox="1"/>
          <p:nvPr/>
        </p:nvSpPr>
        <p:spPr>
          <a:xfrm>
            <a:off x="7012215" y="3274414"/>
            <a:ext cx="1364476"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err="1">
                <a:ln>
                  <a:noFill/>
                </a:ln>
                <a:solidFill>
                  <a:srgbClr val="1F408D"/>
                </a:solidFill>
                <a:effectLst/>
                <a:uLnTx/>
                <a:uFillTx/>
                <a:latin typeface="Montserrat "/>
                <a:ea typeface="Tahoma"/>
                <a:cs typeface="Tahoma"/>
                <a:sym typeface="Tahoma"/>
              </a:rPr>
              <a:t>Biomedical</a:t>
            </a:r>
            <a:r>
              <a:rPr kumimoji="0" lang="fr-FR" sz="900" b="0" i="0" u="none" strike="noStrike" kern="1200" cap="none" spc="0" normalizeH="0" baseline="0" noProof="0" dirty="0">
                <a:ln>
                  <a:noFill/>
                </a:ln>
                <a:solidFill>
                  <a:srgbClr val="1F408D"/>
                </a:solidFill>
                <a:effectLst/>
                <a:uLnTx/>
                <a:uFillTx/>
                <a:latin typeface="Montserrat "/>
                <a:ea typeface="Tahoma"/>
                <a:cs typeface="Tahoma"/>
                <a:sym typeface="Tahoma"/>
              </a:rPr>
              <a:t> Network</a:t>
            </a:r>
          </a:p>
        </p:txBody>
      </p:sp>
      <p:sp>
        <p:nvSpPr>
          <p:cNvPr id="34" name="ZoneTexte 33">
            <a:extLst>
              <a:ext uri="{FF2B5EF4-FFF2-40B4-BE49-F238E27FC236}">
                <a16:creationId xmlns:a16="http://schemas.microsoft.com/office/drawing/2014/main" id="{4008B818-98A0-48D1-BA19-94315F7B6811}"/>
              </a:ext>
            </a:extLst>
          </p:cNvPr>
          <p:cNvSpPr txBox="1"/>
          <p:nvPr/>
        </p:nvSpPr>
        <p:spPr>
          <a:xfrm>
            <a:off x="3837626" y="4529855"/>
            <a:ext cx="1244319" cy="21544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kern="1200" dirty="0">
                <a:solidFill>
                  <a:srgbClr val="1F408D"/>
                </a:solidFill>
                <a:latin typeface="Montserrat "/>
                <a:ea typeface="Tahoma"/>
                <a:cs typeface="Tahoma"/>
                <a:sym typeface="Tahoma"/>
              </a:rPr>
              <a:t>HL7</a:t>
            </a:r>
            <a:endParaRPr kumimoji="0" lang="en-US" sz="800" b="0" i="0" u="none" strike="noStrike" kern="1200" cap="none" spc="0" normalizeH="0" baseline="0" noProof="0" dirty="0">
              <a:ln>
                <a:noFill/>
              </a:ln>
              <a:solidFill>
                <a:srgbClr val="1F408D"/>
              </a:solidFill>
              <a:effectLst/>
              <a:uLnTx/>
              <a:uFillTx/>
              <a:latin typeface="Montserrat "/>
              <a:ea typeface="Tahoma"/>
              <a:cs typeface="Tahoma"/>
              <a:sym typeface="Tahoma"/>
            </a:endParaRPr>
          </a:p>
        </p:txBody>
      </p:sp>
      <p:sp>
        <p:nvSpPr>
          <p:cNvPr id="35" name="ZoneTexte 34">
            <a:extLst>
              <a:ext uri="{FF2B5EF4-FFF2-40B4-BE49-F238E27FC236}">
                <a16:creationId xmlns:a16="http://schemas.microsoft.com/office/drawing/2014/main" id="{01A5A043-626B-4B66-8110-DDA86951F8EA}"/>
              </a:ext>
            </a:extLst>
          </p:cNvPr>
          <p:cNvSpPr txBox="1"/>
          <p:nvPr/>
        </p:nvSpPr>
        <p:spPr>
          <a:xfrm>
            <a:off x="1830629" y="3600867"/>
            <a:ext cx="1150929" cy="707882"/>
          </a:xfrm>
          <a:prstGeom prst="rect">
            <a:avLst/>
          </a:prstGeom>
          <a:solidFill>
            <a:srgbClr val="17459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fr-FR" sz="1000" b="0" i="0" u="none" strike="noStrike" cap="none" spc="0" normalizeH="0" baseline="0" dirty="0">
              <a:ln>
                <a:noFill/>
              </a:ln>
              <a:solidFill>
                <a:schemeClr val="bg1"/>
              </a:solidFill>
              <a:effectLst/>
              <a:uFillTx/>
              <a:latin typeface="Montserrat "/>
              <a:sym typeface="Calibri"/>
            </a:endParaRPr>
          </a:p>
          <a:p>
            <a:pPr marL="0" marR="0" indent="0" algn="ctr" defTabSz="457200" rtl="0" fontAlgn="auto" latinLnBrk="0" hangingPunct="0">
              <a:lnSpc>
                <a:spcPct val="100000"/>
              </a:lnSpc>
              <a:spcBef>
                <a:spcPts val="0"/>
              </a:spcBef>
              <a:spcAft>
                <a:spcPts val="0"/>
              </a:spcAft>
              <a:buClrTx/>
              <a:buSzTx/>
              <a:buFontTx/>
              <a:buNone/>
              <a:tabLst/>
            </a:pPr>
            <a:r>
              <a:rPr kumimoji="0" lang="fr-FR" sz="1000" b="0" i="0" u="none" strike="noStrike" cap="none" spc="0" normalizeH="0" baseline="0" dirty="0">
                <a:ln>
                  <a:noFill/>
                </a:ln>
                <a:solidFill>
                  <a:schemeClr val="bg1"/>
                </a:solidFill>
                <a:effectLst/>
                <a:uFillTx/>
                <a:latin typeface="Montserrat "/>
                <a:sym typeface="Calibri"/>
              </a:rPr>
              <a:t>RS-232</a:t>
            </a:r>
          </a:p>
          <a:p>
            <a:pPr marL="0" marR="0" indent="0" algn="ctr" defTabSz="457200" rtl="0" fontAlgn="auto" latinLnBrk="0" hangingPunct="0">
              <a:lnSpc>
                <a:spcPct val="100000"/>
              </a:lnSpc>
              <a:spcBef>
                <a:spcPts val="0"/>
              </a:spcBef>
              <a:spcAft>
                <a:spcPts val="0"/>
              </a:spcAft>
              <a:buClrTx/>
              <a:buSzTx/>
              <a:buFontTx/>
              <a:buNone/>
              <a:tabLst/>
            </a:pPr>
            <a:r>
              <a:rPr kumimoji="0" lang="fr-FR" sz="1000" b="0" i="0" u="none" strike="noStrike" cap="none" spc="0" normalizeH="0" baseline="0" dirty="0">
                <a:ln>
                  <a:noFill/>
                </a:ln>
                <a:solidFill>
                  <a:schemeClr val="bg1"/>
                </a:solidFill>
                <a:effectLst/>
                <a:uFillTx/>
                <a:latin typeface="Montserrat "/>
                <a:sym typeface="Calibri"/>
              </a:rPr>
              <a:t>Concentrateur</a:t>
            </a:r>
          </a:p>
          <a:p>
            <a:pPr marL="0" marR="0" indent="0" algn="ctr" defTabSz="457200" rtl="0" fontAlgn="auto" latinLnBrk="0" hangingPunct="0">
              <a:lnSpc>
                <a:spcPct val="100000"/>
              </a:lnSpc>
              <a:spcBef>
                <a:spcPts val="0"/>
              </a:spcBef>
              <a:spcAft>
                <a:spcPts val="0"/>
              </a:spcAft>
              <a:buClrTx/>
              <a:buSzTx/>
              <a:buFontTx/>
              <a:buNone/>
              <a:tabLst/>
            </a:pPr>
            <a:endParaRPr kumimoji="0" lang="fr-FR" sz="1000" b="0" i="0" u="none" strike="noStrike" cap="none" spc="0" normalizeH="0" baseline="0" dirty="0">
              <a:ln>
                <a:noFill/>
              </a:ln>
              <a:solidFill>
                <a:schemeClr val="bg1"/>
              </a:solidFill>
              <a:effectLst/>
              <a:uFillTx/>
              <a:latin typeface="Montserrat "/>
              <a:sym typeface="Calibri"/>
            </a:endParaRPr>
          </a:p>
        </p:txBody>
      </p:sp>
      <p:sp>
        <p:nvSpPr>
          <p:cNvPr id="36" name="Flèche : droite 35">
            <a:extLst>
              <a:ext uri="{FF2B5EF4-FFF2-40B4-BE49-F238E27FC236}">
                <a16:creationId xmlns:a16="http://schemas.microsoft.com/office/drawing/2014/main" id="{FCE66BCD-E6C8-4255-927E-495F1156AD58}"/>
              </a:ext>
            </a:extLst>
          </p:cNvPr>
          <p:cNvSpPr/>
          <p:nvPr/>
        </p:nvSpPr>
        <p:spPr>
          <a:xfrm>
            <a:off x="1357954" y="3856076"/>
            <a:ext cx="358726" cy="207750"/>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37" name="Flèche : droite 36">
            <a:extLst>
              <a:ext uri="{FF2B5EF4-FFF2-40B4-BE49-F238E27FC236}">
                <a16:creationId xmlns:a16="http://schemas.microsoft.com/office/drawing/2014/main" id="{A52B72E1-80E8-4BEF-A400-A8358509030F}"/>
              </a:ext>
            </a:extLst>
          </p:cNvPr>
          <p:cNvSpPr/>
          <p:nvPr/>
        </p:nvSpPr>
        <p:spPr>
          <a:xfrm>
            <a:off x="3128871" y="3856076"/>
            <a:ext cx="358726" cy="207750"/>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38" name="Flèche : droite 37">
            <a:extLst>
              <a:ext uri="{FF2B5EF4-FFF2-40B4-BE49-F238E27FC236}">
                <a16:creationId xmlns:a16="http://schemas.microsoft.com/office/drawing/2014/main" id="{E93E89E7-6A76-4094-805C-22666E910DAA}"/>
              </a:ext>
            </a:extLst>
          </p:cNvPr>
          <p:cNvSpPr/>
          <p:nvPr/>
        </p:nvSpPr>
        <p:spPr>
          <a:xfrm rot="5400000">
            <a:off x="4116657" y="3128698"/>
            <a:ext cx="358726" cy="207750"/>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39" name="ZoneTexte 46">
            <a:extLst>
              <a:ext uri="{FF2B5EF4-FFF2-40B4-BE49-F238E27FC236}">
                <a16:creationId xmlns:a16="http://schemas.microsoft.com/office/drawing/2014/main" id="{31643BA4-4099-422F-9268-03492B9AF0D2}"/>
              </a:ext>
            </a:extLst>
          </p:cNvPr>
          <p:cNvSpPr txBox="1">
            <a:spLocks noChangeArrowheads="1"/>
          </p:cNvSpPr>
          <p:nvPr/>
        </p:nvSpPr>
        <p:spPr bwMode="auto">
          <a:xfrm>
            <a:off x="3795432" y="2610880"/>
            <a:ext cx="957313"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9pPr>
          </a:lstStyle>
          <a:p>
            <a:pPr marL="0" marR="0" lvl="0" indent="0" algn="ctr" defTabSz="685800" rtl="0" eaLnBrk="1" fontAlgn="auto" latinLnBrk="0" hangingPunct="1">
              <a:lnSpc>
                <a:spcPct val="100000"/>
              </a:lnSpc>
              <a:spcBef>
                <a:spcPct val="0"/>
              </a:spcBef>
              <a:spcAft>
                <a:spcPts val="0"/>
              </a:spcAft>
              <a:buClrTx/>
              <a:buSzTx/>
              <a:buFont typeface="Wingdings" panose="05000000000000000000" pitchFamily="2" charset="2"/>
              <a:buNone/>
              <a:tabLst/>
              <a:defRPr/>
            </a:pPr>
            <a:r>
              <a:rPr lang="en-US" altLang="fr-FR" sz="900" b="0" kern="1200" dirty="0" err="1">
                <a:solidFill>
                  <a:srgbClr val="1F408D"/>
                </a:solidFill>
                <a:latin typeface="Montserrat "/>
                <a:ea typeface="Tahoma"/>
                <a:cs typeface="Tahoma"/>
                <a:sym typeface="Tahoma"/>
              </a:rPr>
              <a:t>Equipements</a:t>
            </a:r>
            <a:endParaRPr lang="en-US" altLang="fr-FR" sz="900" b="0" kern="1200" dirty="0">
              <a:solidFill>
                <a:srgbClr val="1F408D"/>
              </a:solidFill>
              <a:latin typeface="Montserrat "/>
              <a:ea typeface="Tahoma"/>
              <a:cs typeface="Tahoma"/>
              <a:sym typeface="Tahoma"/>
            </a:endParaRPr>
          </a:p>
          <a:p>
            <a:pPr marL="0" marR="0" lvl="0" indent="0" algn="ctr" defTabSz="6858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fr-FR" sz="900" b="0" i="0" u="none" strike="noStrike" kern="1200" cap="none" spc="0" normalizeH="0" baseline="0" noProof="0" dirty="0">
                <a:ln>
                  <a:noFill/>
                </a:ln>
                <a:solidFill>
                  <a:srgbClr val="1F408D"/>
                </a:solidFill>
                <a:effectLst/>
                <a:uLnTx/>
                <a:uFillTx/>
                <a:latin typeface="Montserrat "/>
                <a:ea typeface="Tahoma"/>
                <a:cs typeface="Tahoma"/>
                <a:sym typeface="Tahoma"/>
              </a:rPr>
              <a:t> </a:t>
            </a:r>
            <a:r>
              <a:rPr kumimoji="0" lang="en-US" altLang="fr-FR" sz="900" b="0" i="0" u="none" strike="noStrike" kern="1200" cap="none" spc="0" normalizeH="0" baseline="0" noProof="0" dirty="0" err="1">
                <a:ln>
                  <a:noFill/>
                </a:ln>
                <a:solidFill>
                  <a:srgbClr val="1F408D"/>
                </a:solidFill>
                <a:effectLst/>
                <a:uLnTx/>
                <a:uFillTx/>
                <a:latin typeface="Montserrat "/>
                <a:ea typeface="Tahoma"/>
                <a:cs typeface="Tahoma"/>
                <a:sym typeface="Tahoma"/>
              </a:rPr>
              <a:t>medicaux</a:t>
            </a:r>
            <a:endParaRPr kumimoji="0" lang="en-US" altLang="fr-FR" sz="900" b="0" i="0" u="none" strike="noStrike" kern="1200" cap="none" spc="0" normalizeH="0" baseline="0" noProof="0" dirty="0">
              <a:ln>
                <a:noFill/>
              </a:ln>
              <a:solidFill>
                <a:srgbClr val="1F408D"/>
              </a:solidFill>
              <a:effectLst/>
              <a:uLnTx/>
              <a:uFillTx/>
              <a:ea typeface="Tahoma"/>
              <a:cs typeface="Tahoma"/>
              <a:sym typeface="Tahoma"/>
            </a:endParaRPr>
          </a:p>
        </p:txBody>
      </p:sp>
      <p:sp>
        <p:nvSpPr>
          <p:cNvPr id="40" name="ZoneTexte 39">
            <a:extLst>
              <a:ext uri="{FF2B5EF4-FFF2-40B4-BE49-F238E27FC236}">
                <a16:creationId xmlns:a16="http://schemas.microsoft.com/office/drawing/2014/main" id="{B3A79A43-4ABC-401E-B8F9-87CEB94C54C2}"/>
              </a:ext>
            </a:extLst>
          </p:cNvPr>
          <p:cNvSpPr txBox="1"/>
          <p:nvPr/>
        </p:nvSpPr>
        <p:spPr>
          <a:xfrm>
            <a:off x="5527148" y="3520143"/>
            <a:ext cx="1150929" cy="707882"/>
          </a:xfrm>
          <a:prstGeom prst="rect">
            <a:avLst/>
          </a:prstGeom>
          <a:solidFill>
            <a:srgbClr val="17459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fr-FR" sz="1000" b="0" i="0" u="none" strike="noStrike" cap="none" spc="0" normalizeH="0" baseline="0" dirty="0">
              <a:ln>
                <a:noFill/>
              </a:ln>
              <a:solidFill>
                <a:schemeClr val="bg1"/>
              </a:solidFill>
              <a:effectLst/>
              <a:uFillTx/>
              <a:latin typeface="Montserrat "/>
              <a:sym typeface="Calibri"/>
            </a:endParaRPr>
          </a:p>
          <a:p>
            <a:pPr marL="0" marR="0" indent="0" algn="ctr" defTabSz="457200" rtl="0" fontAlgn="auto" latinLnBrk="0" hangingPunct="0">
              <a:lnSpc>
                <a:spcPct val="100000"/>
              </a:lnSpc>
              <a:spcBef>
                <a:spcPts val="0"/>
              </a:spcBef>
              <a:spcAft>
                <a:spcPts val="0"/>
              </a:spcAft>
              <a:buClrTx/>
              <a:buSzTx/>
              <a:buFontTx/>
              <a:buNone/>
              <a:tabLst/>
            </a:pPr>
            <a:r>
              <a:rPr kumimoji="0" lang="fr-FR" sz="1000" b="0" i="0" u="none" strike="noStrike" cap="none" spc="0" normalizeH="0" baseline="0" dirty="0">
                <a:ln>
                  <a:noFill/>
                </a:ln>
                <a:solidFill>
                  <a:schemeClr val="bg1"/>
                </a:solidFill>
                <a:effectLst/>
                <a:uFillTx/>
                <a:latin typeface="Montserrat "/>
                <a:sym typeface="Calibri"/>
              </a:rPr>
              <a:t>Serveur</a:t>
            </a:r>
          </a:p>
          <a:p>
            <a:pPr marL="0" marR="0" indent="0" algn="ctr" defTabSz="457200" rtl="0" fontAlgn="auto" latinLnBrk="0" hangingPunct="0">
              <a:lnSpc>
                <a:spcPct val="100000"/>
              </a:lnSpc>
              <a:spcBef>
                <a:spcPts val="0"/>
              </a:spcBef>
              <a:spcAft>
                <a:spcPts val="0"/>
              </a:spcAft>
              <a:buClrTx/>
              <a:buSzTx/>
              <a:buFontTx/>
              <a:buNone/>
              <a:tabLst/>
            </a:pPr>
            <a:r>
              <a:rPr lang="fr-FR" sz="1000" dirty="0">
                <a:solidFill>
                  <a:schemeClr val="bg1"/>
                </a:solidFill>
                <a:latin typeface="Montserrat "/>
              </a:rPr>
              <a:t>d’interfaces</a:t>
            </a:r>
            <a:r>
              <a:rPr kumimoji="0" lang="fr-FR" sz="1000" b="0" i="0" u="none" strike="noStrike" cap="none" spc="0" normalizeH="0" baseline="0" dirty="0">
                <a:ln>
                  <a:noFill/>
                </a:ln>
                <a:solidFill>
                  <a:schemeClr val="bg1"/>
                </a:solidFill>
                <a:effectLst/>
                <a:uFillTx/>
                <a:latin typeface="Montserrat "/>
                <a:sym typeface="Calibri"/>
              </a:rPr>
              <a:t> </a:t>
            </a:r>
          </a:p>
          <a:p>
            <a:pPr marL="0" marR="0" indent="0" algn="ctr" defTabSz="457200" rtl="0" fontAlgn="auto" latinLnBrk="0" hangingPunct="0">
              <a:lnSpc>
                <a:spcPct val="100000"/>
              </a:lnSpc>
              <a:spcBef>
                <a:spcPts val="0"/>
              </a:spcBef>
              <a:spcAft>
                <a:spcPts val="0"/>
              </a:spcAft>
              <a:buClrTx/>
              <a:buSzTx/>
              <a:buFontTx/>
              <a:buNone/>
              <a:tabLst/>
            </a:pPr>
            <a:endParaRPr kumimoji="0" lang="fr-FR" sz="1000" b="0" i="0" u="none" strike="noStrike" cap="none" spc="0" normalizeH="0" baseline="0" dirty="0">
              <a:ln>
                <a:noFill/>
              </a:ln>
              <a:solidFill>
                <a:schemeClr val="bg1"/>
              </a:solidFill>
              <a:effectLst/>
              <a:uFillTx/>
              <a:latin typeface="Montserrat "/>
              <a:sym typeface="Calibri"/>
            </a:endParaRPr>
          </a:p>
        </p:txBody>
      </p:sp>
      <p:pic>
        <p:nvPicPr>
          <p:cNvPr id="41" name="Image 40">
            <a:extLst>
              <a:ext uri="{FF2B5EF4-FFF2-40B4-BE49-F238E27FC236}">
                <a16:creationId xmlns:a16="http://schemas.microsoft.com/office/drawing/2014/main" id="{E9E541BB-AD9E-4BA4-A5CD-F4EB98B22DAB}"/>
              </a:ext>
            </a:extLst>
          </p:cNvPr>
          <p:cNvPicPr>
            <a:picLocks noChangeAspect="1"/>
          </p:cNvPicPr>
          <p:nvPr/>
        </p:nvPicPr>
        <p:blipFill>
          <a:blip r:embed="rId3"/>
          <a:stretch>
            <a:fillRect/>
          </a:stretch>
        </p:blipFill>
        <p:spPr>
          <a:xfrm>
            <a:off x="3744919" y="4862032"/>
            <a:ext cx="1182141" cy="602437"/>
          </a:xfrm>
          <a:prstGeom prst="rect">
            <a:avLst/>
          </a:prstGeom>
        </p:spPr>
      </p:pic>
      <p:sp>
        <p:nvSpPr>
          <p:cNvPr id="42" name="Flèche : droite 41">
            <a:extLst>
              <a:ext uri="{FF2B5EF4-FFF2-40B4-BE49-F238E27FC236}">
                <a16:creationId xmlns:a16="http://schemas.microsoft.com/office/drawing/2014/main" id="{55CC5A77-E1DF-4932-96A4-774EAC0F6D5F}"/>
              </a:ext>
            </a:extLst>
          </p:cNvPr>
          <p:cNvSpPr/>
          <p:nvPr/>
        </p:nvSpPr>
        <p:spPr>
          <a:xfrm rot="16200000">
            <a:off x="4176548" y="4557170"/>
            <a:ext cx="358726" cy="207750"/>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43" name="ZoneTexte 46">
            <a:extLst>
              <a:ext uri="{FF2B5EF4-FFF2-40B4-BE49-F238E27FC236}">
                <a16:creationId xmlns:a16="http://schemas.microsoft.com/office/drawing/2014/main" id="{037E79A4-CE0E-4A77-9EF3-B8FA4BF41183}"/>
              </a:ext>
            </a:extLst>
          </p:cNvPr>
          <p:cNvSpPr txBox="1">
            <a:spLocks noChangeArrowheads="1"/>
          </p:cNvSpPr>
          <p:nvPr/>
        </p:nvSpPr>
        <p:spPr bwMode="auto">
          <a:xfrm>
            <a:off x="3919893" y="5548604"/>
            <a:ext cx="97655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9pPr>
          </a:lstStyle>
          <a:p>
            <a:pPr marL="0" marR="0" lvl="0" indent="0" algn="ctr" defTabSz="685800" rtl="0" eaLnBrk="1" fontAlgn="auto" latinLnBrk="0" hangingPunct="1">
              <a:lnSpc>
                <a:spcPct val="100000"/>
              </a:lnSpc>
              <a:spcBef>
                <a:spcPct val="0"/>
              </a:spcBef>
              <a:spcAft>
                <a:spcPts val="0"/>
              </a:spcAft>
              <a:buClrTx/>
              <a:buSzTx/>
              <a:buFont typeface="Wingdings" panose="05000000000000000000" pitchFamily="2" charset="2"/>
              <a:buNone/>
              <a:tabLst/>
              <a:defRPr/>
            </a:pPr>
            <a:r>
              <a:rPr lang="en-US" altLang="fr-FR" sz="900" b="0" kern="1200" dirty="0" err="1">
                <a:solidFill>
                  <a:srgbClr val="1F408D"/>
                </a:solidFill>
                <a:latin typeface="Montserrat "/>
                <a:ea typeface="Tahoma"/>
                <a:cs typeface="Tahoma"/>
                <a:sym typeface="Tahoma"/>
              </a:rPr>
              <a:t>Equipements</a:t>
            </a:r>
            <a:endParaRPr lang="en-US" altLang="fr-FR" sz="900" b="0" kern="1200" dirty="0">
              <a:solidFill>
                <a:srgbClr val="1F408D"/>
              </a:solidFill>
              <a:latin typeface="Montserrat "/>
              <a:ea typeface="Tahoma"/>
              <a:cs typeface="Tahoma"/>
              <a:sym typeface="Tahoma"/>
            </a:endParaRPr>
          </a:p>
          <a:p>
            <a:pPr marL="0" marR="0" lvl="0" indent="0" algn="ctr" defTabSz="685800" rtl="0" eaLnBrk="1" fontAlgn="auto" latinLnBrk="0" hangingPunct="1">
              <a:lnSpc>
                <a:spcPct val="100000"/>
              </a:lnSpc>
              <a:spcBef>
                <a:spcPct val="0"/>
              </a:spcBef>
              <a:spcAft>
                <a:spcPts val="0"/>
              </a:spcAft>
              <a:buClrTx/>
              <a:buSzTx/>
              <a:buFont typeface="Wingdings" panose="05000000000000000000" pitchFamily="2" charset="2"/>
              <a:buNone/>
              <a:tabLst/>
              <a:defRPr/>
            </a:pPr>
            <a:r>
              <a:rPr lang="en-US" altLang="fr-FR" sz="900" b="0" kern="1200" dirty="0" err="1">
                <a:solidFill>
                  <a:srgbClr val="1F408D"/>
                </a:solidFill>
                <a:latin typeface="Montserrat "/>
                <a:ea typeface="Tahoma"/>
                <a:cs typeface="Tahoma"/>
                <a:sym typeface="Tahoma"/>
              </a:rPr>
              <a:t>connectés</a:t>
            </a:r>
            <a:endParaRPr kumimoji="0" lang="en-US" altLang="fr-FR" sz="900" b="0" i="0" u="none" strike="noStrike" kern="1200" cap="none" spc="0" normalizeH="0" baseline="0" noProof="0" dirty="0">
              <a:ln>
                <a:noFill/>
              </a:ln>
              <a:solidFill>
                <a:srgbClr val="1F408D"/>
              </a:solidFill>
              <a:effectLst/>
              <a:uLnTx/>
              <a:uFillTx/>
              <a:ea typeface="Tahoma"/>
              <a:cs typeface="Tahoma"/>
              <a:sym typeface="Tahoma"/>
            </a:endParaRPr>
          </a:p>
        </p:txBody>
      </p:sp>
      <p:sp>
        <p:nvSpPr>
          <p:cNvPr id="44" name="Flèche : droite 43">
            <a:extLst>
              <a:ext uri="{FF2B5EF4-FFF2-40B4-BE49-F238E27FC236}">
                <a16:creationId xmlns:a16="http://schemas.microsoft.com/office/drawing/2014/main" id="{F69BFF21-E59B-4F65-8358-B9112F7223CA}"/>
              </a:ext>
            </a:extLst>
          </p:cNvPr>
          <p:cNvSpPr/>
          <p:nvPr/>
        </p:nvSpPr>
        <p:spPr>
          <a:xfrm rot="10800000">
            <a:off x="5096798" y="3770209"/>
            <a:ext cx="358726" cy="207750"/>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45" name="ZoneTexte 44">
            <a:extLst>
              <a:ext uri="{FF2B5EF4-FFF2-40B4-BE49-F238E27FC236}">
                <a16:creationId xmlns:a16="http://schemas.microsoft.com/office/drawing/2014/main" id="{0FA71A57-A75E-416E-BBE6-347B4CDF2084}"/>
              </a:ext>
            </a:extLst>
          </p:cNvPr>
          <p:cNvSpPr txBox="1"/>
          <p:nvPr/>
        </p:nvSpPr>
        <p:spPr>
          <a:xfrm>
            <a:off x="7115302" y="3496945"/>
            <a:ext cx="1150929" cy="707882"/>
          </a:xfrm>
          <a:prstGeom prst="rect">
            <a:avLst/>
          </a:prstGeom>
          <a:solidFill>
            <a:srgbClr val="17459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fr-FR" sz="1000" b="0" i="0" u="none" strike="noStrike" cap="none" spc="0" normalizeH="0" baseline="0" dirty="0">
              <a:ln>
                <a:noFill/>
              </a:ln>
              <a:solidFill>
                <a:schemeClr val="bg1"/>
              </a:solidFill>
              <a:effectLst/>
              <a:uFillTx/>
              <a:latin typeface="Montserrat "/>
              <a:sym typeface="Calibri"/>
            </a:endParaRPr>
          </a:p>
          <a:p>
            <a:pPr marL="0" marR="0" indent="0" algn="ctr" defTabSz="457200" rtl="0" fontAlgn="auto" latinLnBrk="0" hangingPunct="0">
              <a:lnSpc>
                <a:spcPct val="100000"/>
              </a:lnSpc>
              <a:spcBef>
                <a:spcPts val="0"/>
              </a:spcBef>
              <a:spcAft>
                <a:spcPts val="0"/>
              </a:spcAft>
              <a:buClrTx/>
              <a:buSzTx/>
              <a:buFontTx/>
              <a:buNone/>
              <a:tabLst/>
            </a:pPr>
            <a:r>
              <a:rPr kumimoji="0" lang="fr-FR" sz="1000" b="0" i="0" u="none" strike="noStrike" cap="none" spc="0" normalizeH="0" baseline="0" dirty="0">
                <a:ln>
                  <a:noFill/>
                </a:ln>
                <a:solidFill>
                  <a:schemeClr val="bg1"/>
                </a:solidFill>
                <a:effectLst/>
                <a:uFillTx/>
                <a:latin typeface="Montserrat "/>
                <a:sym typeface="Calibri"/>
              </a:rPr>
              <a:t>HL7</a:t>
            </a:r>
          </a:p>
          <a:p>
            <a:pPr marL="0" marR="0" indent="0" algn="ctr" defTabSz="457200" rtl="0" fontAlgn="auto" latinLnBrk="0" hangingPunct="0">
              <a:lnSpc>
                <a:spcPct val="100000"/>
              </a:lnSpc>
              <a:spcBef>
                <a:spcPts val="0"/>
              </a:spcBef>
              <a:spcAft>
                <a:spcPts val="0"/>
              </a:spcAft>
              <a:buClrTx/>
              <a:buSzTx/>
              <a:buFontTx/>
              <a:buNone/>
              <a:tabLst/>
            </a:pPr>
            <a:r>
              <a:rPr lang="fr-FR" sz="1000" dirty="0">
                <a:solidFill>
                  <a:schemeClr val="bg1"/>
                </a:solidFill>
                <a:latin typeface="Montserrat "/>
              </a:rPr>
              <a:t>Central Gateway</a:t>
            </a:r>
            <a:endParaRPr kumimoji="0" lang="fr-FR" sz="1000" b="0" i="0" u="none" strike="noStrike" cap="none" spc="0" normalizeH="0" baseline="0" dirty="0">
              <a:ln>
                <a:noFill/>
              </a:ln>
              <a:solidFill>
                <a:schemeClr val="bg1"/>
              </a:solidFill>
              <a:effectLst/>
              <a:uFillTx/>
              <a:latin typeface="Montserrat "/>
              <a:sym typeface="Calibri"/>
            </a:endParaRPr>
          </a:p>
          <a:p>
            <a:pPr marL="0" marR="0" indent="0" algn="ctr" defTabSz="457200" rtl="0" fontAlgn="auto" latinLnBrk="0" hangingPunct="0">
              <a:lnSpc>
                <a:spcPct val="100000"/>
              </a:lnSpc>
              <a:spcBef>
                <a:spcPts val="0"/>
              </a:spcBef>
              <a:spcAft>
                <a:spcPts val="0"/>
              </a:spcAft>
              <a:buClrTx/>
              <a:buSzTx/>
              <a:buFontTx/>
              <a:buNone/>
              <a:tabLst/>
            </a:pPr>
            <a:endParaRPr kumimoji="0" lang="fr-FR" sz="1000" b="0" i="0" u="none" strike="noStrike" cap="none" spc="0" normalizeH="0" baseline="0" dirty="0">
              <a:ln>
                <a:noFill/>
              </a:ln>
              <a:solidFill>
                <a:schemeClr val="bg1"/>
              </a:solidFill>
              <a:effectLst/>
              <a:uFillTx/>
              <a:latin typeface="Montserrat "/>
              <a:sym typeface="Calibri"/>
            </a:endParaRPr>
          </a:p>
        </p:txBody>
      </p:sp>
      <p:sp>
        <p:nvSpPr>
          <p:cNvPr id="46" name="Flèche : droite 45">
            <a:extLst>
              <a:ext uri="{FF2B5EF4-FFF2-40B4-BE49-F238E27FC236}">
                <a16:creationId xmlns:a16="http://schemas.microsoft.com/office/drawing/2014/main" id="{F35CE065-31F1-4866-A9E7-A4F7A4E79CE7}"/>
              </a:ext>
            </a:extLst>
          </p:cNvPr>
          <p:cNvSpPr/>
          <p:nvPr/>
        </p:nvSpPr>
        <p:spPr>
          <a:xfrm rot="10800000">
            <a:off x="6717326" y="3766632"/>
            <a:ext cx="358726" cy="207750"/>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pic>
        <p:nvPicPr>
          <p:cNvPr id="47" name="Image 46" descr="Une image contenant dessin, pièce&#10;&#10;Description générée automatiquement">
            <a:extLst>
              <a:ext uri="{FF2B5EF4-FFF2-40B4-BE49-F238E27FC236}">
                <a16:creationId xmlns:a16="http://schemas.microsoft.com/office/drawing/2014/main" id="{0AEBD98F-A3F8-4A35-A710-9FE9676ED1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7432156" y="2370095"/>
            <a:ext cx="517220" cy="517220"/>
          </a:xfrm>
          <a:prstGeom prst="rect">
            <a:avLst/>
          </a:prstGeom>
        </p:spPr>
      </p:pic>
      <p:sp>
        <p:nvSpPr>
          <p:cNvPr id="48" name="Flèche : droite 47">
            <a:extLst>
              <a:ext uri="{FF2B5EF4-FFF2-40B4-BE49-F238E27FC236}">
                <a16:creationId xmlns:a16="http://schemas.microsoft.com/office/drawing/2014/main" id="{1620DB77-F920-40F1-A27E-6900650DD846}"/>
              </a:ext>
            </a:extLst>
          </p:cNvPr>
          <p:cNvSpPr/>
          <p:nvPr/>
        </p:nvSpPr>
        <p:spPr>
          <a:xfrm rot="5400000">
            <a:off x="7511403" y="3017762"/>
            <a:ext cx="358726" cy="207750"/>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49" name="Text Box 28">
            <a:extLst>
              <a:ext uri="{FF2B5EF4-FFF2-40B4-BE49-F238E27FC236}">
                <a16:creationId xmlns:a16="http://schemas.microsoft.com/office/drawing/2014/main" id="{90A44DA7-6925-4975-BEFB-4F2BC6F9C0B7}"/>
              </a:ext>
            </a:extLst>
          </p:cNvPr>
          <p:cNvSpPr txBox="1">
            <a:spLocks noChangeArrowheads="1"/>
          </p:cNvSpPr>
          <p:nvPr/>
        </p:nvSpPr>
        <p:spPr bwMode="auto">
          <a:xfrm>
            <a:off x="517346" y="1142475"/>
            <a:ext cx="4564599" cy="1084912"/>
          </a:xfrm>
          <a:prstGeom prst="rect">
            <a:avLst/>
          </a:prstGeom>
          <a:solidFill>
            <a:srgbClr val="174593">
              <a:alpha val="82000"/>
            </a:srgbClr>
          </a:solidFill>
          <a:ln>
            <a:noFill/>
          </a:ln>
        </p:spPr>
        <p:txBody>
          <a:bodyPr wrap="square">
            <a:spAutoFit/>
          </a:bodyP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9pPr>
          </a:lstStyle>
          <a:p>
            <a:pPr eaLnBrk="1" hangingPunct="1">
              <a:spcBef>
                <a:spcPct val="0"/>
              </a:spcBef>
              <a:buClrTx/>
              <a:buSzTx/>
              <a:buFontTx/>
              <a:buNone/>
            </a:pPr>
            <a:r>
              <a:rPr lang="fr-FR" altLang="fr-FR" sz="1050" u="sng" dirty="0">
                <a:solidFill>
                  <a:schemeClr val="bg1"/>
                </a:solidFill>
                <a:latin typeface="Montserrat "/>
              </a:rPr>
              <a:t>Multiples possibilités de connexion:</a:t>
            </a:r>
          </a:p>
          <a:p>
            <a:pPr eaLnBrk="1" hangingPunct="1">
              <a:spcBef>
                <a:spcPct val="0"/>
              </a:spcBef>
              <a:buClrTx/>
              <a:buSzTx/>
              <a:buNone/>
            </a:pPr>
            <a:r>
              <a:rPr lang="fr-FR" altLang="fr-FR" sz="1050" b="0" dirty="0">
                <a:solidFill>
                  <a:schemeClr val="bg1"/>
                </a:solidFill>
                <a:latin typeface="Montserrat "/>
              </a:rPr>
              <a:t>Via RS-232 direct</a:t>
            </a:r>
          </a:p>
          <a:p>
            <a:pPr eaLnBrk="1" hangingPunct="1">
              <a:spcBef>
                <a:spcPct val="0"/>
              </a:spcBef>
              <a:buClrTx/>
              <a:buSzTx/>
              <a:buNone/>
            </a:pPr>
            <a:r>
              <a:rPr lang="fr-FR" altLang="fr-FR" sz="1050" b="0" dirty="0">
                <a:solidFill>
                  <a:schemeClr val="bg1"/>
                </a:solidFill>
                <a:latin typeface="Montserrat "/>
              </a:rPr>
              <a:t>Via </a:t>
            </a:r>
            <a:r>
              <a:rPr lang="fr-FR" altLang="fr-FR" sz="1050" b="0" dirty="0" err="1">
                <a:solidFill>
                  <a:schemeClr val="bg1"/>
                </a:solidFill>
                <a:latin typeface="Montserrat "/>
              </a:rPr>
              <a:t>RS-concentrateur</a:t>
            </a:r>
            <a:endParaRPr lang="fr-FR" altLang="fr-FR" sz="1050" b="0" dirty="0">
              <a:solidFill>
                <a:schemeClr val="bg1"/>
              </a:solidFill>
              <a:latin typeface="Montserrat "/>
            </a:endParaRPr>
          </a:p>
          <a:p>
            <a:pPr eaLnBrk="1" hangingPunct="1">
              <a:spcBef>
                <a:spcPct val="0"/>
              </a:spcBef>
              <a:buClrTx/>
              <a:buSzTx/>
              <a:buNone/>
            </a:pPr>
            <a:r>
              <a:rPr lang="fr-FR" altLang="fr-FR" sz="1050" b="0" dirty="0">
                <a:solidFill>
                  <a:schemeClr val="bg1"/>
                </a:solidFill>
                <a:latin typeface="Montserrat "/>
              </a:rPr>
              <a:t>Via HL7 direct</a:t>
            </a:r>
          </a:p>
          <a:p>
            <a:pPr eaLnBrk="1" hangingPunct="1">
              <a:spcBef>
                <a:spcPct val="0"/>
              </a:spcBef>
              <a:buClrTx/>
              <a:buSzTx/>
              <a:buNone/>
            </a:pPr>
            <a:r>
              <a:rPr lang="fr-FR" altLang="fr-FR" sz="1050" b="0" dirty="0">
                <a:solidFill>
                  <a:schemeClr val="bg1"/>
                </a:solidFill>
                <a:latin typeface="Montserrat "/>
              </a:rPr>
              <a:t>Via Serveur d’interfaces</a:t>
            </a:r>
          </a:p>
          <a:p>
            <a:pPr eaLnBrk="1" hangingPunct="1">
              <a:spcBef>
                <a:spcPct val="0"/>
              </a:spcBef>
              <a:buClrTx/>
              <a:buSzTx/>
              <a:buNone/>
            </a:pPr>
            <a:endParaRPr lang="fr-FR" altLang="fr-FR" sz="1200" b="0" dirty="0">
              <a:solidFill>
                <a:srgbClr val="1F408D"/>
              </a:solidFill>
              <a:latin typeface="Montserrat "/>
            </a:endParaRPr>
          </a:p>
        </p:txBody>
      </p:sp>
      <p:sp>
        <p:nvSpPr>
          <p:cNvPr id="50" name="ZoneTexte 49">
            <a:extLst>
              <a:ext uri="{FF2B5EF4-FFF2-40B4-BE49-F238E27FC236}">
                <a16:creationId xmlns:a16="http://schemas.microsoft.com/office/drawing/2014/main" id="{8F6669FF-1DAD-4A5D-B9D8-48DFE2C704A5}"/>
              </a:ext>
            </a:extLst>
          </p:cNvPr>
          <p:cNvSpPr txBox="1"/>
          <p:nvPr/>
        </p:nvSpPr>
        <p:spPr>
          <a:xfrm>
            <a:off x="3608328" y="3446065"/>
            <a:ext cx="1420375" cy="1015659"/>
          </a:xfrm>
          <a:prstGeom prst="rect">
            <a:avLst/>
          </a:prstGeom>
          <a:solidFill>
            <a:srgbClr val="17459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fr-FR" sz="1000" b="0" i="0" u="none" strike="noStrike" cap="none" spc="0" normalizeH="0" baseline="0" dirty="0">
              <a:ln>
                <a:noFill/>
              </a:ln>
              <a:solidFill>
                <a:schemeClr val="bg1"/>
              </a:solidFill>
              <a:effectLst/>
              <a:uFillTx/>
              <a:latin typeface="Montserrat "/>
              <a:sym typeface="Calibri"/>
            </a:endParaRPr>
          </a:p>
          <a:p>
            <a:pPr marL="0" marR="0" indent="0" algn="ctr" defTabSz="457200" rtl="0" fontAlgn="auto" latinLnBrk="0" hangingPunct="0">
              <a:lnSpc>
                <a:spcPct val="100000"/>
              </a:lnSpc>
              <a:spcBef>
                <a:spcPts val="0"/>
              </a:spcBef>
              <a:spcAft>
                <a:spcPts val="0"/>
              </a:spcAft>
              <a:buClrTx/>
              <a:buSzTx/>
              <a:buFontTx/>
              <a:buNone/>
              <a:tabLst/>
            </a:pPr>
            <a:endParaRPr kumimoji="0" lang="fr-FR" sz="1000" b="0" i="0" u="none" strike="noStrike" cap="none" spc="0" normalizeH="0" baseline="0" dirty="0">
              <a:ln>
                <a:noFill/>
              </a:ln>
              <a:solidFill>
                <a:schemeClr val="bg1"/>
              </a:solidFill>
              <a:effectLst/>
              <a:uFillTx/>
              <a:latin typeface="Montserrat "/>
              <a:sym typeface="Calibri"/>
            </a:endParaRPr>
          </a:p>
          <a:p>
            <a:pPr marL="0" marR="0" indent="0" algn="ctr" defTabSz="457200" rtl="0" fontAlgn="auto" latinLnBrk="0" hangingPunct="0">
              <a:lnSpc>
                <a:spcPct val="100000"/>
              </a:lnSpc>
              <a:spcBef>
                <a:spcPts val="0"/>
              </a:spcBef>
              <a:spcAft>
                <a:spcPts val="0"/>
              </a:spcAft>
              <a:buClrTx/>
              <a:buSzTx/>
              <a:buFontTx/>
              <a:buNone/>
              <a:tabLst/>
            </a:pPr>
            <a:endParaRPr lang="fr-FR" sz="1000" dirty="0">
              <a:solidFill>
                <a:schemeClr val="bg1"/>
              </a:solidFill>
              <a:latin typeface="Montserrat "/>
            </a:endParaRPr>
          </a:p>
          <a:p>
            <a:pPr marL="0" marR="0" indent="0" algn="ctr" defTabSz="457200" rtl="0" fontAlgn="auto" latinLnBrk="0" hangingPunct="0">
              <a:lnSpc>
                <a:spcPct val="100000"/>
              </a:lnSpc>
              <a:spcBef>
                <a:spcPts val="0"/>
              </a:spcBef>
              <a:spcAft>
                <a:spcPts val="0"/>
              </a:spcAft>
              <a:buClrTx/>
              <a:buSzTx/>
              <a:buFontTx/>
              <a:buNone/>
              <a:tabLst/>
            </a:pPr>
            <a:endParaRPr kumimoji="0" lang="fr-FR" sz="1000" b="0" i="0" u="none" strike="noStrike" cap="none" spc="0" normalizeH="0" baseline="0" dirty="0">
              <a:ln>
                <a:noFill/>
              </a:ln>
              <a:solidFill>
                <a:schemeClr val="bg1"/>
              </a:solidFill>
              <a:effectLst/>
              <a:uFillTx/>
              <a:latin typeface="Montserrat "/>
              <a:sym typeface="Calibri"/>
            </a:endParaRPr>
          </a:p>
          <a:p>
            <a:pPr marL="0" marR="0" indent="0" algn="ctr" defTabSz="457200" rtl="0" fontAlgn="auto" latinLnBrk="0" hangingPunct="0">
              <a:lnSpc>
                <a:spcPct val="100000"/>
              </a:lnSpc>
              <a:spcBef>
                <a:spcPts val="0"/>
              </a:spcBef>
              <a:spcAft>
                <a:spcPts val="0"/>
              </a:spcAft>
              <a:buClrTx/>
              <a:buSzTx/>
              <a:buFontTx/>
              <a:buNone/>
              <a:tabLst/>
            </a:pPr>
            <a:endParaRPr lang="fr-FR" sz="1000" dirty="0">
              <a:solidFill>
                <a:schemeClr val="bg1"/>
              </a:solidFill>
              <a:latin typeface="Montserrat "/>
            </a:endParaRPr>
          </a:p>
          <a:p>
            <a:pPr marL="0" marR="0" indent="0" algn="ctr" defTabSz="457200" rtl="0" fontAlgn="auto" latinLnBrk="0" hangingPunct="0">
              <a:lnSpc>
                <a:spcPct val="100000"/>
              </a:lnSpc>
              <a:spcBef>
                <a:spcPts val="0"/>
              </a:spcBef>
              <a:spcAft>
                <a:spcPts val="0"/>
              </a:spcAft>
              <a:buClrTx/>
              <a:buSzTx/>
              <a:buFontTx/>
              <a:buNone/>
              <a:tabLst/>
            </a:pPr>
            <a:endParaRPr kumimoji="0" lang="fr-FR" sz="1000" b="0" i="0" u="none" strike="noStrike" cap="none" spc="0" normalizeH="0" baseline="0" dirty="0">
              <a:ln>
                <a:noFill/>
              </a:ln>
              <a:solidFill>
                <a:schemeClr val="bg1"/>
              </a:solidFill>
              <a:effectLst/>
              <a:uFillTx/>
              <a:latin typeface="Montserrat "/>
              <a:sym typeface="Calibri"/>
            </a:endParaRPr>
          </a:p>
        </p:txBody>
      </p:sp>
      <p:pic>
        <p:nvPicPr>
          <p:cNvPr id="51" name="Image 50">
            <a:extLst>
              <a:ext uri="{FF2B5EF4-FFF2-40B4-BE49-F238E27FC236}">
                <a16:creationId xmlns:a16="http://schemas.microsoft.com/office/drawing/2014/main" id="{FCC52490-B63E-42F1-8AD5-1CB8FFFA3E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1045" y="3829614"/>
            <a:ext cx="789640" cy="324819"/>
          </a:xfrm>
          <a:prstGeom prst="rect">
            <a:avLst/>
          </a:prstGeom>
        </p:spPr>
      </p:pic>
    </p:spTree>
    <p:extLst>
      <p:ext uri="{BB962C8B-B14F-4D97-AF65-F5344CB8AC3E}">
        <p14:creationId xmlns:p14="http://schemas.microsoft.com/office/powerpoint/2010/main" val="169160115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4">
            <a:extLst>
              <a:ext uri="{FF2B5EF4-FFF2-40B4-BE49-F238E27FC236}">
                <a16:creationId xmlns:a16="http://schemas.microsoft.com/office/drawing/2014/main" id="{5EC46CA6-0B1C-42E7-8FE2-53A4A88B0131}"/>
              </a:ext>
            </a:extLst>
          </p:cNvPr>
          <p:cNvSpPr txBox="1">
            <a:spLocks/>
          </p:cNvSpPr>
          <p:nvPr/>
        </p:nvSpPr>
        <p:spPr>
          <a:xfrm>
            <a:off x="1542116" y="230475"/>
            <a:ext cx="3253149" cy="5378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dirty="0">
                <a:solidFill>
                  <a:schemeClr val="accent1">
                    <a:lumMod val="75000"/>
                  </a:schemeClr>
                </a:solidFill>
                <a:latin typeface="Montserrat" panose="00000500000000000000" pitchFamily="50" charset="0"/>
              </a:rPr>
              <a:t>Postes Miroirs</a:t>
            </a:r>
          </a:p>
        </p:txBody>
      </p:sp>
      <p:cxnSp>
        <p:nvCxnSpPr>
          <p:cNvPr id="3" name="Connecteur droit 2">
            <a:extLst>
              <a:ext uri="{FF2B5EF4-FFF2-40B4-BE49-F238E27FC236}">
                <a16:creationId xmlns:a16="http://schemas.microsoft.com/office/drawing/2014/main" id="{22510E0E-7A6B-4535-98C8-8A8A5FC59B0F}"/>
              </a:ext>
            </a:extLst>
          </p:cNvPr>
          <p:cNvCxnSpPr>
            <a:cxnSpLocks/>
          </p:cNvCxnSpPr>
          <p:nvPr/>
        </p:nvCxnSpPr>
        <p:spPr>
          <a:xfrm>
            <a:off x="4539174" y="2602371"/>
            <a:ext cx="0" cy="267286"/>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 name="Connecteur droit 4">
            <a:extLst>
              <a:ext uri="{FF2B5EF4-FFF2-40B4-BE49-F238E27FC236}">
                <a16:creationId xmlns:a16="http://schemas.microsoft.com/office/drawing/2014/main" id="{8A4D029A-BF59-4B0F-A6D2-7D26680D4967}"/>
              </a:ext>
            </a:extLst>
          </p:cNvPr>
          <p:cNvCxnSpPr>
            <a:cxnSpLocks/>
          </p:cNvCxnSpPr>
          <p:nvPr/>
        </p:nvCxnSpPr>
        <p:spPr>
          <a:xfrm>
            <a:off x="6323221" y="2608116"/>
            <a:ext cx="0" cy="267286"/>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Connecteur droit 5">
            <a:extLst>
              <a:ext uri="{FF2B5EF4-FFF2-40B4-BE49-F238E27FC236}">
                <a16:creationId xmlns:a16="http://schemas.microsoft.com/office/drawing/2014/main" id="{EEB694F5-F79F-4428-947D-17B9F731CF12}"/>
              </a:ext>
            </a:extLst>
          </p:cNvPr>
          <p:cNvCxnSpPr>
            <a:cxnSpLocks/>
          </p:cNvCxnSpPr>
          <p:nvPr/>
        </p:nvCxnSpPr>
        <p:spPr>
          <a:xfrm>
            <a:off x="2621279" y="2617495"/>
            <a:ext cx="0" cy="267286"/>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Connecteur droit 6">
            <a:extLst>
              <a:ext uri="{FF2B5EF4-FFF2-40B4-BE49-F238E27FC236}">
                <a16:creationId xmlns:a16="http://schemas.microsoft.com/office/drawing/2014/main" id="{D37F7749-4999-4029-94B7-E80F39DA8843}"/>
              </a:ext>
            </a:extLst>
          </p:cNvPr>
          <p:cNvCxnSpPr>
            <a:cxnSpLocks/>
          </p:cNvCxnSpPr>
          <p:nvPr/>
        </p:nvCxnSpPr>
        <p:spPr>
          <a:xfrm>
            <a:off x="766689" y="2602523"/>
            <a:ext cx="0" cy="267286"/>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Image 7">
            <a:extLst>
              <a:ext uri="{FF2B5EF4-FFF2-40B4-BE49-F238E27FC236}">
                <a16:creationId xmlns:a16="http://schemas.microsoft.com/office/drawing/2014/main" id="{74D1EDBF-75B6-4CC0-ADCE-854FDB21B933}"/>
              </a:ext>
            </a:extLst>
          </p:cNvPr>
          <p:cNvPicPr>
            <a:picLocks noChangeAspect="1"/>
          </p:cNvPicPr>
          <p:nvPr/>
        </p:nvPicPr>
        <p:blipFill>
          <a:blip r:embed="rId2"/>
          <a:stretch>
            <a:fillRect/>
          </a:stretch>
        </p:blipFill>
        <p:spPr>
          <a:xfrm>
            <a:off x="2847173" y="1186877"/>
            <a:ext cx="842963" cy="1022377"/>
          </a:xfrm>
          <a:prstGeom prst="rect">
            <a:avLst/>
          </a:prstGeom>
        </p:spPr>
      </p:pic>
      <p:pic>
        <p:nvPicPr>
          <p:cNvPr id="9" name="Image 8">
            <a:extLst>
              <a:ext uri="{FF2B5EF4-FFF2-40B4-BE49-F238E27FC236}">
                <a16:creationId xmlns:a16="http://schemas.microsoft.com/office/drawing/2014/main" id="{882B2E6C-A07F-4FDB-8BBC-655BB733AC57}"/>
              </a:ext>
            </a:extLst>
          </p:cNvPr>
          <p:cNvPicPr>
            <a:picLocks noChangeAspect="1"/>
          </p:cNvPicPr>
          <p:nvPr/>
        </p:nvPicPr>
        <p:blipFill>
          <a:blip r:embed="rId3"/>
          <a:stretch>
            <a:fillRect/>
          </a:stretch>
        </p:blipFill>
        <p:spPr>
          <a:xfrm>
            <a:off x="1963125" y="5120879"/>
            <a:ext cx="1246473" cy="925512"/>
          </a:xfrm>
          <a:prstGeom prst="rect">
            <a:avLst/>
          </a:prstGeom>
        </p:spPr>
      </p:pic>
      <p:sp>
        <p:nvSpPr>
          <p:cNvPr id="10" name="Text Box 28">
            <a:extLst>
              <a:ext uri="{FF2B5EF4-FFF2-40B4-BE49-F238E27FC236}">
                <a16:creationId xmlns:a16="http://schemas.microsoft.com/office/drawing/2014/main" id="{FED224D1-62DC-4D43-ACBC-5A0E0EA9749E}"/>
              </a:ext>
            </a:extLst>
          </p:cNvPr>
          <p:cNvSpPr txBox="1">
            <a:spLocks noChangeArrowheads="1"/>
          </p:cNvSpPr>
          <p:nvPr/>
        </p:nvSpPr>
        <p:spPr bwMode="auto">
          <a:xfrm>
            <a:off x="7328403" y="2736014"/>
            <a:ext cx="181559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9pPr>
          </a:lstStyle>
          <a:p>
            <a:pPr eaLnBrk="1" hangingPunct="1">
              <a:spcBef>
                <a:spcPct val="0"/>
              </a:spcBef>
              <a:buClrTx/>
              <a:buSzTx/>
              <a:buFontTx/>
              <a:buNone/>
            </a:pPr>
            <a:r>
              <a:rPr lang="fr-FR" altLang="fr-FR" sz="1050" u="sng" dirty="0">
                <a:solidFill>
                  <a:srgbClr val="1F408D"/>
                </a:solidFill>
                <a:latin typeface="Montserrat "/>
              </a:rPr>
              <a:t>Poste fixes, « Principaux » </a:t>
            </a:r>
          </a:p>
          <a:p>
            <a:pPr eaLnBrk="1" hangingPunct="1">
              <a:spcBef>
                <a:spcPct val="0"/>
              </a:spcBef>
              <a:buClrTx/>
              <a:buSzTx/>
              <a:buFontTx/>
              <a:buNone/>
            </a:pPr>
            <a:r>
              <a:rPr lang="fr-FR" altLang="fr-FR" sz="1050" b="0" dirty="0">
                <a:solidFill>
                  <a:srgbClr val="1F408D"/>
                </a:solidFill>
                <a:latin typeface="Montserrat "/>
              </a:rPr>
              <a:t>1 PC pouvant gérer entre 1 et 8 lits</a:t>
            </a:r>
          </a:p>
          <a:p>
            <a:pPr eaLnBrk="1" hangingPunct="1">
              <a:spcBef>
                <a:spcPct val="0"/>
              </a:spcBef>
              <a:buClrTx/>
              <a:buSzTx/>
              <a:buNone/>
            </a:pPr>
            <a:r>
              <a:rPr lang="fr-FR" altLang="fr-FR" sz="1050" b="0" dirty="0">
                <a:solidFill>
                  <a:srgbClr val="1F408D"/>
                </a:solidFill>
                <a:latin typeface="Montserrat "/>
              </a:rPr>
              <a:t>Regroupant la connexion </a:t>
            </a:r>
          </a:p>
          <a:p>
            <a:pPr eaLnBrk="1" hangingPunct="1">
              <a:spcBef>
                <a:spcPct val="0"/>
              </a:spcBef>
              <a:buClrTx/>
              <a:buSzTx/>
              <a:buNone/>
            </a:pPr>
            <a:r>
              <a:rPr lang="fr-FR" altLang="fr-FR" sz="1050" b="0" dirty="0">
                <a:solidFill>
                  <a:srgbClr val="1F408D"/>
                </a:solidFill>
                <a:latin typeface="Montserrat "/>
              </a:rPr>
              <a:t>aux dispositifs médicaux </a:t>
            </a:r>
          </a:p>
        </p:txBody>
      </p:sp>
      <p:sp>
        <p:nvSpPr>
          <p:cNvPr id="11" name="Text Box 28">
            <a:extLst>
              <a:ext uri="{FF2B5EF4-FFF2-40B4-BE49-F238E27FC236}">
                <a16:creationId xmlns:a16="http://schemas.microsoft.com/office/drawing/2014/main" id="{CF4FAA39-045A-49FB-9672-68C62342CD42}"/>
              </a:ext>
            </a:extLst>
          </p:cNvPr>
          <p:cNvSpPr txBox="1">
            <a:spLocks noChangeArrowheads="1"/>
          </p:cNvSpPr>
          <p:nvPr/>
        </p:nvSpPr>
        <p:spPr bwMode="auto">
          <a:xfrm>
            <a:off x="3707204" y="1041678"/>
            <a:ext cx="4564599" cy="1461939"/>
          </a:xfrm>
          <a:prstGeom prst="rect">
            <a:avLst/>
          </a:prstGeom>
          <a:solidFill>
            <a:srgbClr val="174593">
              <a:alpha val="82000"/>
            </a:srgbClr>
          </a:solidFill>
          <a:ln>
            <a:noFill/>
          </a:ln>
        </p:spPr>
        <p:txBody>
          <a:bodyPr wrap="square">
            <a:spAutoFit/>
          </a:bodyP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9pPr>
          </a:lstStyle>
          <a:p>
            <a:pPr eaLnBrk="1" hangingPunct="1">
              <a:spcBef>
                <a:spcPct val="0"/>
              </a:spcBef>
              <a:buClrTx/>
              <a:buSzTx/>
              <a:buFontTx/>
              <a:buNone/>
            </a:pPr>
            <a:r>
              <a:rPr lang="fr-FR" altLang="fr-FR" sz="1050" u="sng" dirty="0">
                <a:solidFill>
                  <a:schemeClr val="bg1"/>
                </a:solidFill>
                <a:latin typeface="Montserrat "/>
              </a:rPr>
              <a:t>Postes miroirs :</a:t>
            </a:r>
          </a:p>
          <a:p>
            <a:pPr eaLnBrk="1" hangingPunct="1">
              <a:spcBef>
                <a:spcPct val="0"/>
              </a:spcBef>
              <a:buClrTx/>
              <a:buSzTx/>
              <a:buNone/>
            </a:pPr>
            <a:r>
              <a:rPr lang="fr-FR" altLang="fr-FR" sz="1050" b="0" dirty="0">
                <a:solidFill>
                  <a:schemeClr val="bg1"/>
                </a:solidFill>
                <a:latin typeface="Montserrat "/>
              </a:rPr>
              <a:t>Mobiles</a:t>
            </a:r>
          </a:p>
          <a:p>
            <a:pPr eaLnBrk="1" hangingPunct="1">
              <a:spcBef>
                <a:spcPct val="0"/>
              </a:spcBef>
              <a:buClrTx/>
              <a:buSzTx/>
              <a:buNone/>
            </a:pPr>
            <a:r>
              <a:rPr lang="fr-FR" altLang="fr-FR" sz="1050" b="0" dirty="0">
                <a:solidFill>
                  <a:schemeClr val="bg1"/>
                </a:solidFill>
                <a:latin typeface="Montserrat "/>
              </a:rPr>
              <a:t>liste complète des patients présents </a:t>
            </a:r>
          </a:p>
          <a:p>
            <a:pPr eaLnBrk="1" hangingPunct="1">
              <a:spcBef>
                <a:spcPct val="0"/>
              </a:spcBef>
              <a:buClrTx/>
              <a:buSzTx/>
              <a:buNone/>
            </a:pPr>
            <a:r>
              <a:rPr lang="fr-FR" altLang="fr-FR" sz="1050" b="0" dirty="0">
                <a:solidFill>
                  <a:schemeClr val="bg1"/>
                </a:solidFill>
                <a:latin typeface="Montserrat "/>
              </a:rPr>
              <a:t>Accès en lecture / écriture à tous les dossiers  plusieurs utilisateurs simultanément</a:t>
            </a:r>
          </a:p>
          <a:p>
            <a:pPr hangingPunct="1">
              <a:spcBef>
                <a:spcPct val="0"/>
              </a:spcBef>
              <a:buClrTx/>
              <a:buSzTx/>
              <a:buNone/>
            </a:pPr>
            <a:r>
              <a:rPr lang="fr-FR" altLang="fr-FR" sz="1050" b="0" dirty="0">
                <a:solidFill>
                  <a:schemeClr val="bg1"/>
                </a:solidFill>
                <a:latin typeface="Montserrat "/>
                <a:cs typeface="Times New Roman" panose="02020603050405020304" pitchFamily="18" charset="0"/>
              </a:rPr>
              <a:t>permet un accès à l’ensemble des dossiers de toutes les unités à partir du portail</a:t>
            </a:r>
          </a:p>
          <a:p>
            <a:pPr eaLnBrk="1" hangingPunct="1">
              <a:spcBef>
                <a:spcPct val="0"/>
              </a:spcBef>
              <a:buClrTx/>
              <a:buSzTx/>
              <a:buNone/>
            </a:pPr>
            <a:endParaRPr lang="fr-FR" altLang="fr-FR" sz="1200" b="0" dirty="0">
              <a:solidFill>
                <a:srgbClr val="1F408D"/>
              </a:solidFill>
              <a:latin typeface="Montserrat "/>
            </a:endParaRPr>
          </a:p>
        </p:txBody>
      </p:sp>
      <p:sp>
        <p:nvSpPr>
          <p:cNvPr id="12" name="ZoneTexte 11">
            <a:extLst>
              <a:ext uri="{FF2B5EF4-FFF2-40B4-BE49-F238E27FC236}">
                <a16:creationId xmlns:a16="http://schemas.microsoft.com/office/drawing/2014/main" id="{12EA4EC8-699A-43B4-8AD5-AEC31B1C0452}"/>
              </a:ext>
            </a:extLst>
          </p:cNvPr>
          <p:cNvSpPr txBox="1"/>
          <p:nvPr/>
        </p:nvSpPr>
        <p:spPr>
          <a:xfrm>
            <a:off x="101502" y="2754538"/>
            <a:ext cx="1431876" cy="600160"/>
          </a:xfrm>
          <a:prstGeom prst="rect">
            <a:avLst/>
          </a:prstGeom>
          <a:solidFill>
            <a:srgbClr val="17459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fr-FR" sz="1050" b="0" i="0" u="none" strike="noStrike" cap="none" spc="0" normalizeH="0" baseline="0" dirty="0">
              <a:ln>
                <a:noFill/>
              </a:ln>
              <a:solidFill>
                <a:srgbClr val="000000"/>
              </a:solidFill>
              <a:effectLst/>
              <a:uFillTx/>
              <a:latin typeface="Montserrat "/>
              <a:sym typeface="Calibri"/>
            </a:endParaRPr>
          </a:p>
          <a:p>
            <a:pPr marL="0" marR="0" indent="0" algn="ctr" defTabSz="457200" rtl="0" fontAlgn="auto" latinLnBrk="0" hangingPunct="0">
              <a:lnSpc>
                <a:spcPct val="100000"/>
              </a:lnSpc>
              <a:spcBef>
                <a:spcPts val="0"/>
              </a:spcBef>
              <a:spcAft>
                <a:spcPts val="0"/>
              </a:spcAft>
              <a:buClrTx/>
              <a:buSzTx/>
              <a:buFontTx/>
              <a:buNone/>
              <a:tabLst/>
            </a:pPr>
            <a:r>
              <a:rPr kumimoji="0" lang="fr-FR" sz="1050" b="0" i="0" u="none" strike="noStrike" cap="none" spc="0" normalizeH="0" baseline="0" dirty="0">
                <a:ln>
                  <a:noFill/>
                </a:ln>
                <a:solidFill>
                  <a:schemeClr val="bg1"/>
                </a:solidFill>
                <a:effectLst/>
                <a:uFillTx/>
                <a:latin typeface="Montserrat "/>
                <a:sym typeface="Calibri"/>
              </a:rPr>
              <a:t>Salle d’intervention</a:t>
            </a:r>
          </a:p>
          <a:p>
            <a:pPr marL="0" marR="0" indent="0" algn="ctr" defTabSz="457200" rtl="0" fontAlgn="auto" latinLnBrk="0" hangingPunct="0">
              <a:lnSpc>
                <a:spcPct val="100000"/>
              </a:lnSpc>
              <a:spcBef>
                <a:spcPts val="0"/>
              </a:spcBef>
              <a:spcAft>
                <a:spcPts val="0"/>
              </a:spcAft>
              <a:buClrTx/>
              <a:buSzTx/>
              <a:buFontTx/>
              <a:buNone/>
              <a:tabLst/>
            </a:pPr>
            <a:endParaRPr kumimoji="0" lang="fr-FR" sz="1200" b="0" i="0" u="none" strike="noStrike" cap="none" spc="0" normalizeH="0" baseline="0" dirty="0">
              <a:ln>
                <a:noFill/>
              </a:ln>
              <a:solidFill>
                <a:srgbClr val="000000"/>
              </a:solidFill>
              <a:effectLst/>
              <a:uFillTx/>
              <a:latin typeface="Montserrat "/>
              <a:sym typeface="Calibri"/>
            </a:endParaRPr>
          </a:p>
        </p:txBody>
      </p:sp>
      <p:sp>
        <p:nvSpPr>
          <p:cNvPr id="13" name="ZoneTexte 12">
            <a:extLst>
              <a:ext uri="{FF2B5EF4-FFF2-40B4-BE49-F238E27FC236}">
                <a16:creationId xmlns:a16="http://schemas.microsoft.com/office/drawing/2014/main" id="{DE3F613D-9675-47DC-866E-28C7A6D08F55}"/>
              </a:ext>
            </a:extLst>
          </p:cNvPr>
          <p:cNvSpPr txBox="1"/>
          <p:nvPr/>
        </p:nvSpPr>
        <p:spPr>
          <a:xfrm>
            <a:off x="1963126" y="2754538"/>
            <a:ext cx="1431876" cy="600160"/>
          </a:xfrm>
          <a:prstGeom prst="rect">
            <a:avLst/>
          </a:prstGeom>
          <a:solidFill>
            <a:srgbClr val="17459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fr-FR" sz="1050" b="0" i="0" u="none" strike="noStrike" cap="none" spc="0" normalizeH="0" baseline="0" dirty="0">
              <a:ln>
                <a:noFill/>
              </a:ln>
              <a:solidFill>
                <a:srgbClr val="000000"/>
              </a:solidFill>
              <a:effectLst/>
              <a:uFillTx/>
              <a:latin typeface="Montserrat "/>
              <a:sym typeface="Calibri"/>
            </a:endParaRPr>
          </a:p>
          <a:p>
            <a:pPr marL="0" marR="0" indent="0" algn="ctr" defTabSz="457200" rtl="0" fontAlgn="auto" latinLnBrk="0" hangingPunct="0">
              <a:lnSpc>
                <a:spcPct val="100000"/>
              </a:lnSpc>
              <a:spcBef>
                <a:spcPts val="0"/>
              </a:spcBef>
              <a:spcAft>
                <a:spcPts val="0"/>
              </a:spcAft>
              <a:buClrTx/>
              <a:buSzTx/>
              <a:buFontTx/>
              <a:buNone/>
              <a:tabLst/>
            </a:pPr>
            <a:r>
              <a:rPr kumimoji="0" lang="fr-FR" sz="1050" b="0" i="0" u="none" strike="noStrike" cap="none" spc="0" normalizeH="0" baseline="0" dirty="0" err="1">
                <a:ln>
                  <a:noFill/>
                </a:ln>
                <a:solidFill>
                  <a:schemeClr val="bg1"/>
                </a:solidFill>
                <a:effectLst/>
                <a:uFillTx/>
                <a:latin typeface="Montserrat "/>
                <a:sym typeface="Calibri"/>
              </a:rPr>
              <a:t>SSPI</a:t>
            </a:r>
            <a:endParaRPr kumimoji="0" lang="fr-FR" sz="1050" b="0" i="0" u="none" strike="noStrike" cap="none" spc="0" normalizeH="0" baseline="0" dirty="0">
              <a:ln>
                <a:noFill/>
              </a:ln>
              <a:solidFill>
                <a:schemeClr val="bg1"/>
              </a:solidFill>
              <a:effectLst/>
              <a:uFillTx/>
              <a:latin typeface="Montserrat "/>
              <a:sym typeface="Calibri"/>
            </a:endParaRPr>
          </a:p>
          <a:p>
            <a:pPr marL="0" marR="0" indent="0" algn="ctr" defTabSz="457200" rtl="0" fontAlgn="auto" latinLnBrk="0" hangingPunct="0">
              <a:lnSpc>
                <a:spcPct val="100000"/>
              </a:lnSpc>
              <a:spcBef>
                <a:spcPts val="0"/>
              </a:spcBef>
              <a:spcAft>
                <a:spcPts val="0"/>
              </a:spcAft>
              <a:buClrTx/>
              <a:buSzTx/>
              <a:buFontTx/>
              <a:buNone/>
              <a:tabLst/>
            </a:pPr>
            <a:endParaRPr kumimoji="0" lang="fr-FR" sz="1200" b="0" i="0" u="none" strike="noStrike" cap="none" spc="0" normalizeH="0" baseline="0" dirty="0">
              <a:ln>
                <a:noFill/>
              </a:ln>
              <a:solidFill>
                <a:srgbClr val="000000"/>
              </a:solidFill>
              <a:effectLst/>
              <a:uFillTx/>
              <a:latin typeface="Montserrat "/>
              <a:sym typeface="Calibri"/>
            </a:endParaRPr>
          </a:p>
        </p:txBody>
      </p:sp>
      <p:sp>
        <p:nvSpPr>
          <p:cNvPr id="14" name="ZoneTexte 13">
            <a:extLst>
              <a:ext uri="{FF2B5EF4-FFF2-40B4-BE49-F238E27FC236}">
                <a16:creationId xmlns:a16="http://schemas.microsoft.com/office/drawing/2014/main" id="{FB7F59A8-3BC4-434A-9AF5-C5F7F6213227}"/>
              </a:ext>
            </a:extLst>
          </p:cNvPr>
          <p:cNvSpPr txBox="1"/>
          <p:nvPr/>
        </p:nvSpPr>
        <p:spPr>
          <a:xfrm>
            <a:off x="3802708" y="2751138"/>
            <a:ext cx="1431876" cy="600160"/>
          </a:xfrm>
          <a:prstGeom prst="rect">
            <a:avLst/>
          </a:prstGeom>
          <a:solidFill>
            <a:srgbClr val="17459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fr-FR" sz="1050" b="0" i="0" u="none" strike="noStrike" cap="none" spc="0" normalizeH="0" baseline="0" dirty="0">
              <a:ln>
                <a:noFill/>
              </a:ln>
              <a:solidFill>
                <a:srgbClr val="000000"/>
              </a:solidFill>
              <a:effectLst/>
              <a:uFillTx/>
              <a:latin typeface="Montserrat "/>
              <a:sym typeface="Calibri"/>
            </a:endParaRPr>
          </a:p>
          <a:p>
            <a:pPr marL="0" marR="0" indent="0" algn="ctr" defTabSz="457200" rtl="0" fontAlgn="auto" latinLnBrk="0" hangingPunct="0">
              <a:lnSpc>
                <a:spcPct val="100000"/>
              </a:lnSpc>
              <a:spcBef>
                <a:spcPts val="0"/>
              </a:spcBef>
              <a:spcAft>
                <a:spcPts val="0"/>
              </a:spcAft>
              <a:buClrTx/>
              <a:buSzTx/>
              <a:buFontTx/>
              <a:buNone/>
              <a:tabLst/>
            </a:pPr>
            <a:r>
              <a:rPr lang="fr-FR" sz="1050" dirty="0">
                <a:solidFill>
                  <a:schemeClr val="bg1"/>
                </a:solidFill>
                <a:latin typeface="Montserrat "/>
              </a:rPr>
              <a:t>REA</a:t>
            </a:r>
            <a:endParaRPr kumimoji="0" lang="fr-FR" sz="1050" b="0" i="0" u="none" strike="noStrike" cap="none" spc="0" normalizeH="0" baseline="0" dirty="0">
              <a:ln>
                <a:noFill/>
              </a:ln>
              <a:solidFill>
                <a:schemeClr val="bg1"/>
              </a:solidFill>
              <a:effectLst/>
              <a:uFillTx/>
              <a:latin typeface="Montserrat "/>
              <a:sym typeface="Calibri"/>
            </a:endParaRPr>
          </a:p>
          <a:p>
            <a:pPr marL="0" marR="0" indent="0" algn="ctr" defTabSz="457200" rtl="0" fontAlgn="auto" latinLnBrk="0" hangingPunct="0">
              <a:lnSpc>
                <a:spcPct val="100000"/>
              </a:lnSpc>
              <a:spcBef>
                <a:spcPts val="0"/>
              </a:spcBef>
              <a:spcAft>
                <a:spcPts val="0"/>
              </a:spcAft>
              <a:buClrTx/>
              <a:buSzTx/>
              <a:buFontTx/>
              <a:buNone/>
              <a:tabLst/>
            </a:pPr>
            <a:endParaRPr kumimoji="0" lang="fr-FR" sz="1200" b="0" i="0" u="none" strike="noStrike" cap="none" spc="0" normalizeH="0" baseline="0" dirty="0">
              <a:ln>
                <a:noFill/>
              </a:ln>
              <a:solidFill>
                <a:srgbClr val="000000"/>
              </a:solidFill>
              <a:effectLst/>
              <a:uFillTx/>
              <a:latin typeface="Montserrat "/>
              <a:sym typeface="Calibri"/>
            </a:endParaRPr>
          </a:p>
        </p:txBody>
      </p:sp>
      <p:sp>
        <p:nvSpPr>
          <p:cNvPr id="15" name="ZoneTexte 14">
            <a:extLst>
              <a:ext uri="{FF2B5EF4-FFF2-40B4-BE49-F238E27FC236}">
                <a16:creationId xmlns:a16="http://schemas.microsoft.com/office/drawing/2014/main" id="{3C850A1E-1629-4ABE-BC47-C8EB07DF2BEE}"/>
              </a:ext>
            </a:extLst>
          </p:cNvPr>
          <p:cNvSpPr txBox="1"/>
          <p:nvPr/>
        </p:nvSpPr>
        <p:spPr>
          <a:xfrm>
            <a:off x="5607283" y="2736014"/>
            <a:ext cx="1431876" cy="600160"/>
          </a:xfrm>
          <a:prstGeom prst="rect">
            <a:avLst/>
          </a:prstGeom>
          <a:solidFill>
            <a:srgbClr val="17459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fr-FR" sz="1050" b="0" i="0" u="none" strike="noStrike" cap="none" spc="0" normalizeH="0" baseline="0" dirty="0">
              <a:ln>
                <a:noFill/>
              </a:ln>
              <a:solidFill>
                <a:srgbClr val="000000"/>
              </a:solidFill>
              <a:effectLst/>
              <a:uFillTx/>
              <a:latin typeface="Montserrat "/>
              <a:sym typeface="Calibri"/>
            </a:endParaRPr>
          </a:p>
          <a:p>
            <a:pPr marL="0" marR="0" indent="0" algn="ctr" defTabSz="457200" rtl="0" fontAlgn="auto" latinLnBrk="0" hangingPunct="0">
              <a:lnSpc>
                <a:spcPct val="100000"/>
              </a:lnSpc>
              <a:spcBef>
                <a:spcPts val="0"/>
              </a:spcBef>
              <a:spcAft>
                <a:spcPts val="0"/>
              </a:spcAft>
              <a:buClrTx/>
              <a:buSzTx/>
              <a:buFontTx/>
              <a:buNone/>
              <a:tabLst/>
            </a:pPr>
            <a:r>
              <a:rPr lang="fr-FR" sz="1050" dirty="0">
                <a:solidFill>
                  <a:schemeClr val="bg1"/>
                </a:solidFill>
                <a:latin typeface="Montserrat "/>
              </a:rPr>
              <a:t>USC</a:t>
            </a:r>
            <a:endParaRPr kumimoji="0" lang="fr-FR" sz="1050" b="0" i="0" u="none" strike="noStrike" cap="none" spc="0" normalizeH="0" baseline="0" dirty="0">
              <a:ln>
                <a:noFill/>
              </a:ln>
              <a:solidFill>
                <a:schemeClr val="bg1"/>
              </a:solidFill>
              <a:effectLst/>
              <a:uFillTx/>
              <a:latin typeface="Montserrat "/>
              <a:sym typeface="Calibri"/>
            </a:endParaRPr>
          </a:p>
          <a:p>
            <a:pPr marL="0" marR="0" indent="0" algn="ctr" defTabSz="457200" rtl="0" fontAlgn="auto" latinLnBrk="0" hangingPunct="0">
              <a:lnSpc>
                <a:spcPct val="100000"/>
              </a:lnSpc>
              <a:spcBef>
                <a:spcPts val="0"/>
              </a:spcBef>
              <a:spcAft>
                <a:spcPts val="0"/>
              </a:spcAft>
              <a:buClrTx/>
              <a:buSzTx/>
              <a:buFontTx/>
              <a:buNone/>
              <a:tabLst/>
            </a:pPr>
            <a:endParaRPr kumimoji="0" lang="fr-FR" sz="1200" b="0" i="0" u="none" strike="noStrike" cap="none" spc="0" normalizeH="0" baseline="0" dirty="0">
              <a:ln>
                <a:noFill/>
              </a:ln>
              <a:solidFill>
                <a:srgbClr val="000000"/>
              </a:solidFill>
              <a:effectLst/>
              <a:uFillTx/>
              <a:latin typeface="Montserrat "/>
              <a:sym typeface="Calibri"/>
            </a:endParaRPr>
          </a:p>
        </p:txBody>
      </p:sp>
      <p:pic>
        <p:nvPicPr>
          <p:cNvPr id="16" name="Image 15">
            <a:extLst>
              <a:ext uri="{FF2B5EF4-FFF2-40B4-BE49-F238E27FC236}">
                <a16:creationId xmlns:a16="http://schemas.microsoft.com/office/drawing/2014/main" id="{C711A0D5-438C-4F2C-A78E-6FD48E11F16B}"/>
              </a:ext>
            </a:extLst>
          </p:cNvPr>
          <p:cNvPicPr>
            <a:picLocks noChangeAspect="1"/>
          </p:cNvPicPr>
          <p:nvPr/>
        </p:nvPicPr>
        <p:blipFill>
          <a:blip r:embed="rId3"/>
          <a:stretch>
            <a:fillRect/>
          </a:stretch>
        </p:blipFill>
        <p:spPr>
          <a:xfrm>
            <a:off x="194203" y="3429855"/>
            <a:ext cx="1246473" cy="925512"/>
          </a:xfrm>
          <a:prstGeom prst="rect">
            <a:avLst/>
          </a:prstGeom>
        </p:spPr>
      </p:pic>
      <p:pic>
        <p:nvPicPr>
          <p:cNvPr id="17" name="Image 16">
            <a:extLst>
              <a:ext uri="{FF2B5EF4-FFF2-40B4-BE49-F238E27FC236}">
                <a16:creationId xmlns:a16="http://schemas.microsoft.com/office/drawing/2014/main" id="{FD2C72A7-46A2-4761-B5A3-5C47CD20D498}"/>
              </a:ext>
            </a:extLst>
          </p:cNvPr>
          <p:cNvPicPr>
            <a:picLocks noChangeAspect="1"/>
          </p:cNvPicPr>
          <p:nvPr/>
        </p:nvPicPr>
        <p:blipFill>
          <a:blip r:embed="rId3"/>
          <a:stretch>
            <a:fillRect/>
          </a:stretch>
        </p:blipFill>
        <p:spPr>
          <a:xfrm>
            <a:off x="1963125" y="3409200"/>
            <a:ext cx="1246473" cy="925512"/>
          </a:xfrm>
          <a:prstGeom prst="rect">
            <a:avLst/>
          </a:prstGeom>
        </p:spPr>
      </p:pic>
      <p:pic>
        <p:nvPicPr>
          <p:cNvPr id="18" name="Image 17">
            <a:extLst>
              <a:ext uri="{FF2B5EF4-FFF2-40B4-BE49-F238E27FC236}">
                <a16:creationId xmlns:a16="http://schemas.microsoft.com/office/drawing/2014/main" id="{A0AF5F8D-676A-4542-AAFE-C4F9743175F3}"/>
              </a:ext>
            </a:extLst>
          </p:cNvPr>
          <p:cNvPicPr>
            <a:picLocks noChangeAspect="1"/>
          </p:cNvPicPr>
          <p:nvPr/>
        </p:nvPicPr>
        <p:blipFill>
          <a:blip r:embed="rId3"/>
          <a:stretch>
            <a:fillRect/>
          </a:stretch>
        </p:blipFill>
        <p:spPr>
          <a:xfrm>
            <a:off x="1963126" y="4246694"/>
            <a:ext cx="1246473" cy="925512"/>
          </a:xfrm>
          <a:prstGeom prst="rect">
            <a:avLst/>
          </a:prstGeom>
        </p:spPr>
      </p:pic>
      <p:pic>
        <p:nvPicPr>
          <p:cNvPr id="19" name="Image 18">
            <a:extLst>
              <a:ext uri="{FF2B5EF4-FFF2-40B4-BE49-F238E27FC236}">
                <a16:creationId xmlns:a16="http://schemas.microsoft.com/office/drawing/2014/main" id="{391AF1D3-F60E-4E39-ABF1-70032836DCC7}"/>
              </a:ext>
            </a:extLst>
          </p:cNvPr>
          <p:cNvPicPr>
            <a:picLocks noChangeAspect="1"/>
          </p:cNvPicPr>
          <p:nvPr/>
        </p:nvPicPr>
        <p:blipFill>
          <a:blip r:embed="rId3"/>
          <a:stretch>
            <a:fillRect/>
          </a:stretch>
        </p:blipFill>
        <p:spPr>
          <a:xfrm>
            <a:off x="3917852" y="3429000"/>
            <a:ext cx="1246473" cy="925512"/>
          </a:xfrm>
          <a:prstGeom prst="rect">
            <a:avLst/>
          </a:prstGeom>
        </p:spPr>
      </p:pic>
      <p:pic>
        <p:nvPicPr>
          <p:cNvPr id="20" name="Image 19">
            <a:extLst>
              <a:ext uri="{FF2B5EF4-FFF2-40B4-BE49-F238E27FC236}">
                <a16:creationId xmlns:a16="http://schemas.microsoft.com/office/drawing/2014/main" id="{DD533055-3A69-49EC-BA7A-4ECD618B5077}"/>
              </a:ext>
            </a:extLst>
          </p:cNvPr>
          <p:cNvPicPr>
            <a:picLocks noChangeAspect="1"/>
          </p:cNvPicPr>
          <p:nvPr/>
        </p:nvPicPr>
        <p:blipFill>
          <a:blip r:embed="rId3"/>
          <a:stretch>
            <a:fillRect/>
          </a:stretch>
        </p:blipFill>
        <p:spPr>
          <a:xfrm>
            <a:off x="5691904" y="5186718"/>
            <a:ext cx="1246473" cy="925512"/>
          </a:xfrm>
          <a:prstGeom prst="rect">
            <a:avLst/>
          </a:prstGeom>
        </p:spPr>
      </p:pic>
      <p:pic>
        <p:nvPicPr>
          <p:cNvPr id="21" name="Image 20">
            <a:extLst>
              <a:ext uri="{FF2B5EF4-FFF2-40B4-BE49-F238E27FC236}">
                <a16:creationId xmlns:a16="http://schemas.microsoft.com/office/drawing/2014/main" id="{AFDAA2C9-D985-4D96-A316-23B32FC9F264}"/>
              </a:ext>
            </a:extLst>
          </p:cNvPr>
          <p:cNvPicPr>
            <a:picLocks noChangeAspect="1"/>
          </p:cNvPicPr>
          <p:nvPr/>
        </p:nvPicPr>
        <p:blipFill>
          <a:blip r:embed="rId3"/>
          <a:stretch>
            <a:fillRect/>
          </a:stretch>
        </p:blipFill>
        <p:spPr>
          <a:xfrm>
            <a:off x="5691904" y="3475039"/>
            <a:ext cx="1246473" cy="925512"/>
          </a:xfrm>
          <a:prstGeom prst="rect">
            <a:avLst/>
          </a:prstGeom>
        </p:spPr>
      </p:pic>
      <p:pic>
        <p:nvPicPr>
          <p:cNvPr id="22" name="Image 21">
            <a:extLst>
              <a:ext uri="{FF2B5EF4-FFF2-40B4-BE49-F238E27FC236}">
                <a16:creationId xmlns:a16="http://schemas.microsoft.com/office/drawing/2014/main" id="{81AC052F-13CB-4ADF-9A1A-FDB3822F7CBB}"/>
              </a:ext>
            </a:extLst>
          </p:cNvPr>
          <p:cNvPicPr>
            <a:picLocks noChangeAspect="1"/>
          </p:cNvPicPr>
          <p:nvPr/>
        </p:nvPicPr>
        <p:blipFill>
          <a:blip r:embed="rId3"/>
          <a:stretch>
            <a:fillRect/>
          </a:stretch>
        </p:blipFill>
        <p:spPr>
          <a:xfrm>
            <a:off x="5691905" y="4312533"/>
            <a:ext cx="1246473" cy="925512"/>
          </a:xfrm>
          <a:prstGeom prst="rect">
            <a:avLst/>
          </a:prstGeom>
        </p:spPr>
      </p:pic>
      <p:cxnSp>
        <p:nvCxnSpPr>
          <p:cNvPr id="23" name="Connecteur droit 22">
            <a:extLst>
              <a:ext uri="{FF2B5EF4-FFF2-40B4-BE49-F238E27FC236}">
                <a16:creationId xmlns:a16="http://schemas.microsoft.com/office/drawing/2014/main" id="{AC76F734-34D9-4D0B-AFBE-F3F7B598BDF5}"/>
              </a:ext>
            </a:extLst>
          </p:cNvPr>
          <p:cNvCxnSpPr/>
          <p:nvPr/>
        </p:nvCxnSpPr>
        <p:spPr>
          <a:xfrm>
            <a:off x="766689" y="2602523"/>
            <a:ext cx="5535637"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Connecteur droit 23">
            <a:extLst>
              <a:ext uri="{FF2B5EF4-FFF2-40B4-BE49-F238E27FC236}">
                <a16:creationId xmlns:a16="http://schemas.microsoft.com/office/drawing/2014/main" id="{6FE18ED6-879A-4CDF-ADBA-54F0AEAA946D}"/>
              </a:ext>
            </a:extLst>
          </p:cNvPr>
          <p:cNvCxnSpPr>
            <a:cxnSpLocks/>
          </p:cNvCxnSpPr>
          <p:nvPr/>
        </p:nvCxnSpPr>
        <p:spPr>
          <a:xfrm>
            <a:off x="3209598" y="2061062"/>
            <a:ext cx="0" cy="541461"/>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5" name="Text Box 28">
            <a:extLst>
              <a:ext uri="{FF2B5EF4-FFF2-40B4-BE49-F238E27FC236}">
                <a16:creationId xmlns:a16="http://schemas.microsoft.com/office/drawing/2014/main" id="{210B8488-A0CD-4284-AE39-45C8CE84F897}"/>
              </a:ext>
            </a:extLst>
          </p:cNvPr>
          <p:cNvSpPr txBox="1">
            <a:spLocks noChangeArrowheads="1"/>
          </p:cNvSpPr>
          <p:nvPr/>
        </p:nvSpPr>
        <p:spPr bwMode="auto">
          <a:xfrm>
            <a:off x="3690136" y="1041678"/>
            <a:ext cx="4564599" cy="1461939"/>
          </a:xfrm>
          <a:prstGeom prst="rect">
            <a:avLst/>
          </a:prstGeom>
          <a:solidFill>
            <a:srgbClr val="174593">
              <a:alpha val="82000"/>
            </a:srgbClr>
          </a:solidFill>
          <a:ln>
            <a:noFill/>
          </a:ln>
        </p:spPr>
        <p:txBody>
          <a:bodyPr wrap="square">
            <a:spAutoFit/>
          </a:bodyP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9pPr>
          </a:lstStyle>
          <a:p>
            <a:pPr eaLnBrk="1" hangingPunct="1">
              <a:spcBef>
                <a:spcPct val="0"/>
              </a:spcBef>
              <a:buClrTx/>
              <a:buSzTx/>
              <a:buFontTx/>
              <a:buNone/>
            </a:pPr>
            <a:r>
              <a:rPr lang="fr-FR" altLang="fr-FR" sz="1050" u="sng" dirty="0">
                <a:solidFill>
                  <a:schemeClr val="bg1"/>
                </a:solidFill>
                <a:latin typeface="Montserrat "/>
              </a:rPr>
              <a:t>Postes miroirs :</a:t>
            </a:r>
          </a:p>
          <a:p>
            <a:pPr eaLnBrk="1" hangingPunct="1">
              <a:spcBef>
                <a:spcPct val="0"/>
              </a:spcBef>
              <a:buClrTx/>
              <a:buSzTx/>
              <a:buNone/>
            </a:pPr>
            <a:r>
              <a:rPr lang="fr-FR" altLang="fr-FR" sz="1050" b="0" dirty="0">
                <a:solidFill>
                  <a:schemeClr val="bg1"/>
                </a:solidFill>
                <a:latin typeface="Montserrat "/>
              </a:rPr>
              <a:t>Mobiles</a:t>
            </a:r>
          </a:p>
          <a:p>
            <a:pPr eaLnBrk="1" hangingPunct="1">
              <a:spcBef>
                <a:spcPct val="0"/>
              </a:spcBef>
              <a:buClrTx/>
              <a:buSzTx/>
              <a:buNone/>
            </a:pPr>
            <a:r>
              <a:rPr lang="fr-FR" altLang="fr-FR" sz="1050" b="0" dirty="0">
                <a:solidFill>
                  <a:schemeClr val="bg1"/>
                </a:solidFill>
                <a:latin typeface="Montserrat "/>
              </a:rPr>
              <a:t>liste complète des patients présents </a:t>
            </a:r>
          </a:p>
          <a:p>
            <a:pPr eaLnBrk="1" hangingPunct="1">
              <a:spcBef>
                <a:spcPct val="0"/>
              </a:spcBef>
              <a:buClrTx/>
              <a:buSzTx/>
              <a:buNone/>
            </a:pPr>
            <a:r>
              <a:rPr lang="fr-FR" altLang="fr-FR" sz="1050" b="0" dirty="0">
                <a:solidFill>
                  <a:schemeClr val="bg1"/>
                </a:solidFill>
                <a:latin typeface="Montserrat "/>
              </a:rPr>
              <a:t>Accès en lecture / écriture à tous les dossiers  plusieurs utilisateurs simultanément</a:t>
            </a:r>
          </a:p>
          <a:p>
            <a:pPr hangingPunct="1">
              <a:spcBef>
                <a:spcPct val="0"/>
              </a:spcBef>
              <a:buClrTx/>
              <a:buSzTx/>
              <a:buNone/>
            </a:pPr>
            <a:r>
              <a:rPr lang="fr-FR" altLang="fr-FR" sz="1050" b="0" dirty="0">
                <a:solidFill>
                  <a:schemeClr val="bg1"/>
                </a:solidFill>
                <a:latin typeface="Montserrat "/>
                <a:cs typeface="Times New Roman" panose="02020603050405020304" pitchFamily="18" charset="0"/>
              </a:rPr>
              <a:t>permet un accès à l’ensemble des dossiers de toutes les unités à partir du portail</a:t>
            </a:r>
          </a:p>
          <a:p>
            <a:pPr eaLnBrk="1" hangingPunct="1">
              <a:spcBef>
                <a:spcPct val="0"/>
              </a:spcBef>
              <a:buClrTx/>
              <a:buSzTx/>
              <a:buNone/>
            </a:pPr>
            <a:endParaRPr lang="fr-FR" altLang="fr-FR" sz="1200" b="0" dirty="0">
              <a:solidFill>
                <a:srgbClr val="1F408D"/>
              </a:solidFill>
              <a:latin typeface="Montserrat "/>
            </a:endParaRPr>
          </a:p>
        </p:txBody>
      </p:sp>
    </p:spTree>
    <p:extLst>
      <p:ext uri="{BB962C8B-B14F-4D97-AF65-F5344CB8AC3E}">
        <p14:creationId xmlns:p14="http://schemas.microsoft.com/office/powerpoint/2010/main" val="320124727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4">
            <a:extLst>
              <a:ext uri="{FF2B5EF4-FFF2-40B4-BE49-F238E27FC236}">
                <a16:creationId xmlns:a16="http://schemas.microsoft.com/office/drawing/2014/main" id="{5EC46CA6-0B1C-42E7-8FE2-53A4A88B0131}"/>
              </a:ext>
            </a:extLst>
          </p:cNvPr>
          <p:cNvSpPr txBox="1">
            <a:spLocks/>
          </p:cNvSpPr>
          <p:nvPr/>
        </p:nvSpPr>
        <p:spPr>
          <a:xfrm>
            <a:off x="1542116" y="230475"/>
            <a:ext cx="3253149" cy="5378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dirty="0">
                <a:solidFill>
                  <a:schemeClr val="accent1">
                    <a:lumMod val="75000"/>
                  </a:schemeClr>
                </a:solidFill>
                <a:latin typeface="Montserrat" panose="00000500000000000000" pitchFamily="50" charset="0"/>
              </a:rPr>
              <a:t>Mode déconnecté</a:t>
            </a:r>
          </a:p>
        </p:txBody>
      </p:sp>
      <p:sp>
        <p:nvSpPr>
          <p:cNvPr id="3" name="Espace réservé du contenu 2">
            <a:extLst>
              <a:ext uri="{FF2B5EF4-FFF2-40B4-BE49-F238E27FC236}">
                <a16:creationId xmlns:a16="http://schemas.microsoft.com/office/drawing/2014/main" id="{F6CE2249-0FC2-4A88-90CD-F2A95F613830}"/>
              </a:ext>
            </a:extLst>
          </p:cNvPr>
          <p:cNvSpPr txBox="1">
            <a:spLocks noChangeArrowheads="1"/>
          </p:cNvSpPr>
          <p:nvPr/>
        </p:nvSpPr>
        <p:spPr>
          <a:xfrm>
            <a:off x="294702" y="1071562"/>
            <a:ext cx="9001125" cy="235743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lvl1pPr marL="228592" marR="0" indent="-2285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1pPr>
            <a:lvl2pPr marL="731500" marR="0" indent="-27431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2pPr>
            <a:lvl3pPr marL="1219168"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3pPr>
            <a:lvl4pPr marL="1676356"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4pPr>
            <a:lvl5pPr marL="2133547"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5pPr>
            <a:lvl6pPr marL="2590735"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6pPr>
            <a:lvl7pPr marL="3047924"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7pPr>
            <a:lvl8pPr marL="3505112"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8pPr>
            <a:lvl9pPr marL="3962301" marR="0" indent="-304791"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9pPr>
          </a:lstStyle>
          <a:p>
            <a:pPr marL="0" indent="0">
              <a:buNone/>
            </a:pPr>
            <a:r>
              <a:rPr lang="fr-FR" sz="1400" dirty="0">
                <a:latin typeface="Montserrat" panose="00000500000000000000" pitchFamily="50" charset="0"/>
              </a:rPr>
              <a:t>Les </a:t>
            </a:r>
            <a:r>
              <a:rPr lang="fr-FR" sz="1400" b="1" dirty="0">
                <a:latin typeface="Montserrat" panose="00000500000000000000" pitchFamily="50" charset="0"/>
              </a:rPr>
              <a:t>dossiers patients </a:t>
            </a:r>
            <a:r>
              <a:rPr lang="fr-FR" sz="1400" dirty="0">
                <a:latin typeface="Montserrat" panose="00000500000000000000" pitchFamily="50" charset="0"/>
              </a:rPr>
              <a:t>et les données de </a:t>
            </a:r>
            <a:r>
              <a:rPr lang="fr-FR" sz="1400" b="1" dirty="0">
                <a:latin typeface="Montserrat" panose="00000500000000000000" pitchFamily="50" charset="0"/>
              </a:rPr>
              <a:t>paramétrage </a:t>
            </a:r>
            <a:r>
              <a:rPr lang="fr-FR" sz="1400" dirty="0">
                <a:latin typeface="Montserrat" panose="00000500000000000000" pitchFamily="50" charset="0"/>
              </a:rPr>
              <a:t>sont </a:t>
            </a:r>
            <a:r>
              <a:rPr lang="fr-FR" sz="1400" b="1" dirty="0">
                <a:latin typeface="Montserrat" panose="00000500000000000000" pitchFamily="50" charset="0"/>
              </a:rPr>
              <a:t>chargés en local:</a:t>
            </a:r>
          </a:p>
          <a:p>
            <a:pPr marL="0" indent="0">
              <a:buNone/>
            </a:pPr>
            <a:endParaRPr lang="fr-FR" sz="1400" dirty="0">
              <a:latin typeface="Montserrat" panose="00000500000000000000" pitchFamily="50" charset="0"/>
            </a:endParaRPr>
          </a:p>
          <a:p>
            <a:pPr algn="just" hangingPunct="1">
              <a:buFont typeface="Wingdings" panose="05000000000000000000" pitchFamily="2" charset="2"/>
              <a:buChar char="ü"/>
            </a:pPr>
            <a:r>
              <a:rPr lang="fr-FR" altLang="fr-FR" sz="1400" b="1" dirty="0">
                <a:solidFill>
                  <a:srgbClr val="174593"/>
                </a:solidFill>
                <a:latin typeface="Montserrat "/>
              </a:rPr>
              <a:t>Rapidité d’exécution </a:t>
            </a:r>
            <a:r>
              <a:rPr lang="fr-FR" altLang="fr-FR" sz="1400" dirty="0">
                <a:solidFill>
                  <a:srgbClr val="174593"/>
                </a:solidFill>
                <a:latin typeface="Montserrat "/>
              </a:rPr>
              <a:t>(pas interrogation  serveur)</a:t>
            </a:r>
          </a:p>
          <a:p>
            <a:pPr algn="just" hangingPunct="1">
              <a:buFont typeface="Wingdings" panose="05000000000000000000" pitchFamily="2" charset="2"/>
              <a:buChar char="ü"/>
            </a:pPr>
            <a:r>
              <a:rPr lang="fr-FR" altLang="fr-FR" sz="1400" b="1" dirty="0">
                <a:solidFill>
                  <a:srgbClr val="174593"/>
                </a:solidFill>
                <a:latin typeface="Montserrat "/>
              </a:rPr>
              <a:t>Continuité d’exploitation </a:t>
            </a:r>
            <a:r>
              <a:rPr lang="fr-FR" altLang="fr-FR" sz="1400" dirty="0">
                <a:solidFill>
                  <a:srgbClr val="174593"/>
                </a:solidFill>
                <a:latin typeface="Montserrat "/>
              </a:rPr>
              <a:t>en cas de perte de connexion avec le serveur </a:t>
            </a:r>
          </a:p>
        </p:txBody>
      </p:sp>
      <p:cxnSp>
        <p:nvCxnSpPr>
          <p:cNvPr id="5" name="Connecteur en arc 14">
            <a:extLst>
              <a:ext uri="{FF2B5EF4-FFF2-40B4-BE49-F238E27FC236}">
                <a16:creationId xmlns:a16="http://schemas.microsoft.com/office/drawing/2014/main" id="{1CFB6569-EFAC-4D64-9130-3440CACE4B71}"/>
              </a:ext>
            </a:extLst>
          </p:cNvPr>
          <p:cNvCxnSpPr>
            <a:cxnSpLocks/>
          </p:cNvCxnSpPr>
          <p:nvPr/>
        </p:nvCxnSpPr>
        <p:spPr bwMode="auto">
          <a:xfrm rot="10800000" flipH="1" flipV="1">
            <a:off x="3068691" y="3583001"/>
            <a:ext cx="392112" cy="496888"/>
          </a:xfrm>
          <a:prstGeom prst="curvedConnector2">
            <a:avLst/>
          </a:prstGeom>
          <a:ln>
            <a:solidFill>
              <a:srgbClr val="174593"/>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6" name="Groupe 5">
            <a:extLst>
              <a:ext uri="{FF2B5EF4-FFF2-40B4-BE49-F238E27FC236}">
                <a16:creationId xmlns:a16="http://schemas.microsoft.com/office/drawing/2014/main" id="{8808A72A-3F36-483B-9673-C5F822665466}"/>
              </a:ext>
            </a:extLst>
          </p:cNvPr>
          <p:cNvGrpSpPr/>
          <p:nvPr/>
        </p:nvGrpSpPr>
        <p:grpSpPr>
          <a:xfrm>
            <a:off x="294702" y="2857498"/>
            <a:ext cx="8279195" cy="2928940"/>
            <a:chOff x="221868" y="1858482"/>
            <a:chExt cx="8279195" cy="2928940"/>
          </a:xfrm>
        </p:grpSpPr>
        <p:pic>
          <p:nvPicPr>
            <p:cNvPr id="7" name="Image 6">
              <a:extLst>
                <a:ext uri="{FF2B5EF4-FFF2-40B4-BE49-F238E27FC236}">
                  <a16:creationId xmlns:a16="http://schemas.microsoft.com/office/drawing/2014/main" id="{FA2BDE93-DC69-4B4D-8C02-64903A689531}"/>
                </a:ext>
              </a:extLst>
            </p:cNvPr>
            <p:cNvPicPr>
              <a:picLocks noChangeAspect="1"/>
            </p:cNvPicPr>
            <p:nvPr/>
          </p:nvPicPr>
          <p:blipFill>
            <a:blip r:embed="rId2"/>
            <a:stretch>
              <a:fillRect/>
            </a:stretch>
          </p:blipFill>
          <p:spPr>
            <a:xfrm>
              <a:off x="484719" y="2967516"/>
              <a:ext cx="676836" cy="860860"/>
            </a:xfrm>
            <a:prstGeom prst="rect">
              <a:avLst/>
            </a:prstGeom>
            <a:effectLst>
              <a:softEdge rad="38100"/>
            </a:effectLst>
          </p:spPr>
        </p:pic>
        <p:grpSp>
          <p:nvGrpSpPr>
            <p:cNvPr id="8" name="Groupe 7">
              <a:extLst>
                <a:ext uri="{FF2B5EF4-FFF2-40B4-BE49-F238E27FC236}">
                  <a16:creationId xmlns:a16="http://schemas.microsoft.com/office/drawing/2014/main" id="{46C1C70D-9806-4990-BCA2-F21FA21810D4}"/>
                </a:ext>
              </a:extLst>
            </p:cNvPr>
            <p:cNvGrpSpPr/>
            <p:nvPr/>
          </p:nvGrpSpPr>
          <p:grpSpPr>
            <a:xfrm>
              <a:off x="221868" y="1858482"/>
              <a:ext cx="8279195" cy="2928940"/>
              <a:chOff x="221868" y="3056970"/>
              <a:chExt cx="8279195" cy="2928940"/>
            </a:xfrm>
          </p:grpSpPr>
          <p:grpSp>
            <p:nvGrpSpPr>
              <p:cNvPr id="11" name="Groupe 10">
                <a:extLst>
                  <a:ext uri="{FF2B5EF4-FFF2-40B4-BE49-F238E27FC236}">
                    <a16:creationId xmlns:a16="http://schemas.microsoft.com/office/drawing/2014/main" id="{37DC4489-31A0-43DF-AE2D-0C09245006AE}"/>
                  </a:ext>
                </a:extLst>
              </p:cNvPr>
              <p:cNvGrpSpPr/>
              <p:nvPr/>
            </p:nvGrpSpPr>
            <p:grpSpPr>
              <a:xfrm>
                <a:off x="2755520" y="4233114"/>
                <a:ext cx="1342696" cy="793750"/>
                <a:chOff x="6819127" y="1749921"/>
                <a:chExt cx="1396210" cy="768003"/>
              </a:xfrm>
            </p:grpSpPr>
            <p:pic>
              <p:nvPicPr>
                <p:cNvPr id="38" name="Image 37" descr="Une image contenant dessin&#10;&#10;Description générée automatiquement">
                  <a:extLst>
                    <a:ext uri="{FF2B5EF4-FFF2-40B4-BE49-F238E27FC236}">
                      <a16:creationId xmlns:a16="http://schemas.microsoft.com/office/drawing/2014/main" id="{BC7780CB-3373-4E2B-93F7-46A364A305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9127" y="1749921"/>
                  <a:ext cx="1396210" cy="768003"/>
                </a:xfrm>
                <a:prstGeom prst="rect">
                  <a:avLst/>
                </a:prstGeom>
              </p:spPr>
            </p:pic>
            <p:sp>
              <p:nvSpPr>
                <p:cNvPr id="39" name="ZoneTexte 38">
                  <a:extLst>
                    <a:ext uri="{FF2B5EF4-FFF2-40B4-BE49-F238E27FC236}">
                      <a16:creationId xmlns:a16="http://schemas.microsoft.com/office/drawing/2014/main" id="{16A2A5BE-A62B-4751-AC6B-926EB51F2908}"/>
                    </a:ext>
                  </a:extLst>
                </p:cNvPr>
                <p:cNvSpPr txBox="1"/>
                <p:nvPr/>
              </p:nvSpPr>
              <p:spPr>
                <a:xfrm>
                  <a:off x="6986286" y="2213378"/>
                  <a:ext cx="1152880" cy="253912"/>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050" b="0" i="0" u="none" strike="noStrike" cap="none" spc="0" normalizeH="0" baseline="0" dirty="0">
                      <a:ln>
                        <a:noFill/>
                      </a:ln>
                      <a:solidFill>
                        <a:srgbClr val="174593"/>
                      </a:solidFill>
                      <a:effectLst/>
                      <a:highlight>
                        <a:srgbClr val="FFFFFF"/>
                      </a:highlight>
                      <a:uFillTx/>
                      <a:latin typeface="+mn-lt"/>
                      <a:ea typeface="+mn-ea"/>
                      <a:cs typeface="+mn-cs"/>
                      <a:sym typeface="Calibri"/>
                    </a:rPr>
                    <a:t>     Diane serveur     </a:t>
                  </a:r>
                </a:p>
              </p:txBody>
            </p:sp>
          </p:grpSp>
          <p:pic>
            <p:nvPicPr>
              <p:cNvPr id="12" name="Image 10">
                <a:extLst>
                  <a:ext uri="{FF2B5EF4-FFF2-40B4-BE49-F238E27FC236}">
                    <a16:creationId xmlns:a16="http://schemas.microsoft.com/office/drawing/2014/main" id="{4881DF33-CD9D-4F89-B276-AA0C5DEE19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5429" y="3328172"/>
                <a:ext cx="11049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1">
                <a:extLst>
                  <a:ext uri="{FF2B5EF4-FFF2-40B4-BE49-F238E27FC236}">
                    <a16:creationId xmlns:a16="http://schemas.microsoft.com/office/drawing/2014/main" id="{117850E0-8B25-474E-9969-404F563DFD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4914345"/>
                <a:ext cx="7905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Connecteur en arc 14">
                <a:extLst>
                  <a:ext uri="{FF2B5EF4-FFF2-40B4-BE49-F238E27FC236}">
                    <a16:creationId xmlns:a16="http://schemas.microsoft.com/office/drawing/2014/main" id="{F726B452-5B89-4783-8D20-BA620960795F}"/>
                  </a:ext>
                </a:extLst>
              </p:cNvPr>
              <p:cNvCxnSpPr>
                <a:cxnSpLocks/>
              </p:cNvCxnSpPr>
              <p:nvPr/>
            </p:nvCxnSpPr>
            <p:spPr bwMode="auto">
              <a:xfrm rot="10800000">
                <a:off x="4071938" y="4596845"/>
                <a:ext cx="2214562" cy="793750"/>
              </a:xfrm>
              <a:prstGeom prst="curvedConnector3">
                <a:avLst>
                  <a:gd name="adj1" fmla="val 50000"/>
                </a:avLst>
              </a:prstGeom>
              <a:ln>
                <a:solidFill>
                  <a:srgbClr val="174593"/>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5" name="Rectangle à coins arrondis 14">
                <a:extLst>
                  <a:ext uri="{FF2B5EF4-FFF2-40B4-BE49-F238E27FC236}">
                    <a16:creationId xmlns:a16="http://schemas.microsoft.com/office/drawing/2014/main" id="{F9FEEEDB-403B-4C80-8073-C28C7D3BDF59}"/>
                  </a:ext>
                </a:extLst>
              </p:cNvPr>
              <p:cNvSpPr/>
              <p:nvPr/>
            </p:nvSpPr>
            <p:spPr bwMode="auto">
              <a:xfrm>
                <a:off x="5857875" y="3056970"/>
                <a:ext cx="2643188" cy="2928938"/>
              </a:xfrm>
              <a:prstGeom prst="roundRect">
                <a:avLst/>
              </a:prstGeom>
              <a:noFill/>
              <a:ln w="15875" cap="flat" cmpd="sng" algn="ctr">
                <a:solidFill>
                  <a:srgbClr val="1F408D"/>
                </a:solidFill>
                <a:prstDash val="solid"/>
                <a:round/>
                <a:headEnd type="none" w="med" len="med"/>
                <a:tailEnd type="none" w="med" len="med"/>
              </a:ln>
              <a:effectLst/>
            </p:spPr>
            <p:txBody>
              <a:bodyPr wrap="none" anchor="ctr"/>
              <a:lstStyle/>
              <a:p>
                <a:pPr algn="ctr" eaLnBrk="1" hangingPunct="1">
                  <a:defRPr/>
                </a:pPr>
                <a:endParaRPr lang="fr-FR" sz="1200" b="1" dirty="0">
                  <a:effectLst>
                    <a:outerShdw blurRad="38100" dist="38100" dir="2700000" algn="tl">
                      <a:srgbClr val="C0C0C0"/>
                    </a:outerShdw>
                  </a:effectLst>
                  <a:latin typeface="Tahoma" charset="0"/>
                  <a:cs typeface="Arial" charset="0"/>
                </a:endParaRPr>
              </a:p>
            </p:txBody>
          </p:sp>
          <p:sp>
            <p:nvSpPr>
              <p:cNvPr id="16" name="ZoneTexte 15">
                <a:extLst>
                  <a:ext uri="{FF2B5EF4-FFF2-40B4-BE49-F238E27FC236}">
                    <a16:creationId xmlns:a16="http://schemas.microsoft.com/office/drawing/2014/main" id="{FD13B5A1-92CD-4161-932A-8D572C063DA9}"/>
                  </a:ext>
                </a:extLst>
              </p:cNvPr>
              <p:cNvSpPr txBox="1">
                <a:spLocks noChangeArrowheads="1"/>
              </p:cNvSpPr>
              <p:nvPr/>
            </p:nvSpPr>
            <p:spPr bwMode="auto">
              <a:xfrm>
                <a:off x="7266838" y="5509439"/>
                <a:ext cx="11208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9pPr>
              </a:lstStyle>
              <a:p>
                <a:pPr eaLnBrk="1" hangingPunct="1">
                  <a:spcBef>
                    <a:spcPct val="0"/>
                  </a:spcBef>
                  <a:buClrTx/>
                  <a:buSzTx/>
                  <a:buFontTx/>
                  <a:buNone/>
                </a:pPr>
                <a:r>
                  <a:rPr lang="fr-FR" altLang="fr-FR" sz="1200" b="0" dirty="0">
                    <a:solidFill>
                      <a:srgbClr val="1F408D"/>
                    </a:solidFill>
                    <a:latin typeface="Montserrat "/>
                  </a:rPr>
                  <a:t>Poste miroir</a:t>
                </a:r>
              </a:p>
            </p:txBody>
          </p:sp>
          <p:sp>
            <p:nvSpPr>
              <p:cNvPr id="17" name="ZoneTexte 16">
                <a:extLst>
                  <a:ext uri="{FF2B5EF4-FFF2-40B4-BE49-F238E27FC236}">
                    <a16:creationId xmlns:a16="http://schemas.microsoft.com/office/drawing/2014/main" id="{B630F169-B2F7-4B74-B984-5E4D7BD67A74}"/>
                  </a:ext>
                </a:extLst>
              </p:cNvPr>
              <p:cNvSpPr txBox="1">
                <a:spLocks noChangeArrowheads="1"/>
              </p:cNvSpPr>
              <p:nvPr/>
            </p:nvSpPr>
            <p:spPr bwMode="auto">
              <a:xfrm>
                <a:off x="5952247" y="4319522"/>
                <a:ext cx="104547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9pPr>
              </a:lstStyle>
              <a:p>
                <a:pPr eaLnBrk="1" hangingPunct="1">
                  <a:spcBef>
                    <a:spcPct val="0"/>
                  </a:spcBef>
                  <a:buClrTx/>
                  <a:buSzTx/>
                  <a:buFontTx/>
                  <a:buNone/>
                </a:pPr>
                <a:r>
                  <a:rPr lang="fr-FR" altLang="fr-FR" sz="1050" b="0" dirty="0">
                    <a:solidFill>
                      <a:srgbClr val="1F408D"/>
                    </a:solidFill>
                    <a:latin typeface="Montserrat "/>
                  </a:rPr>
                  <a:t>Consultation</a:t>
                </a:r>
              </a:p>
            </p:txBody>
          </p:sp>
          <p:sp>
            <p:nvSpPr>
              <p:cNvPr id="18" name="ZoneTexte 17">
                <a:extLst>
                  <a:ext uri="{FF2B5EF4-FFF2-40B4-BE49-F238E27FC236}">
                    <a16:creationId xmlns:a16="http://schemas.microsoft.com/office/drawing/2014/main" id="{92128A97-D4EF-4F66-BE09-EE74692F5C70}"/>
                  </a:ext>
                </a:extLst>
              </p:cNvPr>
              <p:cNvSpPr txBox="1">
                <a:spLocks noChangeArrowheads="1"/>
              </p:cNvSpPr>
              <p:nvPr/>
            </p:nvSpPr>
            <p:spPr bwMode="auto">
              <a:xfrm>
                <a:off x="6164726" y="5635052"/>
                <a:ext cx="1152880" cy="2539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9pPr>
              </a:lstStyle>
              <a:p>
                <a:pPr eaLnBrk="1" hangingPunct="1">
                  <a:spcBef>
                    <a:spcPct val="0"/>
                  </a:spcBef>
                  <a:buClrTx/>
                  <a:buSzTx/>
                  <a:buFontTx/>
                  <a:buNone/>
                </a:pPr>
                <a:r>
                  <a:rPr lang="fr-FR" altLang="fr-FR" sz="1050" b="0" dirty="0">
                    <a:solidFill>
                      <a:srgbClr val="174593"/>
                    </a:solidFill>
                    <a:latin typeface="Montserrat "/>
                  </a:rPr>
                  <a:t>Per-opératoire</a:t>
                </a:r>
              </a:p>
            </p:txBody>
          </p:sp>
          <p:cxnSp>
            <p:nvCxnSpPr>
              <p:cNvPr id="19" name="Connecteur en arc 18">
                <a:extLst>
                  <a:ext uri="{FF2B5EF4-FFF2-40B4-BE49-F238E27FC236}">
                    <a16:creationId xmlns:a16="http://schemas.microsoft.com/office/drawing/2014/main" id="{F63E1778-CF68-4898-9E14-63F56BC7CB29}"/>
                  </a:ext>
                </a:extLst>
              </p:cNvPr>
              <p:cNvCxnSpPr>
                <a:cxnSpLocks/>
              </p:cNvCxnSpPr>
              <p:nvPr/>
            </p:nvCxnSpPr>
            <p:spPr bwMode="auto">
              <a:xfrm flipV="1">
                <a:off x="4071938" y="3771345"/>
                <a:ext cx="2286000" cy="825500"/>
              </a:xfrm>
              <a:prstGeom prst="curvedConnector3">
                <a:avLst>
                  <a:gd name="adj1" fmla="val 50000"/>
                </a:avLst>
              </a:prstGeom>
              <a:ln>
                <a:solidFill>
                  <a:srgbClr val="1F408D"/>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20" name="Groupe 68">
                <a:extLst>
                  <a:ext uri="{FF2B5EF4-FFF2-40B4-BE49-F238E27FC236}">
                    <a16:creationId xmlns:a16="http://schemas.microsoft.com/office/drawing/2014/main" id="{934A9CD3-452E-4497-AE13-626E6DED82FD}"/>
                  </a:ext>
                </a:extLst>
              </p:cNvPr>
              <p:cNvGrpSpPr>
                <a:grpSpLocks/>
              </p:cNvGrpSpPr>
              <p:nvPr/>
            </p:nvGrpSpPr>
            <p:grpSpPr bwMode="auto">
              <a:xfrm>
                <a:off x="1714500" y="3056971"/>
                <a:ext cx="2643189" cy="2928939"/>
                <a:chOff x="285720" y="3565544"/>
                <a:chExt cx="2643206" cy="2928958"/>
              </a:xfrm>
            </p:grpSpPr>
            <p:pic>
              <p:nvPicPr>
                <p:cNvPr id="33" name="Image 28">
                  <a:extLst>
                    <a:ext uri="{FF2B5EF4-FFF2-40B4-BE49-F238E27FC236}">
                      <a16:creationId xmlns:a16="http://schemas.microsoft.com/office/drawing/2014/main" id="{13E91F77-2FE1-4F24-B4A6-2121C669A8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34" y="3779858"/>
                  <a:ext cx="11049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age 29">
                  <a:extLst>
                    <a:ext uri="{FF2B5EF4-FFF2-40B4-BE49-F238E27FC236}">
                      <a16:creationId xmlns:a16="http://schemas.microsoft.com/office/drawing/2014/main" id="{5BCB7B3F-0205-4D61-A8BE-FE40634DC8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348" y="5422932"/>
                  <a:ext cx="7905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Connecteur en arc 14">
                  <a:extLst>
                    <a:ext uri="{FF2B5EF4-FFF2-40B4-BE49-F238E27FC236}">
                      <a16:creationId xmlns:a16="http://schemas.microsoft.com/office/drawing/2014/main" id="{E75FF11B-A4D4-4793-AF18-513317C99358}"/>
                    </a:ext>
                  </a:extLst>
                </p:cNvPr>
                <p:cNvCxnSpPr>
                  <a:cxnSpLocks/>
                </p:cNvCxnSpPr>
                <p:nvPr/>
              </p:nvCxnSpPr>
              <p:spPr bwMode="auto">
                <a:xfrm flipV="1">
                  <a:off x="1357290" y="5429282"/>
                  <a:ext cx="679455" cy="493716"/>
                </a:xfrm>
                <a:prstGeom prst="curvedConnector2">
                  <a:avLst/>
                </a:prstGeom>
                <a:ln>
                  <a:solidFill>
                    <a:srgbClr val="1F408D"/>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6" name="Rectangle à coins arrondis 33">
                  <a:extLst>
                    <a:ext uri="{FF2B5EF4-FFF2-40B4-BE49-F238E27FC236}">
                      <a16:creationId xmlns:a16="http://schemas.microsoft.com/office/drawing/2014/main" id="{1174CAC8-E724-40D5-BE38-04FEAA6D9AC5}"/>
                    </a:ext>
                  </a:extLst>
                </p:cNvPr>
                <p:cNvSpPr/>
                <p:nvPr/>
              </p:nvSpPr>
              <p:spPr bwMode="auto">
                <a:xfrm>
                  <a:off x="285720" y="3565544"/>
                  <a:ext cx="2643206" cy="2928958"/>
                </a:xfrm>
                <a:prstGeom prst="roundRect">
                  <a:avLst/>
                </a:prstGeom>
                <a:noFill/>
                <a:ln w="15875" cap="flat" cmpd="sng" algn="ctr">
                  <a:solidFill>
                    <a:srgbClr val="174593"/>
                  </a:solidFill>
                  <a:prstDash val="solid"/>
                  <a:round/>
                  <a:headEnd type="none" w="med" len="med"/>
                  <a:tailEnd type="none" w="med" len="med"/>
                </a:ln>
                <a:effectLst/>
              </p:spPr>
              <p:txBody>
                <a:bodyPr wrap="none" anchor="ctr"/>
                <a:lstStyle/>
                <a:p>
                  <a:pPr algn="ctr" eaLnBrk="1" hangingPunct="1">
                    <a:defRPr/>
                  </a:pPr>
                  <a:endParaRPr lang="fr-FR" sz="1200" b="1" dirty="0">
                    <a:effectLst>
                      <a:outerShdw blurRad="38100" dist="38100" dir="2700000" algn="tl">
                        <a:srgbClr val="C0C0C0"/>
                      </a:outerShdw>
                    </a:effectLst>
                    <a:latin typeface="Tahoma" charset="0"/>
                    <a:cs typeface="Arial" charset="0"/>
                  </a:endParaRPr>
                </a:p>
              </p:txBody>
            </p:sp>
            <p:sp>
              <p:nvSpPr>
                <p:cNvPr id="37" name="ZoneTexte 34">
                  <a:extLst>
                    <a:ext uri="{FF2B5EF4-FFF2-40B4-BE49-F238E27FC236}">
                      <a16:creationId xmlns:a16="http://schemas.microsoft.com/office/drawing/2014/main" id="{41C6E421-FE2C-4D7A-B5E3-C993F3FF845F}"/>
                    </a:ext>
                  </a:extLst>
                </p:cNvPr>
                <p:cNvSpPr txBox="1">
                  <a:spLocks noChangeArrowheads="1"/>
                </p:cNvSpPr>
                <p:nvPr/>
              </p:nvSpPr>
              <p:spPr bwMode="auto">
                <a:xfrm>
                  <a:off x="1686270" y="5963012"/>
                  <a:ext cx="1242656"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9pPr>
                </a:lstStyle>
                <a:p>
                  <a:pPr eaLnBrk="1" hangingPunct="1">
                    <a:spcBef>
                      <a:spcPct val="0"/>
                    </a:spcBef>
                    <a:buClrTx/>
                    <a:buSzTx/>
                    <a:buFontTx/>
                    <a:buNone/>
                  </a:pPr>
                  <a:r>
                    <a:rPr lang="fr-FR" altLang="fr-FR" sz="1100" b="0" dirty="0">
                      <a:solidFill>
                        <a:srgbClr val="174593"/>
                      </a:solidFill>
                      <a:latin typeface="Montserrat "/>
                    </a:rPr>
                    <a:t>Poste principal</a:t>
                  </a:r>
                </a:p>
              </p:txBody>
            </p:sp>
          </p:grpSp>
          <p:cxnSp>
            <p:nvCxnSpPr>
              <p:cNvPr id="21" name="Connecteur en arc 14">
                <a:extLst>
                  <a:ext uri="{FF2B5EF4-FFF2-40B4-BE49-F238E27FC236}">
                    <a16:creationId xmlns:a16="http://schemas.microsoft.com/office/drawing/2014/main" id="{B25F29D1-6B7D-4C5B-BD99-E7B6CC47509A}"/>
                  </a:ext>
                </a:extLst>
              </p:cNvPr>
              <p:cNvCxnSpPr/>
              <p:nvPr/>
            </p:nvCxnSpPr>
            <p:spPr bwMode="auto">
              <a:xfrm rot="10800000" flipV="1">
                <a:off x="3465514" y="3774521"/>
                <a:ext cx="392112" cy="496888"/>
              </a:xfrm>
              <a:prstGeom prst="curvedConnector2">
                <a:avLst/>
              </a:prstGeom>
              <a:ln>
                <a:solidFill>
                  <a:srgbClr val="174593"/>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22" name="Groupe 77">
                <a:extLst>
                  <a:ext uri="{FF2B5EF4-FFF2-40B4-BE49-F238E27FC236}">
                    <a16:creationId xmlns:a16="http://schemas.microsoft.com/office/drawing/2014/main" id="{2FA9C4F5-4862-41C9-AB0C-47F30014BD66}"/>
                  </a:ext>
                </a:extLst>
              </p:cNvPr>
              <p:cNvGrpSpPr>
                <a:grpSpLocks/>
              </p:cNvGrpSpPr>
              <p:nvPr/>
            </p:nvGrpSpPr>
            <p:grpSpPr bwMode="auto">
              <a:xfrm>
                <a:off x="3857637" y="3557034"/>
                <a:ext cx="357190" cy="500063"/>
                <a:chOff x="4252913" y="3019425"/>
                <a:chExt cx="814386" cy="942973"/>
              </a:xfrm>
            </p:grpSpPr>
            <p:pic>
              <p:nvPicPr>
                <p:cNvPr id="30" name="Picture 5">
                  <a:extLst>
                    <a:ext uri="{FF2B5EF4-FFF2-40B4-BE49-F238E27FC236}">
                      <a16:creationId xmlns:a16="http://schemas.microsoft.com/office/drawing/2014/main" id="{65DB8464-83DA-4DBA-B632-15B3A7F8FD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2913" y="3019425"/>
                  <a:ext cx="638175" cy="819150"/>
                </a:xfrm>
                <a:prstGeom prst="rect">
                  <a:avLst/>
                </a:prstGeom>
                <a:noFill/>
                <a:ln>
                  <a:noFill/>
                </a:ln>
                <a:effectLst>
                  <a:prstShdw prst="shdw17" dist="17961" dir="2700000">
                    <a:schemeClr val="bg2"/>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
                  <a:extLst>
                    <a:ext uri="{FF2B5EF4-FFF2-40B4-BE49-F238E27FC236}">
                      <a16:creationId xmlns:a16="http://schemas.microsoft.com/office/drawing/2014/main" id="{816FF7B1-9A61-447D-A72E-A2A9F689BD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7686" y="3071810"/>
                  <a:ext cx="638175" cy="819150"/>
                </a:xfrm>
                <a:prstGeom prst="rect">
                  <a:avLst/>
                </a:prstGeom>
                <a:noFill/>
                <a:ln>
                  <a:noFill/>
                </a:ln>
                <a:effectLst>
                  <a:prstShdw prst="shdw17" dist="17961" dir="2700000">
                    <a:schemeClr val="bg2"/>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7">
                  <a:extLst>
                    <a:ext uri="{FF2B5EF4-FFF2-40B4-BE49-F238E27FC236}">
                      <a16:creationId xmlns:a16="http://schemas.microsoft.com/office/drawing/2014/main" id="{12DC5566-2ADA-4180-8126-F4A78E8596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9124" y="3143248"/>
                  <a:ext cx="638175" cy="819150"/>
                </a:xfrm>
                <a:prstGeom prst="rect">
                  <a:avLst/>
                </a:prstGeom>
                <a:noFill/>
                <a:ln>
                  <a:noFill/>
                </a:ln>
                <a:effectLst>
                  <a:prstShdw prst="shdw17" dist="17961" dir="2700000">
                    <a:schemeClr val="bg2"/>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ZoneTexte 24">
                <a:extLst>
                  <a:ext uri="{FF2B5EF4-FFF2-40B4-BE49-F238E27FC236}">
                    <a16:creationId xmlns:a16="http://schemas.microsoft.com/office/drawing/2014/main" id="{72DEA1DB-A627-4580-8112-BD247D964226}"/>
                  </a:ext>
                </a:extLst>
              </p:cNvPr>
              <p:cNvSpPr txBox="1">
                <a:spLocks noChangeArrowheads="1"/>
              </p:cNvSpPr>
              <p:nvPr/>
            </p:nvSpPr>
            <p:spPr bwMode="auto">
              <a:xfrm>
                <a:off x="3838696" y="3699909"/>
                <a:ext cx="447555" cy="27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9pPr>
              </a:lstStyle>
              <a:p>
                <a:pPr eaLnBrk="1" hangingPunct="1">
                  <a:spcBef>
                    <a:spcPct val="0"/>
                  </a:spcBef>
                  <a:buClrTx/>
                  <a:buSzTx/>
                  <a:buFontTx/>
                  <a:buNone/>
                </a:pPr>
                <a:r>
                  <a:rPr lang="fr-FR" altLang="fr-FR" sz="1200" b="0">
                    <a:solidFill>
                      <a:schemeClr val="tx1"/>
                    </a:solidFill>
                  </a:rPr>
                  <a:t>.dat</a:t>
                </a:r>
              </a:p>
            </p:txBody>
          </p:sp>
          <p:grpSp>
            <p:nvGrpSpPr>
              <p:cNvPr id="24" name="Groupe 23">
                <a:extLst>
                  <a:ext uri="{FF2B5EF4-FFF2-40B4-BE49-F238E27FC236}">
                    <a16:creationId xmlns:a16="http://schemas.microsoft.com/office/drawing/2014/main" id="{AFBA2D20-73AA-4381-844B-7CE1BB5E2691}"/>
                  </a:ext>
                </a:extLst>
              </p:cNvPr>
              <p:cNvGrpSpPr/>
              <p:nvPr/>
            </p:nvGrpSpPr>
            <p:grpSpPr>
              <a:xfrm>
                <a:off x="7051289" y="4212041"/>
                <a:ext cx="1396210" cy="768003"/>
                <a:chOff x="6819127" y="1749921"/>
                <a:chExt cx="1396210" cy="768003"/>
              </a:xfrm>
            </p:grpSpPr>
            <p:pic>
              <p:nvPicPr>
                <p:cNvPr id="28" name="Image 27" descr="Une image contenant dessin&#10;&#10;Description générée automatiquement">
                  <a:extLst>
                    <a:ext uri="{FF2B5EF4-FFF2-40B4-BE49-F238E27FC236}">
                      <a16:creationId xmlns:a16="http://schemas.microsoft.com/office/drawing/2014/main" id="{01DA575B-906D-48C4-A306-5D5319E8CE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9127" y="1749921"/>
                  <a:ext cx="1396210" cy="768003"/>
                </a:xfrm>
                <a:prstGeom prst="rect">
                  <a:avLst/>
                </a:prstGeom>
              </p:spPr>
            </p:pic>
            <p:sp>
              <p:nvSpPr>
                <p:cNvPr id="29" name="ZoneTexte 28">
                  <a:extLst>
                    <a:ext uri="{FF2B5EF4-FFF2-40B4-BE49-F238E27FC236}">
                      <a16:creationId xmlns:a16="http://schemas.microsoft.com/office/drawing/2014/main" id="{9737F80C-15B9-4907-8263-2C53033FB0E3}"/>
                    </a:ext>
                  </a:extLst>
                </p:cNvPr>
                <p:cNvSpPr txBox="1"/>
                <p:nvPr/>
              </p:nvSpPr>
              <p:spPr>
                <a:xfrm>
                  <a:off x="6986286" y="2213378"/>
                  <a:ext cx="1152880" cy="253912"/>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050" b="0" i="0" u="none" strike="noStrike" cap="none" spc="0" normalizeH="0" baseline="0" dirty="0">
                      <a:ln>
                        <a:noFill/>
                      </a:ln>
                      <a:solidFill>
                        <a:srgbClr val="174593"/>
                      </a:solidFill>
                      <a:effectLst/>
                      <a:highlight>
                        <a:srgbClr val="FFFFFF"/>
                      </a:highlight>
                      <a:uFillTx/>
                      <a:latin typeface="+mn-lt"/>
                      <a:ea typeface="+mn-ea"/>
                      <a:cs typeface="+mn-cs"/>
                      <a:sym typeface="Calibri"/>
                    </a:rPr>
                    <a:t>     Diane serveur     </a:t>
                  </a:r>
                </a:p>
              </p:txBody>
            </p:sp>
          </p:grpSp>
          <p:sp>
            <p:nvSpPr>
              <p:cNvPr id="25" name="ZoneTexte 17">
                <a:extLst>
                  <a:ext uri="{FF2B5EF4-FFF2-40B4-BE49-F238E27FC236}">
                    <a16:creationId xmlns:a16="http://schemas.microsoft.com/office/drawing/2014/main" id="{056334A8-08FB-42DC-B2E9-E0E21C26DB4B}"/>
                  </a:ext>
                </a:extLst>
              </p:cNvPr>
              <p:cNvSpPr txBox="1">
                <a:spLocks noChangeArrowheads="1"/>
              </p:cNvSpPr>
              <p:nvPr/>
            </p:nvSpPr>
            <p:spPr bwMode="auto">
              <a:xfrm>
                <a:off x="2044989" y="5638487"/>
                <a:ext cx="1152880" cy="2539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9pPr>
              </a:lstStyle>
              <a:p>
                <a:pPr eaLnBrk="1" hangingPunct="1">
                  <a:spcBef>
                    <a:spcPct val="0"/>
                  </a:spcBef>
                  <a:buClrTx/>
                  <a:buSzTx/>
                  <a:buFontTx/>
                  <a:buNone/>
                </a:pPr>
                <a:r>
                  <a:rPr lang="fr-FR" altLang="fr-FR" sz="1050" b="0" dirty="0">
                    <a:solidFill>
                      <a:srgbClr val="174593"/>
                    </a:solidFill>
                    <a:latin typeface="Montserrat "/>
                  </a:rPr>
                  <a:t>Per-opératoire</a:t>
                </a:r>
              </a:p>
            </p:txBody>
          </p:sp>
          <p:sp>
            <p:nvSpPr>
              <p:cNvPr id="26" name="ZoneTexte 16">
                <a:extLst>
                  <a:ext uri="{FF2B5EF4-FFF2-40B4-BE49-F238E27FC236}">
                    <a16:creationId xmlns:a16="http://schemas.microsoft.com/office/drawing/2014/main" id="{D693B760-A639-4A1E-8660-03655959A51A}"/>
                  </a:ext>
                </a:extLst>
              </p:cNvPr>
              <p:cNvSpPr txBox="1">
                <a:spLocks noChangeArrowheads="1"/>
              </p:cNvSpPr>
              <p:nvPr/>
            </p:nvSpPr>
            <p:spPr bwMode="auto">
              <a:xfrm>
                <a:off x="1785743" y="4241372"/>
                <a:ext cx="104547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9pPr>
              </a:lstStyle>
              <a:p>
                <a:pPr eaLnBrk="1" hangingPunct="1">
                  <a:spcBef>
                    <a:spcPct val="0"/>
                  </a:spcBef>
                  <a:buClrTx/>
                  <a:buSzTx/>
                  <a:buFontTx/>
                  <a:buNone/>
                </a:pPr>
                <a:r>
                  <a:rPr lang="fr-FR" altLang="fr-FR" sz="1050" b="0" dirty="0">
                    <a:solidFill>
                      <a:srgbClr val="1F408D"/>
                    </a:solidFill>
                    <a:latin typeface="Montserrat "/>
                  </a:rPr>
                  <a:t>Consultation</a:t>
                </a:r>
              </a:p>
            </p:txBody>
          </p:sp>
          <p:sp>
            <p:nvSpPr>
              <p:cNvPr id="27" name="ZoneTexte 16">
                <a:extLst>
                  <a:ext uri="{FF2B5EF4-FFF2-40B4-BE49-F238E27FC236}">
                    <a16:creationId xmlns:a16="http://schemas.microsoft.com/office/drawing/2014/main" id="{D5A95BDE-73FF-4031-8F3C-4DDE0CE19ACD}"/>
                  </a:ext>
                </a:extLst>
              </p:cNvPr>
              <p:cNvSpPr txBox="1">
                <a:spLocks noChangeArrowheads="1"/>
              </p:cNvSpPr>
              <p:nvPr/>
            </p:nvSpPr>
            <p:spPr bwMode="auto">
              <a:xfrm>
                <a:off x="221868" y="5012951"/>
                <a:ext cx="132440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9pPr>
              </a:lstStyle>
              <a:p>
                <a:pPr eaLnBrk="1" hangingPunct="1">
                  <a:spcBef>
                    <a:spcPct val="0"/>
                  </a:spcBef>
                  <a:buClrTx/>
                  <a:buSzTx/>
                  <a:buFontTx/>
                  <a:buNone/>
                </a:pPr>
                <a:r>
                  <a:rPr lang="fr-FR" altLang="fr-FR" sz="1050" b="0" dirty="0">
                    <a:solidFill>
                      <a:srgbClr val="1F408D"/>
                    </a:solidFill>
                    <a:latin typeface="Montserrat "/>
                  </a:rPr>
                  <a:t>Base de données</a:t>
                </a:r>
              </a:p>
            </p:txBody>
          </p:sp>
        </p:grpSp>
        <p:cxnSp>
          <p:nvCxnSpPr>
            <p:cNvPr id="9" name="Connecteur droit avec flèche 8">
              <a:extLst>
                <a:ext uri="{FF2B5EF4-FFF2-40B4-BE49-F238E27FC236}">
                  <a16:creationId xmlns:a16="http://schemas.microsoft.com/office/drawing/2014/main" id="{AFBFF180-3AC9-46FF-8F15-C99EB30DFAEB}"/>
                </a:ext>
              </a:extLst>
            </p:cNvPr>
            <p:cNvCxnSpPr>
              <a:cxnSpLocks/>
            </p:cNvCxnSpPr>
            <p:nvPr/>
          </p:nvCxnSpPr>
          <p:spPr>
            <a:xfrm flipH="1">
              <a:off x="1630017" y="3441440"/>
              <a:ext cx="1112073" cy="3750"/>
            </a:xfrm>
            <a:prstGeom prst="straightConnector1">
              <a:avLst/>
            </a:prstGeom>
            <a:noFill/>
            <a:ln w="25400" cap="flat">
              <a:solidFill>
                <a:srgbClr val="174593"/>
              </a:solidFill>
              <a:prstDash val="solid"/>
              <a:round/>
              <a:headEnd type="none"/>
              <a:tailEnd type="diamond" w="lg" len="med"/>
            </a:ln>
            <a:effectLst/>
            <a:sp3d/>
          </p:spPr>
          <p:style>
            <a:lnRef idx="0">
              <a:scrgbClr r="0" g="0" b="0"/>
            </a:lnRef>
            <a:fillRef idx="0">
              <a:scrgbClr r="0" g="0" b="0"/>
            </a:fillRef>
            <a:effectRef idx="0">
              <a:scrgbClr r="0" g="0" b="0"/>
            </a:effectRef>
            <a:fontRef idx="none"/>
          </p:style>
        </p:cxnSp>
        <p:cxnSp>
          <p:nvCxnSpPr>
            <p:cNvPr id="10" name="Connecteur droit avec flèche 9">
              <a:extLst>
                <a:ext uri="{FF2B5EF4-FFF2-40B4-BE49-F238E27FC236}">
                  <a16:creationId xmlns:a16="http://schemas.microsoft.com/office/drawing/2014/main" id="{0655FD29-AED3-4ADF-8D45-2788AA6E4E68}"/>
                </a:ext>
              </a:extLst>
            </p:cNvPr>
            <p:cNvCxnSpPr>
              <a:cxnSpLocks/>
            </p:cNvCxnSpPr>
            <p:nvPr/>
          </p:nvCxnSpPr>
          <p:spPr>
            <a:xfrm flipH="1">
              <a:off x="1130352" y="3445190"/>
              <a:ext cx="360000" cy="2381"/>
            </a:xfrm>
            <a:prstGeom prst="straightConnector1">
              <a:avLst/>
            </a:prstGeom>
            <a:noFill/>
            <a:ln w="25400" cap="flat">
              <a:solidFill>
                <a:srgbClr val="174593"/>
              </a:solidFill>
              <a:prstDash val="solid"/>
              <a:round/>
              <a:headEnd type="diamond" w="lg" len="med"/>
              <a:tailEnd type="triangle"/>
            </a:ln>
            <a:effectLst/>
            <a:sp3d/>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417476420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2EF1F223-B91F-4B27-9FC7-B0431B57396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78498" y="2038896"/>
            <a:ext cx="5114925" cy="3117215"/>
          </a:xfrm>
          <a:prstGeom prst="rect">
            <a:avLst/>
          </a:prstGeom>
          <a:ln>
            <a:solidFill>
              <a:srgbClr val="144F9F"/>
            </a:solidFill>
          </a:ln>
        </p:spPr>
      </p:pic>
      <p:sp>
        <p:nvSpPr>
          <p:cNvPr id="4" name="Titre 4">
            <a:extLst>
              <a:ext uri="{FF2B5EF4-FFF2-40B4-BE49-F238E27FC236}">
                <a16:creationId xmlns:a16="http://schemas.microsoft.com/office/drawing/2014/main" id="{601F9025-B3E6-482D-86ED-A553933E3182}"/>
              </a:ext>
            </a:extLst>
          </p:cNvPr>
          <p:cNvSpPr txBox="1">
            <a:spLocks/>
          </p:cNvSpPr>
          <p:nvPr/>
        </p:nvSpPr>
        <p:spPr>
          <a:xfrm>
            <a:off x="1542116" y="230475"/>
            <a:ext cx="3403108" cy="5378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dirty="0">
                <a:solidFill>
                  <a:schemeClr val="accent1">
                    <a:lumMod val="75000"/>
                  </a:schemeClr>
                </a:solidFill>
                <a:latin typeface="Montserrat" panose="00000500000000000000" pitchFamily="50" charset="0"/>
              </a:rPr>
              <a:t>Liste patients présents</a:t>
            </a:r>
          </a:p>
        </p:txBody>
      </p:sp>
      <p:sp>
        <p:nvSpPr>
          <p:cNvPr id="6" name="ZoneTexte 5">
            <a:extLst>
              <a:ext uri="{FF2B5EF4-FFF2-40B4-BE49-F238E27FC236}">
                <a16:creationId xmlns:a16="http://schemas.microsoft.com/office/drawing/2014/main" id="{A25CBBE8-66F9-4B42-978D-20E0E230FA8D}"/>
              </a:ext>
            </a:extLst>
          </p:cNvPr>
          <p:cNvSpPr txBox="1"/>
          <p:nvPr/>
        </p:nvSpPr>
        <p:spPr>
          <a:xfrm>
            <a:off x="6198346" y="1514612"/>
            <a:ext cx="2223426" cy="1600434"/>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Vue synthétique du service</a:t>
            </a:r>
          </a:p>
          <a:p>
            <a:pPr marL="0" marR="0" indent="0" algn="l" defTabSz="457200" rtl="0" fontAlgn="auto" latinLnBrk="0" hangingPunct="0">
              <a:lnSpc>
                <a:spcPct val="100000"/>
              </a:lnSpc>
              <a:spcBef>
                <a:spcPts val="0"/>
              </a:spcBef>
              <a:spcAft>
                <a:spcPts val="0"/>
              </a:spcAft>
              <a:buClrTx/>
              <a:buSzTx/>
              <a:buFontTx/>
              <a:buNone/>
              <a:tabLst/>
            </a:pPr>
            <a:endParaRPr kumimoji="0" lang="fr-FR" sz="1400" b="0" i="0" u="none" strike="noStrike" cap="none" spc="0" normalizeH="0" baseline="0" dirty="0">
              <a:ln>
                <a:noFill/>
              </a:ln>
              <a:solidFill>
                <a:srgbClr val="1B4F9E"/>
              </a:solidFill>
              <a:effectLst/>
              <a:uFillTx/>
              <a:latin typeface="Montserrat" panose="00000500000000000000" pitchFamily="50" charset="0"/>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Informations patients</a:t>
            </a:r>
          </a:p>
          <a:p>
            <a:pPr marL="0" marR="0" indent="0" algn="l" defTabSz="457200" rtl="0" fontAlgn="auto" latinLnBrk="0" hangingPunct="0">
              <a:lnSpc>
                <a:spcPct val="100000"/>
              </a:lnSpc>
              <a:spcBef>
                <a:spcPts val="0"/>
              </a:spcBef>
              <a:spcAft>
                <a:spcPts val="0"/>
              </a:spcAft>
              <a:buClrTx/>
              <a:buSzTx/>
              <a:buFontTx/>
              <a:buNone/>
              <a:tabLst/>
            </a:pPr>
            <a:endParaRPr lang="fr-FR" sz="1400" dirty="0">
              <a:solidFill>
                <a:srgbClr val="1B4F9E"/>
              </a:solidFill>
              <a:latin typeface="Montserrat" panose="00000500000000000000" pitchFamily="50" charset="0"/>
            </a:endParaRPr>
          </a:p>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Affichage des transmissions</a:t>
            </a:r>
          </a:p>
          <a:p>
            <a:pPr marL="0" marR="0" indent="0" algn="l" defTabSz="457200" rtl="0" fontAlgn="auto" latinLnBrk="0" hangingPunct="0">
              <a:lnSpc>
                <a:spcPct val="100000"/>
              </a:lnSpc>
              <a:spcBef>
                <a:spcPts val="0"/>
              </a:spcBef>
              <a:spcAft>
                <a:spcPts val="0"/>
              </a:spcAft>
              <a:buClrTx/>
              <a:buSzTx/>
              <a:buFontTx/>
              <a:buNone/>
              <a:tabLst/>
            </a:pPr>
            <a:endParaRPr kumimoji="0" lang="fr-FR" sz="1400" b="0" i="0" u="none" strike="noStrike" cap="none" spc="0" normalizeH="0" baseline="0" dirty="0">
              <a:ln>
                <a:noFill/>
              </a:ln>
              <a:solidFill>
                <a:srgbClr val="1B4F9E"/>
              </a:solidFill>
              <a:effectLst/>
              <a:uFillTx/>
              <a:latin typeface="Montserrat" panose="00000500000000000000" pitchFamily="50" charset="0"/>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Boutons d’accès aux dossiers</a:t>
            </a:r>
            <a:endParaRPr kumimoji="0" lang="fr-FR" sz="1400" b="0" i="0" u="none" strike="noStrike" cap="none" spc="0" normalizeH="0" baseline="0" dirty="0">
              <a:ln>
                <a:noFill/>
              </a:ln>
              <a:solidFill>
                <a:srgbClr val="1B4F9E"/>
              </a:solidFill>
              <a:effectLst/>
              <a:uFillTx/>
              <a:latin typeface="Montserrat" panose="00000500000000000000" pitchFamily="50" charset="0"/>
              <a:sym typeface="Calibri"/>
            </a:endParaRPr>
          </a:p>
        </p:txBody>
      </p:sp>
      <p:cxnSp>
        <p:nvCxnSpPr>
          <p:cNvPr id="7" name="Connecteur droit avec flèche 6">
            <a:extLst>
              <a:ext uri="{FF2B5EF4-FFF2-40B4-BE49-F238E27FC236}">
                <a16:creationId xmlns:a16="http://schemas.microsoft.com/office/drawing/2014/main" id="{3625FF99-E104-4E9A-B198-02F6E59AC943}"/>
              </a:ext>
            </a:extLst>
          </p:cNvPr>
          <p:cNvCxnSpPr>
            <a:cxnSpLocks/>
          </p:cNvCxnSpPr>
          <p:nvPr/>
        </p:nvCxnSpPr>
        <p:spPr>
          <a:xfrm flipH="1">
            <a:off x="4198776" y="1598727"/>
            <a:ext cx="1959429" cy="8572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Ellipse 10">
            <a:extLst>
              <a:ext uri="{FF2B5EF4-FFF2-40B4-BE49-F238E27FC236}">
                <a16:creationId xmlns:a16="http://schemas.microsoft.com/office/drawing/2014/main" id="{A7FC0C22-8A85-4B72-B4F2-609C8392EAC2}"/>
              </a:ext>
            </a:extLst>
          </p:cNvPr>
          <p:cNvSpPr/>
          <p:nvPr/>
        </p:nvSpPr>
        <p:spPr>
          <a:xfrm>
            <a:off x="675235" y="2455944"/>
            <a:ext cx="4921450" cy="456431"/>
          </a:xfrm>
          <a:prstGeom prst="ellipse">
            <a:avLst/>
          </a:prstGeom>
          <a:noFill/>
          <a:ln w="1905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595939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A24814C-BF3A-43EB-84B8-742EC1A71674}"/>
              </a:ext>
            </a:extLst>
          </p:cNvPr>
          <p:cNvPicPr>
            <a:picLocks noChangeAspect="1"/>
          </p:cNvPicPr>
          <p:nvPr/>
        </p:nvPicPr>
        <p:blipFill rotWithShape="1">
          <a:blip r:embed="rId3"/>
          <a:srcRect r="18702" b="3832"/>
          <a:stretch/>
        </p:blipFill>
        <p:spPr>
          <a:xfrm>
            <a:off x="241582" y="1410169"/>
            <a:ext cx="5821231" cy="3873370"/>
          </a:xfrm>
          <a:prstGeom prst="rect">
            <a:avLst/>
          </a:prstGeom>
          <a:ln>
            <a:solidFill>
              <a:srgbClr val="144F9F"/>
            </a:solidFill>
          </a:ln>
        </p:spPr>
      </p:pic>
      <p:sp>
        <p:nvSpPr>
          <p:cNvPr id="4" name="Titre 4">
            <a:extLst>
              <a:ext uri="{FF2B5EF4-FFF2-40B4-BE49-F238E27FC236}">
                <a16:creationId xmlns:a16="http://schemas.microsoft.com/office/drawing/2014/main" id="{601F9025-B3E6-482D-86ED-A553933E3182}"/>
              </a:ext>
            </a:extLst>
          </p:cNvPr>
          <p:cNvSpPr txBox="1">
            <a:spLocks/>
          </p:cNvSpPr>
          <p:nvPr/>
        </p:nvSpPr>
        <p:spPr>
          <a:xfrm>
            <a:off x="1542115" y="230475"/>
            <a:ext cx="5521157" cy="5378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dirty="0">
                <a:solidFill>
                  <a:schemeClr val="accent1">
                    <a:lumMod val="75000"/>
                  </a:schemeClr>
                </a:solidFill>
                <a:latin typeface="Montserrat" panose="00000500000000000000" pitchFamily="50" charset="0"/>
              </a:rPr>
              <a:t>Administratif / bandeau</a:t>
            </a:r>
          </a:p>
        </p:txBody>
      </p:sp>
      <p:sp>
        <p:nvSpPr>
          <p:cNvPr id="6" name="ZoneTexte 5">
            <a:extLst>
              <a:ext uri="{FF2B5EF4-FFF2-40B4-BE49-F238E27FC236}">
                <a16:creationId xmlns:a16="http://schemas.microsoft.com/office/drawing/2014/main" id="{A25CBBE8-66F9-4B42-978D-20E0E230FA8D}"/>
              </a:ext>
            </a:extLst>
          </p:cNvPr>
          <p:cNvSpPr txBox="1"/>
          <p:nvPr/>
        </p:nvSpPr>
        <p:spPr>
          <a:xfrm>
            <a:off x="6151418" y="2977524"/>
            <a:ext cx="2798641" cy="523216"/>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Import des données administratives et intégration dans la pancarte</a:t>
            </a:r>
            <a:endParaRPr kumimoji="0" lang="fr-FR" sz="1400" b="0" i="0" u="none" strike="noStrike" cap="none" spc="0" normalizeH="0" baseline="0" dirty="0">
              <a:ln>
                <a:noFill/>
              </a:ln>
              <a:solidFill>
                <a:srgbClr val="1B4F9E"/>
              </a:solidFill>
              <a:effectLst/>
              <a:uFillTx/>
              <a:latin typeface="Montserrat" panose="00000500000000000000" pitchFamily="50" charset="0"/>
              <a:sym typeface="Calibri"/>
            </a:endParaRPr>
          </a:p>
        </p:txBody>
      </p:sp>
      <p:cxnSp>
        <p:nvCxnSpPr>
          <p:cNvPr id="7" name="Connecteur droit avec flèche 6">
            <a:extLst>
              <a:ext uri="{FF2B5EF4-FFF2-40B4-BE49-F238E27FC236}">
                <a16:creationId xmlns:a16="http://schemas.microsoft.com/office/drawing/2014/main" id="{3625FF99-E104-4E9A-B198-02F6E59AC943}"/>
              </a:ext>
            </a:extLst>
          </p:cNvPr>
          <p:cNvCxnSpPr>
            <a:cxnSpLocks/>
            <a:stCxn id="9" idx="1"/>
          </p:cNvCxnSpPr>
          <p:nvPr/>
        </p:nvCxnSpPr>
        <p:spPr>
          <a:xfrm flipH="1">
            <a:off x="4198776" y="1308869"/>
            <a:ext cx="2067226" cy="2616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Ellipse 10">
            <a:extLst>
              <a:ext uri="{FF2B5EF4-FFF2-40B4-BE49-F238E27FC236}">
                <a16:creationId xmlns:a16="http://schemas.microsoft.com/office/drawing/2014/main" id="{A7FC0C22-8A85-4B72-B4F2-609C8392EAC2}"/>
              </a:ext>
            </a:extLst>
          </p:cNvPr>
          <p:cNvSpPr/>
          <p:nvPr/>
        </p:nvSpPr>
        <p:spPr>
          <a:xfrm>
            <a:off x="38393" y="1370511"/>
            <a:ext cx="4160383" cy="456431"/>
          </a:xfrm>
          <a:prstGeom prst="ellipse">
            <a:avLst/>
          </a:prstGeom>
          <a:noFill/>
          <a:ln w="1905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9" name="ZoneTexte 8">
            <a:extLst>
              <a:ext uri="{FF2B5EF4-FFF2-40B4-BE49-F238E27FC236}">
                <a16:creationId xmlns:a16="http://schemas.microsoft.com/office/drawing/2014/main" id="{D13F6137-8F29-44A0-804A-F82B4BDCF43C}"/>
              </a:ext>
            </a:extLst>
          </p:cNvPr>
          <p:cNvSpPr txBox="1"/>
          <p:nvPr/>
        </p:nvSpPr>
        <p:spPr>
          <a:xfrm>
            <a:off x="6266002" y="1047261"/>
            <a:ext cx="2684057" cy="523216"/>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Bandeau patient toujours affiché pour identification rapide</a:t>
            </a:r>
            <a:endParaRPr kumimoji="0" lang="fr-FR" sz="1400" b="0" i="0" u="none" strike="noStrike" cap="none" spc="0" normalizeH="0" baseline="0" dirty="0">
              <a:ln>
                <a:noFill/>
              </a:ln>
              <a:solidFill>
                <a:srgbClr val="1B4F9E"/>
              </a:solidFill>
              <a:effectLst/>
              <a:uFillTx/>
              <a:latin typeface="Montserrat" panose="00000500000000000000" pitchFamily="50" charset="0"/>
              <a:sym typeface="Calibri"/>
            </a:endParaRPr>
          </a:p>
        </p:txBody>
      </p:sp>
    </p:spTree>
    <p:extLst>
      <p:ext uri="{BB962C8B-B14F-4D97-AF65-F5344CB8AC3E}">
        <p14:creationId xmlns:p14="http://schemas.microsoft.com/office/powerpoint/2010/main" val="4244937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13B5982-EAC6-496D-ACA3-139A4E0C90D4}"/>
              </a:ext>
            </a:extLst>
          </p:cNvPr>
          <p:cNvPicPr>
            <a:picLocks noChangeAspect="1"/>
          </p:cNvPicPr>
          <p:nvPr/>
        </p:nvPicPr>
        <p:blipFill rotWithShape="1">
          <a:blip r:embed="rId3"/>
          <a:srcRect r="21939" b="4014"/>
          <a:stretch/>
        </p:blipFill>
        <p:spPr>
          <a:xfrm>
            <a:off x="3310054" y="1443621"/>
            <a:ext cx="5740855" cy="3970758"/>
          </a:xfrm>
          <a:prstGeom prst="rect">
            <a:avLst/>
          </a:prstGeom>
          <a:ln>
            <a:solidFill>
              <a:srgbClr val="144F9F"/>
            </a:solidFill>
          </a:ln>
        </p:spPr>
      </p:pic>
      <p:sp>
        <p:nvSpPr>
          <p:cNvPr id="4" name="Titre 4">
            <a:extLst>
              <a:ext uri="{FF2B5EF4-FFF2-40B4-BE49-F238E27FC236}">
                <a16:creationId xmlns:a16="http://schemas.microsoft.com/office/drawing/2014/main" id="{601F9025-B3E6-482D-86ED-A553933E3182}"/>
              </a:ext>
            </a:extLst>
          </p:cNvPr>
          <p:cNvSpPr txBox="1">
            <a:spLocks/>
          </p:cNvSpPr>
          <p:nvPr/>
        </p:nvSpPr>
        <p:spPr>
          <a:xfrm>
            <a:off x="1542115" y="230475"/>
            <a:ext cx="5521157" cy="5378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dirty="0">
                <a:solidFill>
                  <a:schemeClr val="accent1">
                    <a:lumMod val="75000"/>
                  </a:schemeClr>
                </a:solidFill>
                <a:latin typeface="Montserrat" panose="00000500000000000000" pitchFamily="50" charset="0"/>
              </a:rPr>
              <a:t>Onglet médecin</a:t>
            </a:r>
          </a:p>
        </p:txBody>
      </p:sp>
      <p:sp>
        <p:nvSpPr>
          <p:cNvPr id="6" name="ZoneTexte 5">
            <a:extLst>
              <a:ext uri="{FF2B5EF4-FFF2-40B4-BE49-F238E27FC236}">
                <a16:creationId xmlns:a16="http://schemas.microsoft.com/office/drawing/2014/main" id="{A25CBBE8-66F9-4B42-978D-20E0E230FA8D}"/>
              </a:ext>
            </a:extLst>
          </p:cNvPr>
          <p:cNvSpPr txBox="1"/>
          <p:nvPr/>
        </p:nvSpPr>
        <p:spPr>
          <a:xfrm>
            <a:off x="93091" y="1037739"/>
            <a:ext cx="3130400" cy="1384990"/>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 Vue d’ensemble du patient</a:t>
            </a:r>
          </a:p>
          <a:p>
            <a:pPr marL="0" marR="0" indent="0" algn="l" defTabSz="457200" rtl="0" fontAlgn="auto" latinLnBrk="0" hangingPunct="0">
              <a:lnSpc>
                <a:spcPct val="100000"/>
              </a:lnSpc>
              <a:spcBef>
                <a:spcPts val="0"/>
              </a:spcBef>
              <a:spcAft>
                <a:spcPts val="0"/>
              </a:spcAft>
              <a:buClrTx/>
              <a:buSzTx/>
              <a:buFontTx/>
              <a:buNone/>
              <a:tabLst/>
            </a:pPr>
            <a:endParaRPr lang="fr-FR" sz="1400" dirty="0">
              <a:solidFill>
                <a:srgbClr val="1B4F9E"/>
              </a:solidFill>
              <a:latin typeface="Montserrat" panose="00000500000000000000" pitchFamily="50" charset="0"/>
            </a:endParaRPr>
          </a:p>
          <a:p>
            <a:pPr marR="0" algn="l" defTabSz="457200" rtl="0" fontAlgn="auto" latinLnBrk="0" hangingPunct="0">
              <a:lnSpc>
                <a:spcPct val="100000"/>
              </a:lnSpc>
              <a:spcBef>
                <a:spcPts val="0"/>
              </a:spcBef>
              <a:spcAft>
                <a:spcPts val="0"/>
              </a:spcAft>
              <a:buClrTx/>
              <a:buSzTx/>
              <a:tabLst/>
            </a:pPr>
            <a:r>
              <a:rPr lang="fr-FR" sz="1400" dirty="0">
                <a:solidFill>
                  <a:srgbClr val="1B4F9E"/>
                </a:solidFill>
                <a:latin typeface="Montserrat" panose="00000500000000000000" pitchFamily="50" charset="0"/>
              </a:rPr>
              <a:t>- Comprendre d’un coup d’œil qui est ce patient (antécédents) et pourquoi il est arrivé en réa (examen clinique / Conclusion)</a:t>
            </a:r>
          </a:p>
        </p:txBody>
      </p:sp>
    </p:spTree>
    <p:extLst>
      <p:ext uri="{BB962C8B-B14F-4D97-AF65-F5344CB8AC3E}">
        <p14:creationId xmlns:p14="http://schemas.microsoft.com/office/powerpoint/2010/main" val="1943084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hème Office">
      <a:majorFont>
        <a:latin typeface="Helvetica"/>
        <a:ea typeface="Helvetica"/>
        <a:cs typeface="Helvetica"/>
      </a:majorFont>
      <a:minorFont>
        <a:latin typeface="Calibri"/>
        <a:ea typeface="Calibri"/>
        <a:cs typeface="Calibri"/>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hème Office">
      <a:majorFont>
        <a:latin typeface="Helvetica"/>
        <a:ea typeface="Helvetica"/>
        <a:cs typeface="Helvetica"/>
      </a:majorFont>
      <a:minorFont>
        <a:latin typeface="Calibri"/>
        <a:ea typeface="Calibri"/>
        <a:cs typeface="Calibri"/>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1972</Words>
  <Application>Microsoft Office PowerPoint</Application>
  <PresentationFormat>Affichage à l'écran (4:3)</PresentationFormat>
  <Paragraphs>257</Paragraphs>
  <Slides>25</Slides>
  <Notes>21</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25</vt:i4>
      </vt:variant>
    </vt:vector>
  </HeadingPairs>
  <TitlesOfParts>
    <vt:vector size="33" baseType="lpstr">
      <vt:lpstr>Arial</vt:lpstr>
      <vt:lpstr>Calibri</vt:lpstr>
      <vt:lpstr>Calibri Light</vt:lpstr>
      <vt:lpstr>Montserrat</vt:lpstr>
      <vt:lpstr>Montserrat </vt:lpstr>
      <vt:lpstr>Tahoma</vt:lpstr>
      <vt:lpstr>Wingdings</vt:lpstr>
      <vt:lpstr>Thème Office</vt:lpstr>
      <vt:lpstr>Réanimation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OLIVIER MORVAN</dc:creator>
  <cp:lastModifiedBy>Melany AVENDANO BOLIVAR</cp:lastModifiedBy>
  <cp:revision>294</cp:revision>
  <dcterms:modified xsi:type="dcterms:W3CDTF">2021-11-02T13:14:44Z</dcterms:modified>
</cp:coreProperties>
</file>