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332" r:id="rId3"/>
    <p:sldId id="354" r:id="rId4"/>
    <p:sldId id="330" r:id="rId5"/>
    <p:sldId id="361" r:id="rId6"/>
    <p:sldId id="299" r:id="rId7"/>
    <p:sldId id="360" r:id="rId8"/>
    <p:sldId id="384" r:id="rId9"/>
    <p:sldId id="382" r:id="rId10"/>
    <p:sldId id="355" r:id="rId11"/>
    <p:sldId id="356" r:id="rId12"/>
    <p:sldId id="312" r:id="rId13"/>
    <p:sldId id="292" r:id="rId14"/>
    <p:sldId id="334" r:id="rId15"/>
    <p:sldId id="357" r:id="rId16"/>
    <p:sldId id="358" r:id="rId17"/>
    <p:sldId id="335" r:id="rId18"/>
    <p:sldId id="336" r:id="rId19"/>
    <p:sldId id="366" r:id="rId20"/>
    <p:sldId id="339" r:id="rId21"/>
    <p:sldId id="341" r:id="rId22"/>
    <p:sldId id="363" r:id="rId23"/>
    <p:sldId id="340" r:id="rId24"/>
    <p:sldId id="362" r:id="rId25"/>
    <p:sldId id="364" r:id="rId26"/>
    <p:sldId id="333" r:id="rId27"/>
    <p:sldId id="343" r:id="rId28"/>
    <p:sldId id="365" r:id="rId29"/>
    <p:sldId id="367" r:id="rId30"/>
    <p:sldId id="368" r:id="rId31"/>
    <p:sldId id="369" r:id="rId32"/>
    <p:sldId id="346" r:id="rId33"/>
    <p:sldId id="347" r:id="rId34"/>
    <p:sldId id="348" r:id="rId35"/>
    <p:sldId id="370" r:id="rId36"/>
    <p:sldId id="372" r:id="rId37"/>
    <p:sldId id="373" r:id="rId38"/>
    <p:sldId id="375" r:id="rId39"/>
    <p:sldId id="376" r:id="rId40"/>
    <p:sldId id="377" r:id="rId41"/>
    <p:sldId id="378" r:id="rId42"/>
    <p:sldId id="380" r:id="rId43"/>
    <p:sldId id="383" r:id="rId44"/>
    <p:sldId id="379" r:id="rId45"/>
    <p:sldId id="314" r:id="rId4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CLAEYS" initials="N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F9E"/>
    <a:srgbClr val="5A97E1"/>
    <a:srgbClr val="124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83753" autoAdjust="0"/>
  </p:normalViewPr>
  <p:slideViewPr>
    <p:cSldViewPr snapToGrid="0">
      <p:cViewPr>
        <p:scale>
          <a:sx n="100" d="100"/>
          <a:sy n="100" d="100"/>
        </p:scale>
        <p:origin x="-2088" y="-3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5272234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Presentation of DIANE Anaesthesia software: consultation module</a:t>
            </a:r>
          </a:p>
          <a:p>
            <a:endParaRPr lang="en-GB" dirty="0"/>
          </a:p>
        </p:txBody>
      </p:sp>
    </p:spTree>
    <p:extLst>
      <p:ext uri="{BB962C8B-B14F-4D97-AF65-F5344CB8AC3E}">
        <p14:creationId xmlns:p14="http://schemas.microsoft.com/office/powerpoint/2010/main" val="155053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will also fill in the type of </a:t>
            </a:r>
            <a:r>
              <a:rPr lang="en-GB" b="0" i="0" u="none" baseline="0" dirty="0" smtClean="0"/>
              <a:t>surgery, </a:t>
            </a:r>
            <a:r>
              <a:rPr lang="en-GB" b="0" i="0" u="none" baseline="0" dirty="0"/>
              <a:t>the scheduled date, etc. Completion is structured. By typing the first 4 letters of the surgery or surgeon, you have access to pre-existing lists.</a:t>
            </a:r>
          </a:p>
        </p:txBody>
      </p:sp>
    </p:spTree>
    <p:extLst>
      <p:ext uri="{BB962C8B-B14F-4D97-AF65-F5344CB8AC3E}">
        <p14:creationId xmlns:p14="http://schemas.microsoft.com/office/powerpoint/2010/main" val="321819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administrative tab has two parts: </a:t>
            </a:r>
          </a:p>
          <a:p>
            <a:pPr rtl="0"/>
            <a:r>
              <a:rPr lang="en-GB" b="0" i="0" u="none" baseline="0" dirty="0"/>
              <a:t>Administrative part: provided by the HIS</a:t>
            </a:r>
          </a:p>
          <a:p>
            <a:pPr rtl="0"/>
            <a:r>
              <a:rPr lang="en-GB" b="0" i="0" u="none" baseline="0" dirty="0" smtClean="0"/>
              <a:t>Operation </a:t>
            </a:r>
            <a:r>
              <a:rPr lang="en-GB" b="0" i="0" u="none" baseline="0" dirty="0"/>
              <a:t>part: must be completed </a:t>
            </a:r>
          </a:p>
        </p:txBody>
      </p:sp>
    </p:spTree>
    <p:extLst>
      <p:ext uri="{BB962C8B-B14F-4D97-AF65-F5344CB8AC3E}">
        <p14:creationId xmlns:p14="http://schemas.microsoft.com/office/powerpoint/2010/main" val="14512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If the patient is registered in DIANE, you will be asked if you wish to copy some of the information from the previous consultation. The range of information copied is set during configuration. In general, all history is copied and surgeries are automatically incremented </a:t>
            </a:r>
            <a:r>
              <a:rPr lang="en-GB" b="0" i="0" u="none" baseline="0" dirty="0" smtClean="0"/>
              <a:t>by </a:t>
            </a:r>
            <a:r>
              <a:rPr lang="en-GB" b="0" i="0" u="none" baseline="0" dirty="0"/>
              <a:t>the software with the complications reported during the consultation.</a:t>
            </a:r>
          </a:p>
          <a:p>
            <a:endParaRPr lang="en-GB" dirty="0"/>
          </a:p>
        </p:txBody>
      </p:sp>
    </p:spTree>
    <p:extLst>
      <p:ext uri="{BB962C8B-B14F-4D97-AF65-F5344CB8AC3E}">
        <p14:creationId xmlns:p14="http://schemas.microsoft.com/office/powerpoint/2010/main" val="39486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Each component uses an exhaustive list corresponding to each type. </a:t>
            </a:r>
          </a:p>
        </p:txBody>
      </p:sp>
    </p:spTree>
    <p:extLst>
      <p:ext uri="{BB962C8B-B14F-4D97-AF65-F5344CB8AC3E}">
        <p14:creationId xmlns:p14="http://schemas.microsoft.com/office/powerpoint/2010/main" val="2898059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Ticking the NTR box will let you quickly confirm the history for a patient who has no history. </a:t>
            </a:r>
          </a:p>
          <a:p>
            <a:endParaRPr lang="en-GB" dirty="0"/>
          </a:p>
          <a:p>
            <a:pPr rtl="0"/>
            <a:r>
              <a:rPr lang="en-GB" b="0" i="0" u="none" baseline="0" dirty="0"/>
              <a:t>The other buttons </a:t>
            </a:r>
            <a:r>
              <a:rPr lang="en-GB" b="0" i="0" u="none" baseline="0" dirty="0" smtClean="0"/>
              <a:t>provide </a:t>
            </a:r>
            <a:r>
              <a:rPr lang="en-GB" b="0" i="0" u="none" baseline="0" dirty="0"/>
              <a:t>quick access to the EHR and/or the medical record (depending on the interfaces set up).</a:t>
            </a:r>
          </a:p>
        </p:txBody>
      </p:sp>
    </p:spTree>
    <p:extLst>
      <p:ext uri="{BB962C8B-B14F-4D97-AF65-F5344CB8AC3E}">
        <p14:creationId xmlns:p14="http://schemas.microsoft.com/office/powerpoint/2010/main" val="2290115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Each component uses an exhaustive list corresponding to each type. </a:t>
            </a:r>
          </a:p>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The green tick will allow quick completion using a default item (chosen during the configuration).</a:t>
            </a:r>
          </a:p>
          <a:p>
            <a:endParaRPr lang="en-GB" dirty="0"/>
          </a:p>
        </p:txBody>
      </p:sp>
    </p:spTree>
    <p:extLst>
      <p:ext uri="{BB962C8B-B14F-4D97-AF65-F5344CB8AC3E}">
        <p14:creationId xmlns:p14="http://schemas.microsoft.com/office/powerpoint/2010/main" val="1622773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When you enter the first letters of the word, the search engine highlights the corresponding items in the </a:t>
            </a:r>
            <a:r>
              <a:rPr lang="en-GB" b="0" i="0" u="none" baseline="0" dirty="0" smtClean="0"/>
              <a:t>list.</a:t>
            </a:r>
            <a:endParaRPr lang="en-GB" b="0" i="0" u="none" baseline="0" dirty="0"/>
          </a:p>
        </p:txBody>
      </p:sp>
    </p:spTree>
    <p:extLst>
      <p:ext uri="{BB962C8B-B14F-4D97-AF65-F5344CB8AC3E}">
        <p14:creationId xmlns:p14="http://schemas.microsoft.com/office/powerpoint/2010/main" val="19426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It is possible to set up </a:t>
            </a:r>
            <a:r>
              <a:rPr lang="en-GB" b="0" i="0" u="none" baseline="0" dirty="0" smtClean="0"/>
              <a:t>quick access </a:t>
            </a:r>
            <a:r>
              <a:rPr lang="en-GB" b="0" i="0" u="none" baseline="0" dirty="0"/>
              <a:t>to external websites to obtain further information. Here, for example, it was decided to </a:t>
            </a:r>
            <a:r>
              <a:rPr lang="en-GB" b="0" i="0" u="none" baseline="0" dirty="0" smtClean="0"/>
              <a:t>create a link </a:t>
            </a:r>
            <a:r>
              <a:rPr lang="en-GB" b="0" i="0" u="none" baseline="0" dirty="0"/>
              <a:t>to ‘Orphanet</a:t>
            </a:r>
            <a:r>
              <a:rPr lang="en-GB" b="0" i="0" u="none" baseline="0" dirty="0" smtClean="0"/>
              <a:t>’ </a:t>
            </a:r>
            <a:r>
              <a:rPr lang="en-GB" b="0" i="0" u="none" baseline="0" dirty="0"/>
              <a:t>(website for rare and orphan diseases and corresponding drugs</a:t>
            </a:r>
            <a:r>
              <a:rPr lang="en-GB" b="0" i="0" u="none" baseline="0" dirty="0" smtClean="0"/>
              <a:t>).</a:t>
            </a:r>
            <a:endParaRPr lang="en-GB" b="0" i="0" u="none" baseline="0" dirty="0"/>
          </a:p>
        </p:txBody>
      </p:sp>
    </p:spTree>
    <p:extLst>
      <p:ext uri="{BB962C8B-B14F-4D97-AF65-F5344CB8AC3E}">
        <p14:creationId xmlns:p14="http://schemas.microsoft.com/office/powerpoint/2010/main" val="330159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By right-clicking, items can be sent to the ‘important information’ in the ‘conclusion’ tab. </a:t>
            </a:r>
          </a:p>
          <a:p>
            <a:pPr rtl="0"/>
            <a:r>
              <a:rPr lang="en-GB" b="0" i="0" u="none" baseline="0" dirty="0"/>
              <a:t>The information entered in this part is automatically transferred to the ‘treatment’ tab so that you do not have to browse for drug searches. </a:t>
            </a:r>
          </a:p>
        </p:txBody>
      </p:sp>
    </p:spTree>
    <p:extLst>
      <p:ext uri="{BB962C8B-B14F-4D97-AF65-F5344CB8AC3E}">
        <p14:creationId xmlns:p14="http://schemas.microsoft.com/office/powerpoint/2010/main" val="2339104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Scoring possible using advanced entries (FAGERSTROM, LEE, MET, diabetes, etc.) provided with the official scores. This enables more accurate assessments. Customizable. </a:t>
            </a:r>
          </a:p>
        </p:txBody>
      </p:sp>
    </p:spTree>
    <p:extLst>
      <p:ext uri="{BB962C8B-B14F-4D97-AF65-F5344CB8AC3E}">
        <p14:creationId xmlns:p14="http://schemas.microsoft.com/office/powerpoint/2010/main" val="429488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will begin by starting up the consultation module and selecting a patient’s </a:t>
            </a:r>
            <a:r>
              <a:rPr lang="en-GB" b="0" i="0" u="none" baseline="0" dirty="0" smtClean="0"/>
              <a:t>record.</a:t>
            </a:r>
            <a:endParaRPr lang="en-GB" b="0" i="0" u="none" baseline="0" dirty="0"/>
          </a:p>
        </p:txBody>
      </p:sp>
    </p:spTree>
    <p:extLst>
      <p:ext uri="{BB962C8B-B14F-4D97-AF65-F5344CB8AC3E}">
        <p14:creationId xmlns:p14="http://schemas.microsoft.com/office/powerpoint/2010/main" val="193568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will now move on to the clinical examination tab. </a:t>
            </a:r>
          </a:p>
        </p:txBody>
      </p:sp>
    </p:spTree>
    <p:extLst>
      <p:ext uri="{BB962C8B-B14F-4D97-AF65-F5344CB8AC3E}">
        <p14:creationId xmlns:p14="http://schemas.microsoft.com/office/powerpoint/2010/main" val="3556964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To track the patient's assessment on the day of the consultation. We see the examinations carried out today: cardiopulmonary exam, general exam, etc. Again, each component uses an exhaustive list corresponding to each type. </a:t>
            </a:r>
          </a:p>
          <a:p>
            <a:pPr rtl="0"/>
            <a:r>
              <a:rPr lang="en-GB" b="0" i="0" u="none" baseline="0" dirty="0"/>
              <a:t>Writing the first letters of the word you are looking for will quickly call up the item in the list. </a:t>
            </a:r>
          </a:p>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The green tick will allow quick completion using a default item (chosen during the configuration).</a:t>
            </a:r>
          </a:p>
          <a:p>
            <a:endParaRPr lang="en-GB" dirty="0"/>
          </a:p>
        </p:txBody>
      </p:sp>
    </p:spTree>
    <p:extLst>
      <p:ext uri="{BB962C8B-B14F-4D97-AF65-F5344CB8AC3E}">
        <p14:creationId xmlns:p14="http://schemas.microsoft.com/office/powerpoint/2010/main" val="3302616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To evaluate the intubation score: the ‘normal’ button lets you </a:t>
            </a:r>
            <a:r>
              <a:rPr lang="en-GB" b="0" i="0" u="none" baseline="0" dirty="0" smtClean="0"/>
              <a:t>fill </a:t>
            </a:r>
            <a:r>
              <a:rPr lang="en-GB" b="0" i="0" u="none" baseline="0" dirty="0"/>
              <a:t>in the items directly. </a:t>
            </a:r>
          </a:p>
          <a:p>
            <a:pPr rtl="0"/>
            <a:r>
              <a:rPr lang="en-GB" b="0" i="0" u="none" baseline="0" dirty="0"/>
              <a:t>If the score is 7, it is red and generates the information ‘intubation problems foreseeable’.</a:t>
            </a:r>
          </a:p>
        </p:txBody>
      </p:sp>
    </p:spTree>
    <p:extLst>
      <p:ext uri="{BB962C8B-B14F-4D97-AF65-F5344CB8AC3E}">
        <p14:creationId xmlns:p14="http://schemas.microsoft.com/office/powerpoint/2010/main" val="4139055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There are also AEs here to carry out scoring with the official scores (evaluation of ventilation problems, intubation prediction, Apfel score, etc.). Customizable. </a:t>
            </a:r>
          </a:p>
        </p:txBody>
      </p:sp>
    </p:spTree>
    <p:extLst>
      <p:ext uri="{BB962C8B-B14F-4D97-AF65-F5344CB8AC3E}">
        <p14:creationId xmlns:p14="http://schemas.microsoft.com/office/powerpoint/2010/main" val="2038736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dental diagram gives a visual overview.</a:t>
            </a:r>
          </a:p>
          <a:p>
            <a:pPr rtl="0"/>
            <a:r>
              <a:rPr lang="en-GB" b="0" i="0" u="none" baseline="0" dirty="0"/>
              <a:t>By pressing the ‘edentulous’ key all teeth will appear as ‘missing’. We can </a:t>
            </a:r>
            <a:r>
              <a:rPr lang="en-GB" b="0" i="0" u="none" baseline="0" dirty="0" smtClean="0"/>
              <a:t>send clear and unequivocal important </a:t>
            </a:r>
            <a:r>
              <a:rPr lang="en-GB" b="0" i="0" u="none" baseline="0" dirty="0"/>
              <a:t>information such as pivot crowns, bridges, etc.</a:t>
            </a:r>
          </a:p>
          <a:p>
            <a:pPr rtl="0"/>
            <a:r>
              <a:rPr lang="en-GB" b="0" i="0" u="none" baseline="0" dirty="0"/>
              <a:t>The tool is easy to use and lets you provide clear information. </a:t>
            </a:r>
          </a:p>
          <a:p>
            <a:endParaRPr lang="en-GB" dirty="0"/>
          </a:p>
        </p:txBody>
      </p:sp>
    </p:spTree>
    <p:extLst>
      <p:ext uri="{BB962C8B-B14F-4D97-AF65-F5344CB8AC3E}">
        <p14:creationId xmlns:p14="http://schemas.microsoft.com/office/powerpoint/2010/main" val="120621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24F9D"/>
                </a:solidFill>
                <a:effectLst/>
                <a:uFillTx/>
                <a:latin typeface="Montserrat" panose="00000500000000000000" pitchFamily="50" charset="0"/>
                <a:sym typeface="Calibri"/>
              </a:rPr>
              <a:t>Note that a previous </a:t>
            </a:r>
            <a:r>
              <a:rPr kumimoji="0" lang="en-GB" sz="1200" b="0" i="0" u="none" strike="noStrike" cap="none" spc="0" normalizeH="0" baseline="0" dirty="0" smtClean="0">
                <a:ln>
                  <a:noFill/>
                </a:ln>
                <a:solidFill>
                  <a:srgbClr val="124F9D"/>
                </a:solidFill>
                <a:effectLst/>
                <a:uFillTx/>
                <a:latin typeface="Montserrat" panose="00000500000000000000" pitchFamily="50" charset="0"/>
                <a:sym typeface="Calibri"/>
              </a:rPr>
              <a:t>record can </a:t>
            </a:r>
            <a:r>
              <a:rPr kumimoji="0" lang="en-GB" sz="1200" b="0" i="0" u="none" strike="noStrike" cap="none" spc="0" normalizeH="0" baseline="0" dirty="0">
                <a:ln>
                  <a:noFill/>
                </a:ln>
                <a:solidFill>
                  <a:srgbClr val="124F9D"/>
                </a:solidFill>
                <a:effectLst/>
                <a:uFillTx/>
                <a:latin typeface="Montserrat" panose="00000500000000000000" pitchFamily="50" charset="0"/>
                <a:sym typeface="Calibri"/>
              </a:rPr>
              <a:t>be viewed at any time during the consultation. This lets you search for specific information. </a:t>
            </a:r>
          </a:p>
          <a:p>
            <a:pPr marL="171450" indent="-171450" rtl="0">
              <a:buFontTx/>
              <a:buChar char="-"/>
            </a:pPr>
            <a:endParaRPr lang="en-GB" dirty="0"/>
          </a:p>
        </p:txBody>
      </p:sp>
    </p:spTree>
    <p:extLst>
      <p:ext uri="{BB962C8B-B14F-4D97-AF65-F5344CB8AC3E}">
        <p14:creationId xmlns:p14="http://schemas.microsoft.com/office/powerpoint/2010/main" val="233811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Now let's go to the ‘Treatments / Premedications’ tab</a:t>
            </a:r>
          </a:p>
        </p:txBody>
      </p:sp>
    </p:spTree>
    <p:extLst>
      <p:ext uri="{BB962C8B-B14F-4D97-AF65-F5344CB8AC3E}">
        <p14:creationId xmlns:p14="http://schemas.microsoft.com/office/powerpoint/2010/main" val="73168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can see that the medical history has been automatically inserted at the top of the page. You can add more at this time if you wish. The content of the previous tab will be supplemented simultaneously.</a:t>
            </a:r>
          </a:p>
        </p:txBody>
      </p:sp>
    </p:spTree>
    <p:extLst>
      <p:ext uri="{BB962C8B-B14F-4D97-AF65-F5344CB8AC3E}">
        <p14:creationId xmlns:p14="http://schemas.microsoft.com/office/powerpoint/2010/main" val="2076262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Entering the patient's treatment lets you make the related </a:t>
            </a:r>
            <a:r>
              <a:rPr lang="en-GB" b="0" i="0" u="none" baseline="0" dirty="0" smtClean="0"/>
              <a:t>choices such as discontinuation</a:t>
            </a:r>
            <a:r>
              <a:rPr lang="en-GB" b="0" i="0" u="none" baseline="0" dirty="0"/>
              <a:t>, switches or maintenance.</a:t>
            </a:r>
          </a:p>
          <a:p>
            <a:pPr rtl="0"/>
            <a:r>
              <a:rPr lang="en-GB" b="0" i="0" u="none" baseline="0" dirty="0"/>
              <a:t>Note the simple completion, help with choices, choices that can be changed using the pencil on the right: these proposals are configured in the software and can be adapted to your </a:t>
            </a:r>
            <a:r>
              <a:rPr lang="en-GB" b="0" i="0" u="none" baseline="0" dirty="0" smtClean="0"/>
              <a:t>preferences during </a:t>
            </a:r>
            <a:r>
              <a:rPr lang="en-GB" b="0" i="0" u="none" baseline="0" dirty="0"/>
              <a:t>configuration while it is possible to make changes during the consultation for special cases.</a:t>
            </a:r>
          </a:p>
          <a:p>
            <a:pPr rtl="0"/>
            <a:r>
              <a:rPr lang="en-GB" b="0" i="0" u="none" baseline="0" dirty="0" smtClean="0"/>
              <a:t>Example </a:t>
            </a:r>
            <a:r>
              <a:rPr lang="en-GB" b="0" i="0" u="none" baseline="0" dirty="0"/>
              <a:t>of Loxen which proposes discontinuing 2 days before, Kardegic 300 results in the proposal to decrease to 75 mg, or for Previscan, a switch to Lovenox.</a:t>
            </a:r>
            <a:endParaRPr lang="en-GB" dirty="0"/>
          </a:p>
          <a:p>
            <a:endParaRPr lang="en-GB" dirty="0"/>
          </a:p>
        </p:txBody>
      </p:sp>
    </p:spTree>
    <p:extLst>
      <p:ext uri="{BB962C8B-B14F-4D97-AF65-F5344CB8AC3E}">
        <p14:creationId xmlns:p14="http://schemas.microsoft.com/office/powerpoint/2010/main" val="4270966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a:t>
            </a:r>
            <a:r>
              <a:rPr lang="en-GB" b="0" i="0" u="none" baseline="0" dirty="0" smtClean="0"/>
              <a:t>‘generate prescription</a:t>
            </a:r>
            <a:r>
              <a:rPr lang="en-GB" b="0" i="0" u="none" baseline="0" dirty="0"/>
              <a:t>’ button generates the prescription which will allow the patient to pick up their drugs from the pharmacy and manage their treatment in anticipation of </a:t>
            </a:r>
            <a:r>
              <a:rPr lang="en-GB" b="0" i="0" u="none" baseline="0" dirty="0" smtClean="0"/>
              <a:t>surgery. </a:t>
            </a:r>
            <a:endParaRPr lang="en-GB" b="0" i="0" u="none" baseline="0" dirty="0"/>
          </a:p>
          <a:p>
            <a:endParaRPr lang="en-GB" dirty="0"/>
          </a:p>
        </p:txBody>
      </p:sp>
    </p:spTree>
    <p:extLst>
      <p:ext uri="{BB962C8B-B14F-4D97-AF65-F5344CB8AC3E}">
        <p14:creationId xmlns:p14="http://schemas.microsoft.com/office/powerpoint/2010/main" val="150679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When starting up the software, you arrive on the home </a:t>
            </a:r>
            <a:r>
              <a:rPr lang="en-GB" b="0" i="0" u="none" baseline="0" dirty="0" smtClean="0"/>
              <a:t>page.</a:t>
            </a:r>
            <a:endParaRPr lang="en-GB" b="0" i="0" u="none" baseline="0" dirty="0"/>
          </a:p>
          <a:p>
            <a:pPr rtl="0"/>
            <a:r>
              <a:rPr lang="en-GB" b="0" i="0" u="none" baseline="0" dirty="0"/>
              <a:t>We can see </a:t>
            </a:r>
            <a:r>
              <a:rPr lang="en-GB" b="1" i="0" u="none" baseline="0" dirty="0"/>
              <a:t>WHO</a:t>
            </a:r>
            <a:r>
              <a:rPr lang="en-GB" b="0" i="0" u="none" baseline="0" dirty="0"/>
              <a:t> is logged on and </a:t>
            </a:r>
            <a:r>
              <a:rPr lang="en-GB" b="1" i="0" u="none" baseline="0" dirty="0"/>
              <a:t>WHERE</a:t>
            </a:r>
            <a:r>
              <a:rPr lang="en-GB" b="0" i="0" u="none" baseline="0" dirty="0"/>
              <a:t> the computer is on the tree </a:t>
            </a:r>
            <a:r>
              <a:rPr lang="en-GB" b="0" i="0" u="none" baseline="0" dirty="0" smtClean="0"/>
              <a:t>structure.</a:t>
            </a:r>
            <a:endParaRPr lang="en-GB" b="0" i="0" u="none" baseline="0" dirty="0"/>
          </a:p>
        </p:txBody>
      </p:sp>
    </p:spTree>
    <p:extLst>
      <p:ext uri="{BB962C8B-B14F-4D97-AF65-F5344CB8AC3E}">
        <p14:creationId xmlns:p14="http://schemas.microsoft.com/office/powerpoint/2010/main" val="374090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Premedication is also generated from this tab and can be incremented via an interface in the EHR.</a:t>
            </a:r>
          </a:p>
          <a:p>
            <a:endParaRPr lang="en-GB" dirty="0"/>
          </a:p>
        </p:txBody>
      </p:sp>
    </p:spTree>
    <p:extLst>
      <p:ext uri="{BB962C8B-B14F-4D97-AF65-F5344CB8AC3E}">
        <p14:creationId xmlns:p14="http://schemas.microsoft.com/office/powerpoint/2010/main" val="2713680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paraclinical tab lists the assessments in the patient's possession. We can also order assessments and request further tests, etc.</a:t>
            </a:r>
          </a:p>
        </p:txBody>
      </p:sp>
    </p:spTree>
    <p:extLst>
      <p:ext uri="{BB962C8B-B14F-4D97-AF65-F5344CB8AC3E}">
        <p14:creationId xmlns:p14="http://schemas.microsoft.com/office/powerpoint/2010/main" val="3304994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Prescriptions and letters requesting specific tests are generated by clicking on the print button after selecting the desired items.</a:t>
            </a:r>
          </a:p>
        </p:txBody>
      </p:sp>
    </p:spTree>
    <p:extLst>
      <p:ext uri="{BB962C8B-B14F-4D97-AF65-F5344CB8AC3E}">
        <p14:creationId xmlns:p14="http://schemas.microsoft.com/office/powerpoint/2010/main" val="4211475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Now let's go to the ‘</a:t>
            </a:r>
            <a:r>
              <a:rPr lang="en-GB" b="0" i="0" u="none" baseline="0" dirty="0" smtClean="0"/>
              <a:t>Conclusion’ </a:t>
            </a:r>
            <a:r>
              <a:rPr lang="en-GB" b="0" i="0" u="none" baseline="0" dirty="0"/>
              <a:t>tab. As its name suggests, this tab shows a recap of the consultation that has just taken place. </a:t>
            </a:r>
          </a:p>
          <a:p>
            <a:pPr rtl="0"/>
            <a:r>
              <a:rPr lang="en-GB" b="0" i="0" u="none" baseline="0" dirty="0"/>
              <a:t>The information is completed like the previous tabs… using the green ticks or the first letters of the words entered. </a:t>
            </a:r>
          </a:p>
          <a:p>
            <a:endParaRPr lang="en-GB" dirty="0"/>
          </a:p>
        </p:txBody>
      </p:sp>
    </p:spTree>
    <p:extLst>
      <p:ext uri="{BB962C8B-B14F-4D97-AF65-F5344CB8AC3E}">
        <p14:creationId xmlns:p14="http://schemas.microsoft.com/office/powerpoint/2010/main" val="270012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On the left, you will find information relating to specific instructions and information given to the patient.</a:t>
            </a:r>
          </a:p>
        </p:txBody>
      </p:sp>
    </p:spTree>
    <p:extLst>
      <p:ext uri="{BB962C8B-B14F-4D97-AF65-F5344CB8AC3E}">
        <p14:creationId xmlns:p14="http://schemas.microsoft.com/office/powerpoint/2010/main" val="568858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Associated with this pane is a pane with printable documents such as the </a:t>
            </a:r>
            <a:r>
              <a:rPr lang="en-GB" b="0" i="0" u="none" baseline="0" dirty="0" smtClean="0"/>
              <a:t>surgery authorization, </a:t>
            </a:r>
            <a:r>
              <a:rPr lang="en-GB" b="0" i="0" u="none" baseline="0" dirty="0"/>
              <a:t>information documents, compression </a:t>
            </a:r>
            <a:r>
              <a:rPr lang="en-GB" b="0" i="0" u="none" baseline="0" dirty="0" smtClean="0"/>
              <a:t>stocking </a:t>
            </a:r>
            <a:r>
              <a:rPr lang="en-GB" b="0" i="0" u="none" baseline="0" dirty="0"/>
              <a:t>prescriptions, etc. You can also generate documents to help patients </a:t>
            </a:r>
            <a:r>
              <a:rPr lang="en-GB" b="0" i="0" u="none" baseline="0" dirty="0" smtClean="0"/>
              <a:t>(recap of instructions, </a:t>
            </a:r>
            <a:r>
              <a:rPr lang="en-GB" b="0" i="0" u="none" baseline="0" dirty="0"/>
              <a:t>explanation to help put on stockings, etc.) or any document you usually give </a:t>
            </a:r>
            <a:r>
              <a:rPr lang="en-GB" b="0" i="0" u="none" baseline="0" dirty="0" smtClean="0"/>
              <a:t>patients. </a:t>
            </a:r>
            <a:r>
              <a:rPr lang="en-GB" b="0" i="0" u="none" baseline="0" dirty="0"/>
              <a:t>These documents are created through the configuration. </a:t>
            </a:r>
          </a:p>
        </p:txBody>
      </p:sp>
    </p:spTree>
    <p:extLst>
      <p:ext uri="{BB962C8B-B14F-4D97-AF65-F5344CB8AC3E}">
        <p14:creationId xmlns:p14="http://schemas.microsoft.com/office/powerpoint/2010/main" val="649951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In the central pane, we can see that the important parts of the medical history are displayed to enhance the recap and help choose the anaesthesia strategy by having the necessary information in front of you.</a:t>
            </a:r>
          </a:p>
          <a:p>
            <a:endParaRPr lang="en-GB" dirty="0"/>
          </a:p>
        </p:txBody>
      </p:sp>
    </p:spTree>
    <p:extLst>
      <p:ext uri="{BB962C8B-B14F-4D97-AF65-F5344CB8AC3E}">
        <p14:creationId xmlns:p14="http://schemas.microsoft.com/office/powerpoint/2010/main" val="1575028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On the right, we find everything related to the anaesthesia strategy: chosen anaesthesia technique, instructions for ATB prophylaxis, monitoring and transfusion strategy.</a:t>
            </a:r>
          </a:p>
          <a:p>
            <a:pPr rtl="0"/>
            <a:r>
              <a:rPr lang="en-GB" b="0" i="0" u="none" baseline="0" dirty="0"/>
              <a:t>These items are completed in the same way (green tick, list).</a:t>
            </a:r>
          </a:p>
        </p:txBody>
      </p:sp>
    </p:spTree>
    <p:extLst>
      <p:ext uri="{BB962C8B-B14F-4D97-AF65-F5344CB8AC3E}">
        <p14:creationId xmlns:p14="http://schemas.microsoft.com/office/powerpoint/2010/main" val="4244444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Here is an example of what we can see.</a:t>
            </a:r>
          </a:p>
        </p:txBody>
      </p:sp>
    </p:spTree>
    <p:extLst>
      <p:ext uri="{BB962C8B-B14F-4D97-AF65-F5344CB8AC3E}">
        <p14:creationId xmlns:p14="http://schemas.microsoft.com/office/powerpoint/2010/main" val="3281260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smtClean="0"/>
              <a:t>Next is a </a:t>
            </a:r>
            <a:r>
              <a:rPr lang="en-GB" b="0" i="0" u="none" baseline="0" dirty="0"/>
              <a:t>summary tab, with all of the consultation information on one page. </a:t>
            </a:r>
          </a:p>
          <a:p>
            <a:endParaRPr lang="en-GB" dirty="0"/>
          </a:p>
        </p:txBody>
      </p:sp>
    </p:spTree>
    <p:extLst>
      <p:ext uri="{BB962C8B-B14F-4D97-AF65-F5344CB8AC3E}">
        <p14:creationId xmlns:p14="http://schemas.microsoft.com/office/powerpoint/2010/main" val="407746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You are prompted to select the patient. To do this, you can search for the patient either by date of birth, UPI or by the first letters of their last name.</a:t>
            </a:r>
          </a:p>
          <a:p>
            <a:pPr rtl="0"/>
            <a:r>
              <a:rPr lang="en-GB" b="0" i="0" u="none" baseline="0" dirty="0"/>
              <a:t>This generates the corresponding list.</a:t>
            </a:r>
          </a:p>
          <a:p>
            <a:pPr rtl="0"/>
            <a:r>
              <a:rPr lang="en-GB" b="0" i="0" u="none" baseline="0" dirty="0"/>
              <a:t>Click on the record to open.</a:t>
            </a:r>
          </a:p>
        </p:txBody>
      </p:sp>
    </p:spTree>
    <p:extLst>
      <p:ext uri="{BB962C8B-B14F-4D97-AF65-F5344CB8AC3E}">
        <p14:creationId xmlns:p14="http://schemas.microsoft.com/office/powerpoint/2010/main" val="1363620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Lastly, there is a ‘Documents’ tab that lets you file in the record all the documents that could be collected during the consultation by scanning or importing them. Here we can see the consultation that was printed and saved... </a:t>
            </a:r>
            <a:r>
              <a:rPr lang="en-GB" b="0" i="0" u="none" baseline="0" dirty="0" smtClean="0"/>
              <a:t>these </a:t>
            </a:r>
            <a:r>
              <a:rPr lang="en-GB" b="0" i="0" u="none" baseline="0" dirty="0"/>
              <a:t>can be </a:t>
            </a:r>
            <a:r>
              <a:rPr lang="en-GB" b="0" i="0" u="none" baseline="0" dirty="0" smtClean="0"/>
              <a:t>specialists’ </a:t>
            </a:r>
            <a:r>
              <a:rPr lang="en-GB" b="0" i="0" u="none" baseline="0" dirty="0"/>
              <a:t>letters, an ECG, etc. </a:t>
            </a:r>
          </a:p>
          <a:p>
            <a:endParaRPr lang="en-GB" dirty="0"/>
          </a:p>
        </p:txBody>
      </p:sp>
    </p:spTree>
    <p:extLst>
      <p:ext uri="{BB962C8B-B14F-4D97-AF65-F5344CB8AC3E}">
        <p14:creationId xmlns:p14="http://schemas.microsoft.com/office/powerpoint/2010/main" val="460024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By closing and saving the consultation you can generate a document containing everything that was noted during this consultation. If the facility chooses, this document can be sent as a pdf to the EHR. From this point, the consultation can be accessed from any computer that has the DIANE software and the report </a:t>
            </a:r>
            <a:r>
              <a:rPr lang="en-GB" b="0" i="0" u="none" baseline="0" dirty="0" smtClean="0"/>
              <a:t>accessed via </a:t>
            </a:r>
            <a:r>
              <a:rPr lang="en-GB" b="0" i="0" u="none" baseline="0" dirty="0"/>
              <a:t>the EHR</a:t>
            </a:r>
            <a:r>
              <a:rPr lang="en-GB" b="0" i="0" u="none" baseline="0" dirty="0" smtClean="0"/>
              <a:t>.</a:t>
            </a:r>
            <a:endParaRPr lang="en-GB" b="0" i="0" u="none" baseline="0" dirty="0"/>
          </a:p>
          <a:p>
            <a:endParaRPr lang="en-GB" dirty="0"/>
          </a:p>
        </p:txBody>
      </p:sp>
    </p:spTree>
    <p:extLst>
      <p:ext uri="{BB962C8B-B14F-4D97-AF65-F5344CB8AC3E}">
        <p14:creationId xmlns:p14="http://schemas.microsoft.com/office/powerpoint/2010/main" val="4154057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preoperative assessment report</a:t>
            </a:r>
            <a:endParaRPr lang="en-GB" dirty="0"/>
          </a:p>
        </p:txBody>
      </p:sp>
    </p:spTree>
    <p:extLst>
      <p:ext uri="{BB962C8B-B14F-4D97-AF65-F5344CB8AC3E}">
        <p14:creationId xmlns:p14="http://schemas.microsoft.com/office/powerpoint/2010/main" val="784148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Here is an example of a preoperative assessment report. All the information collected during the consultation is automatically inserted in the appropriate areas. </a:t>
            </a:r>
          </a:p>
          <a:p>
            <a:pPr rtl="0"/>
            <a:r>
              <a:rPr lang="en-GB" b="0" i="0" u="none" baseline="0" dirty="0"/>
              <a:t>This document is customizable and you can choose the order in which the information is displayed. </a:t>
            </a:r>
          </a:p>
          <a:p>
            <a:pPr rtl="0"/>
            <a:r>
              <a:rPr lang="en-GB" b="0" i="0" u="none" baseline="0" dirty="0"/>
              <a:t>The visual display is customizable. </a:t>
            </a:r>
          </a:p>
          <a:p>
            <a:pPr rtl="0"/>
            <a:r>
              <a:rPr lang="en-GB" b="0" i="0" u="none" baseline="0" dirty="0"/>
              <a:t>The lettering and order of the </a:t>
            </a:r>
            <a:r>
              <a:rPr lang="en-GB" b="0" i="0" u="none" baseline="0" dirty="0" smtClean="0"/>
              <a:t>components can </a:t>
            </a:r>
            <a:r>
              <a:rPr lang="en-GB" b="0" i="0" u="none" baseline="0" dirty="0"/>
              <a:t>be adapted to suit each practitioner.</a:t>
            </a:r>
          </a:p>
        </p:txBody>
      </p:sp>
    </p:spTree>
    <p:extLst>
      <p:ext uri="{BB962C8B-B14F-4D97-AF65-F5344CB8AC3E}">
        <p14:creationId xmlns:p14="http://schemas.microsoft.com/office/powerpoint/2010/main" val="2223941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You can use a filter to focus on patients expected for consultation.</a:t>
            </a:r>
          </a:p>
        </p:txBody>
      </p:sp>
    </p:spTree>
    <p:extLst>
      <p:ext uri="{BB962C8B-B14F-4D97-AF65-F5344CB8AC3E}">
        <p14:creationId xmlns:p14="http://schemas.microsoft.com/office/powerpoint/2010/main" val="2901058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Before selecting the patient's record, you can see the records registered in the anaesthesia software.</a:t>
            </a:r>
            <a:endParaRPr lang="en-GB" dirty="0"/>
          </a:p>
          <a:p>
            <a:pPr rtl="0"/>
            <a:r>
              <a:rPr lang="en-GB" b="0" i="0" u="none" baseline="0" dirty="0"/>
              <a:t>HIS means that the patient is registered in the facility’s administration database.</a:t>
            </a:r>
            <a:endParaRPr lang="en-GB" dirty="0"/>
          </a:p>
          <a:p>
            <a:pPr rtl="0"/>
            <a:r>
              <a:rPr lang="en-GB" b="0" i="0" u="none" baseline="0" dirty="0"/>
              <a:t>DIA means the patient is already registered in the DIANE software.</a:t>
            </a:r>
          </a:p>
          <a:p>
            <a:endParaRPr lang="en-GB" dirty="0"/>
          </a:p>
        </p:txBody>
      </p:sp>
    </p:spTree>
    <p:extLst>
      <p:ext uri="{BB962C8B-B14F-4D97-AF65-F5344CB8AC3E}">
        <p14:creationId xmlns:p14="http://schemas.microsoft.com/office/powerpoint/2010/main" val="234593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Once the record has been selected, click to </a:t>
            </a:r>
            <a:r>
              <a:rPr lang="en-GB" b="0" i="0" u="none" baseline="0" dirty="0" smtClean="0"/>
              <a:t>open.</a:t>
            </a:r>
            <a:endParaRPr lang="en-GB" b="0" i="0" u="none" baseline="0" dirty="0"/>
          </a:p>
        </p:txBody>
      </p:sp>
    </p:spTree>
    <p:extLst>
      <p:ext uri="{BB962C8B-B14F-4D97-AF65-F5344CB8AC3E}">
        <p14:creationId xmlns:p14="http://schemas.microsoft.com/office/powerpoint/2010/main" val="249690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will now look at the actual </a:t>
            </a:r>
            <a:r>
              <a:rPr lang="en-GB" b="0" i="0" u="none" baseline="0" dirty="0" smtClean="0"/>
              <a:t>consultation.</a:t>
            </a:r>
            <a:endParaRPr lang="en-GB" b="0" i="0" u="none" baseline="0" dirty="0"/>
          </a:p>
        </p:txBody>
      </p:sp>
    </p:spTree>
    <p:extLst>
      <p:ext uri="{BB962C8B-B14F-4D97-AF65-F5344CB8AC3E}">
        <p14:creationId xmlns:p14="http://schemas.microsoft.com/office/powerpoint/2010/main" val="79416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From the start, a first form is shown containing information. If there is a connection with the HIS, some information is automatically provided... otherwise now is the time to enter it. </a:t>
            </a:r>
          </a:p>
        </p:txBody>
      </p:sp>
    </p:spTree>
    <p:extLst>
      <p:ext uri="{BB962C8B-B14F-4D97-AF65-F5344CB8AC3E}">
        <p14:creationId xmlns:p14="http://schemas.microsoft.com/office/powerpoint/2010/main" val="2729157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691931" y="2502698"/>
            <a:ext cx="7772404" cy="2387601"/>
          </a:xfrm>
          <a:prstGeom prst="rect">
            <a:avLst/>
          </a:prstGeom>
        </p:spPr>
        <p:txBody>
          <a:bodyPr anchor="b"/>
          <a:lstStyle>
            <a:lvl1pPr algn="ctr"/>
          </a:lstStyle>
          <a:p>
            <a:r>
              <a:t>Texte du titre</a:t>
            </a:r>
          </a:p>
        </p:txBody>
      </p:sp>
      <p:sp>
        <p:nvSpPr>
          <p:cNvPr id="12" name="Texte niveau 1…"/>
          <p:cNvSpPr txBox="1">
            <a:spLocks noGrp="1"/>
          </p:cNvSpPr>
          <p:nvPr>
            <p:ph type="body" sz="quarter" idx="1"/>
          </p:nvPr>
        </p:nvSpPr>
        <p:spPr>
          <a:xfrm>
            <a:off x="1981686" y="5202237"/>
            <a:ext cx="6858004" cy="819992"/>
          </a:xfrm>
          <a:prstGeom prst="rect">
            <a:avLst/>
          </a:prstGeom>
        </p:spPr>
        <p:txBody>
          <a:bodyPr/>
          <a:lstStyle>
            <a:lvl1pPr marL="0" indent="0" algn="ctr">
              <a:buSzTx/>
              <a:buFontTx/>
              <a:buNone/>
              <a:defRPr sz="1600"/>
            </a:lvl1pPr>
            <a:lvl2pPr marL="0" indent="0" algn="ctr">
              <a:buSzTx/>
              <a:buFontTx/>
              <a:buNone/>
              <a:defRPr sz="1600"/>
            </a:lvl2pPr>
            <a:lvl3pPr marL="0" indent="0" algn="ctr">
              <a:buSzTx/>
              <a:buFontTx/>
              <a:buNone/>
              <a:defRPr sz="1600"/>
            </a:lvl3pPr>
            <a:lvl4pPr marL="0" indent="0" algn="ctr">
              <a:buSzTx/>
              <a:buFontTx/>
              <a:buNone/>
              <a:defRPr sz="1600"/>
            </a:lvl4pPr>
            <a:lvl5pPr marL="0" indent="0" algn="ctr">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6543675" y="365125"/>
            <a:ext cx="1971676" cy="5811838"/>
          </a:xfrm>
          <a:prstGeom prst="rect">
            <a:avLst/>
          </a:prstGeom>
        </p:spPr>
        <p:txBody>
          <a:bodyPr/>
          <a:lstStyle>
            <a:lvl1pPr>
              <a:defRPr sz="4400">
                <a:solidFill>
                  <a:srgbClr val="000000"/>
                </a:solidFill>
              </a:defRPr>
            </a:lvl1pPr>
          </a:lstStyle>
          <a:p>
            <a:r>
              <a:t>Texte du titre</a:t>
            </a:r>
          </a:p>
        </p:txBody>
      </p:sp>
      <p:sp>
        <p:nvSpPr>
          <p:cNvPr id="102" name="Texte niveau 1…"/>
          <p:cNvSpPr txBox="1">
            <a:spLocks noGrp="1"/>
          </p:cNvSpPr>
          <p:nvPr>
            <p:ph type="body" idx="1"/>
          </p:nvPr>
        </p:nvSpPr>
        <p:spPr>
          <a:xfrm>
            <a:off x="628651" y="365125"/>
            <a:ext cx="5800727" cy="58118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623889" y="1709741"/>
            <a:ext cx="7886701" cy="2852740"/>
          </a:xfrm>
          <a:prstGeom prst="rect">
            <a:avLst/>
          </a:prstGeom>
        </p:spPr>
        <p:txBody>
          <a:bodyPr anchor="b"/>
          <a:lstStyle>
            <a:lvl1pPr>
              <a:defRPr sz="6000">
                <a:solidFill>
                  <a:srgbClr val="000000"/>
                </a:solidFill>
              </a:defRPr>
            </a:lvl1pPr>
          </a:lstStyle>
          <a:p>
            <a:r>
              <a:t>Texte du titre</a:t>
            </a:r>
          </a:p>
        </p:txBody>
      </p:sp>
      <p:sp>
        <p:nvSpPr>
          <p:cNvPr id="30" name="Texte niveau 1…"/>
          <p:cNvSpPr txBox="1">
            <a:spLocks noGrp="1"/>
          </p:cNvSpPr>
          <p:nvPr>
            <p:ph type="body" sz="quarter" idx="1"/>
          </p:nvPr>
        </p:nvSpPr>
        <p:spPr>
          <a:xfrm>
            <a:off x="623889" y="4589464"/>
            <a:ext cx="7886701" cy="1500190"/>
          </a:xfrm>
          <a:prstGeom prst="rect">
            <a:avLst/>
          </a:prstGeom>
        </p:spPr>
        <p:txBody>
          <a:bodyPr/>
          <a:lstStyle>
            <a:lvl1pPr marL="0" indent="0">
              <a:buSzTx/>
              <a:buFontTx/>
              <a:buNone/>
              <a:defRPr>
                <a:solidFill>
                  <a:srgbClr val="000000"/>
                </a:solidFill>
              </a:defRPr>
            </a:lvl1pPr>
            <a:lvl2pPr marL="0" indent="0">
              <a:buSzTx/>
              <a:buFontTx/>
              <a:buNone/>
              <a:defRPr>
                <a:solidFill>
                  <a:srgbClr val="000000"/>
                </a:solidFill>
              </a:defRPr>
            </a:lvl2pPr>
            <a:lvl3pPr marL="0" indent="0">
              <a:buSzTx/>
              <a:buFontTx/>
              <a:buNone/>
              <a:defRPr>
                <a:solidFill>
                  <a:srgbClr val="000000"/>
                </a:solidFill>
              </a:defRPr>
            </a:lvl3pPr>
            <a:lvl4pPr marL="0" indent="0">
              <a:buSzTx/>
              <a:buFontTx/>
              <a:buNone/>
              <a:defRPr>
                <a:solidFill>
                  <a:srgbClr val="000000"/>
                </a:solidFill>
              </a:defRPr>
            </a:lvl4pPr>
            <a:lvl5pPr marL="0" indent="0">
              <a:buSzTx/>
              <a:buFont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39" name="Texte niveau 1…"/>
          <p:cNvSpPr txBox="1">
            <a:spLocks noGrp="1"/>
          </p:cNvSpPr>
          <p:nvPr>
            <p:ph type="body" sz="half" idx="1"/>
          </p:nvPr>
        </p:nvSpPr>
        <p:spPr>
          <a:xfrm>
            <a:off x="628650" y="1825625"/>
            <a:ext cx="3886200" cy="43513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629841" y="365125"/>
            <a:ext cx="7886704" cy="1325564"/>
          </a:xfrm>
          <a:prstGeom prst="rect">
            <a:avLst/>
          </a:prstGeom>
        </p:spPr>
        <p:txBody>
          <a:bodyPr/>
          <a:lstStyle>
            <a:lvl1pPr>
              <a:defRPr sz="4400">
                <a:solidFill>
                  <a:srgbClr val="000000"/>
                </a:solidFill>
              </a:defRPr>
            </a:lvl1pPr>
          </a:lstStyle>
          <a:p>
            <a:r>
              <a:t>Texte du titre</a:t>
            </a:r>
          </a:p>
        </p:txBody>
      </p:sp>
      <p:sp>
        <p:nvSpPr>
          <p:cNvPr id="48" name="Texte niveau 1…"/>
          <p:cNvSpPr txBox="1">
            <a:spLocks noGrp="1"/>
          </p:cNvSpPr>
          <p:nvPr>
            <p:ph type="body" sz="quarter" idx="1"/>
          </p:nvPr>
        </p:nvSpPr>
        <p:spPr>
          <a:xfrm>
            <a:off x="629841" y="1681165"/>
            <a:ext cx="3868344" cy="823914"/>
          </a:xfrm>
          <a:prstGeom prst="rect">
            <a:avLst/>
          </a:prstGeom>
        </p:spPr>
        <p:txBody>
          <a:bodyPr anchor="b"/>
          <a:lstStyle>
            <a:lvl1pPr marL="0" indent="0">
              <a:buSzTx/>
              <a:buFontTx/>
              <a:buNone/>
              <a:defRPr b="1">
                <a:solidFill>
                  <a:srgbClr val="000000"/>
                </a:solidFill>
              </a:defRPr>
            </a:lvl1pPr>
            <a:lvl2pPr marL="0" indent="0">
              <a:buSzTx/>
              <a:buFontTx/>
              <a:buNone/>
              <a:defRPr b="1">
                <a:solidFill>
                  <a:srgbClr val="000000"/>
                </a:solidFill>
              </a:defRPr>
            </a:lvl2pPr>
            <a:lvl3pPr marL="0" indent="0">
              <a:buSzTx/>
              <a:buFontTx/>
              <a:buNone/>
              <a:defRPr b="1">
                <a:solidFill>
                  <a:srgbClr val="000000"/>
                </a:solidFill>
              </a:defRPr>
            </a:lvl3pPr>
            <a:lvl4pPr marL="0" indent="0">
              <a:buSzTx/>
              <a:buFontTx/>
              <a:buNone/>
              <a:defRPr b="1">
                <a:solidFill>
                  <a:srgbClr val="000000"/>
                </a:solidFill>
              </a:defRPr>
            </a:lvl4pPr>
            <a:lvl5pPr marL="0" indent="0">
              <a:buSzTx/>
              <a:buFontTx/>
              <a:buNone/>
              <a:defRPr b="1">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4629151" y="1681165"/>
            <a:ext cx="3887395" cy="823914"/>
          </a:xfrm>
          <a:prstGeom prst="rect">
            <a:avLst/>
          </a:prstGeom>
        </p:spPr>
        <p:txBody>
          <a:bodyPr anchor="b"/>
          <a:lstStyle/>
          <a:p>
            <a:endParaRPr/>
          </a:p>
        </p:txBody>
      </p:sp>
      <p:sp>
        <p:nvSpPr>
          <p:cNvPr id="5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58"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73" name="Texte niveau 1…"/>
          <p:cNvSpPr txBox="1">
            <a:spLocks noGrp="1"/>
          </p:cNvSpPr>
          <p:nvPr>
            <p:ph type="body" sz="half" idx="1"/>
          </p:nvPr>
        </p:nvSpPr>
        <p:spPr>
          <a:xfrm>
            <a:off x="3887392" y="987425"/>
            <a:ext cx="4629154" cy="4873627"/>
          </a:xfrm>
          <a:prstGeom prst="rect">
            <a:avLst/>
          </a:prstGeom>
        </p:spPr>
        <p:txBody>
          <a:bodyPr/>
          <a:lstStyle>
            <a:lvl1pPr>
              <a:defRPr sz="3200">
                <a:solidFill>
                  <a:srgbClr val="000000"/>
                </a:solidFill>
              </a:defRPr>
            </a:lvl1pPr>
            <a:lvl2pPr marL="718437" indent="-261251">
              <a:defRPr sz="3200">
                <a:solidFill>
                  <a:srgbClr val="000000"/>
                </a:solidFill>
              </a:defRPr>
            </a:lvl2pPr>
            <a:lvl3pPr>
              <a:defRPr sz="3200">
                <a:solidFill>
                  <a:srgbClr val="000000"/>
                </a:solidFill>
              </a:defRPr>
            </a:lvl3pPr>
            <a:lvl4pPr marL="1737317" indent="-365751">
              <a:defRPr sz="3200">
                <a:solidFill>
                  <a:srgbClr val="000000"/>
                </a:solidFill>
              </a:defRPr>
            </a:lvl4pPr>
            <a:lvl5pPr marL="2194505" indent="-365749">
              <a:defRPr sz="32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83" name="Picture Placeholder 2"/>
          <p:cNvSpPr>
            <a:spLocks noGrp="1"/>
          </p:cNvSpPr>
          <p:nvPr>
            <p:ph type="pic" sz="half" idx="13"/>
          </p:nvPr>
        </p:nvSpPr>
        <p:spPr>
          <a:xfrm>
            <a:off x="3887392" y="987425"/>
            <a:ext cx="4629154" cy="4873627"/>
          </a:xfrm>
          <a:prstGeom prst="rect">
            <a:avLst/>
          </a:prstGeom>
        </p:spPr>
        <p:txBody>
          <a:bodyPr lIns="91439" tIns="45719" rIns="91439" bIns="45719">
            <a:noAutofit/>
          </a:bodyPr>
          <a:lstStyle/>
          <a:p>
            <a:endParaRPr dirty="0"/>
          </a:p>
        </p:txBody>
      </p:sp>
      <p:sp>
        <p:nvSpPr>
          <p:cNvPr id="84" name="Texte niveau 1…"/>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93" name="Texte niveau 1…"/>
          <p:cNvSpPr txBox="1">
            <a:spLocks noGrp="1"/>
          </p:cNvSpPr>
          <p:nvPr>
            <p:ph type="body" idx="1"/>
          </p:nvPr>
        </p:nvSpPr>
        <p:spPr>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543050" y="382203"/>
            <a:ext cx="7886700" cy="29883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289222" y="6221735"/>
            <a:ext cx="263979"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p:titleStyle>
    <p:body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itre 1"/>
          <p:cNvSpPr txBox="1">
            <a:spLocks noGrp="1"/>
          </p:cNvSpPr>
          <p:nvPr>
            <p:ph type="ctrTitle"/>
          </p:nvPr>
        </p:nvSpPr>
        <p:spPr>
          <a:xfrm>
            <a:off x="1605669" y="4322871"/>
            <a:ext cx="7772401" cy="1952801"/>
          </a:xfrm>
          <a:prstGeom prst="rect">
            <a:avLst/>
          </a:prstGeom>
          <a:ln>
            <a:noFill/>
          </a:ln>
        </p:spPr>
        <p:txBody>
          <a:bodyPr>
            <a:normAutofit fontScale="90000"/>
          </a:bodyPr>
          <a:lstStyle/>
          <a:p>
            <a:pPr rtl="0"/>
            <a:r>
              <a:rPr lang="en-GB" sz="4800" b="0" i="0" u="none" baseline="0" dirty="0" smtClean="0">
                <a:latin typeface="Montserrat" panose="00000500000000000000" pitchFamily="50" charset="0"/>
              </a:rPr>
              <a:t>Preoperative </a:t>
            </a:r>
            <a:r>
              <a:rPr lang="en-GB" sz="4800" dirty="0" smtClean="0">
                <a:latin typeface="Montserrat" panose="00000500000000000000" pitchFamily="50" charset="0"/>
              </a:rPr>
              <a:t/>
            </a:r>
            <a:br>
              <a:rPr lang="en-GB" sz="4800" dirty="0" smtClean="0">
                <a:latin typeface="Montserrat" panose="00000500000000000000" pitchFamily="50" charset="0"/>
              </a:rPr>
            </a:br>
            <a:r>
              <a:rPr lang="en-GB" sz="4800" b="0" i="0" u="none" baseline="0" dirty="0" smtClean="0">
                <a:latin typeface="Montserrat" panose="00000500000000000000" pitchFamily="50" charset="0"/>
              </a:rPr>
              <a:t>assessment</a:t>
            </a:r>
            <a:r>
              <a:rPr lang="en-GB" sz="4800" dirty="0" smtClean="0">
                <a:latin typeface="Montserrat" panose="00000500000000000000" pitchFamily="50" charset="0"/>
              </a:rPr>
              <a:t/>
            </a:r>
            <a:br>
              <a:rPr lang="en-GB" sz="4800" dirty="0" smtClean="0">
                <a:latin typeface="Montserrat" panose="00000500000000000000" pitchFamily="50" charset="0"/>
              </a:rPr>
            </a:br>
            <a:r>
              <a:rPr lang="en-GB" sz="4800" b="0" i="0" u="none" baseline="0" dirty="0" smtClean="0">
                <a:latin typeface="Montserrat" panose="00000500000000000000" pitchFamily="50" charset="0"/>
              </a:rPr>
              <a:t>(Pre-Op) </a:t>
            </a:r>
            <a:endParaRPr lang="en-GB" sz="4800" dirty="0">
              <a:latin typeface="Montserrat" panose="00000500000000000000" pitchFamily="50"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Opening the Pre-Op </a:t>
            </a:r>
            <a:endParaRPr lang="en-GB"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xmlns="" id="{1B54828A-D38C-42C3-963E-1EF5293A95D3}"/>
              </a:ext>
            </a:extLst>
          </p:cNvPr>
          <p:cNvPicPr>
            <a:picLocks noChangeAspect="1"/>
          </p:cNvPicPr>
          <p:nvPr/>
        </p:nvPicPr>
        <p:blipFill>
          <a:blip r:embed="rId3"/>
          <a:stretch>
            <a:fillRect/>
          </a:stretch>
        </p:blipFill>
        <p:spPr>
          <a:xfrm>
            <a:off x="744752" y="1385807"/>
            <a:ext cx="7654496" cy="4086385"/>
          </a:xfrm>
          <a:prstGeom prst="rect">
            <a:avLst/>
          </a:prstGeom>
          <a:ln>
            <a:solidFill>
              <a:srgbClr val="194F9E"/>
            </a:solidFill>
          </a:ln>
        </p:spPr>
      </p:pic>
    </p:spTree>
    <p:extLst>
      <p:ext uri="{BB962C8B-B14F-4D97-AF65-F5344CB8AC3E}">
        <p14:creationId xmlns:p14="http://schemas.microsoft.com/office/powerpoint/2010/main" val="26418704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xmlns="" id="{1C891272-FF15-4592-A6CE-8D1268BF7A65}"/>
              </a:ext>
            </a:extLst>
          </p:cNvPr>
          <p:cNvPicPr>
            <a:picLocks noChangeAspect="1"/>
          </p:cNvPicPr>
          <p:nvPr/>
        </p:nvPicPr>
        <p:blipFill>
          <a:blip r:embed="rId3"/>
          <a:stretch>
            <a:fillRect/>
          </a:stretch>
        </p:blipFill>
        <p:spPr>
          <a:xfrm>
            <a:off x="-88466" y="1067880"/>
            <a:ext cx="3620093" cy="3914609"/>
          </a:xfrm>
          <a:prstGeom prst="rect">
            <a:avLst/>
          </a:prstGeom>
          <a:ln w="12700">
            <a:solidFill>
              <a:srgbClr val="124F9D"/>
            </a:solidFill>
          </a:ln>
          <a:scene3d>
            <a:camera prst="perspectiveContrastingRightFacing"/>
            <a:lightRig rig="threePt" dir="t"/>
          </a:scene3d>
        </p:spPr>
      </p:pic>
      <p:sp>
        <p:nvSpPr>
          <p:cNvPr id="7" name="Rectangle 9">
            <a:extLst>
              <a:ext uri="{FF2B5EF4-FFF2-40B4-BE49-F238E27FC236}">
                <a16:creationId xmlns:a16="http://schemas.microsoft.com/office/drawing/2014/main" xmlns=""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Record opening form</a:t>
            </a:r>
            <a:endParaRPr lang="en-GB"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xmlns="" id="{A9B82C20-CCFD-451F-B385-3BA3543CF591}"/>
              </a:ext>
            </a:extLst>
          </p:cNvPr>
          <p:cNvPicPr>
            <a:picLocks noChangeAspect="1"/>
          </p:cNvPicPr>
          <p:nvPr/>
        </p:nvPicPr>
        <p:blipFill rotWithShape="1">
          <a:blip r:embed="rId4"/>
          <a:srcRect l="1698" t="1355" r="1855" b="1772"/>
          <a:stretch/>
        </p:blipFill>
        <p:spPr>
          <a:xfrm>
            <a:off x="2750528" y="1429825"/>
            <a:ext cx="3642943" cy="3864345"/>
          </a:xfrm>
          <a:prstGeom prst="rect">
            <a:avLst/>
          </a:prstGeom>
          <a:ln w="12700">
            <a:solidFill>
              <a:srgbClr val="124F9D"/>
            </a:solidFill>
          </a:ln>
          <a:scene3d>
            <a:camera prst="perspectiveContrastingRightFacing"/>
            <a:lightRig rig="threePt" dir="t"/>
          </a:scene3d>
        </p:spPr>
      </p:pic>
      <p:pic>
        <p:nvPicPr>
          <p:cNvPr id="2" name="Image 1">
            <a:extLst>
              <a:ext uri="{FF2B5EF4-FFF2-40B4-BE49-F238E27FC236}">
                <a16:creationId xmlns:a16="http://schemas.microsoft.com/office/drawing/2014/main" xmlns="" id="{3D8F9EDB-5E1F-4522-B91C-84B8E7420EB1}"/>
              </a:ext>
            </a:extLst>
          </p:cNvPr>
          <p:cNvPicPr>
            <a:picLocks noChangeAspect="1"/>
          </p:cNvPicPr>
          <p:nvPr/>
        </p:nvPicPr>
        <p:blipFill>
          <a:blip r:embed="rId5"/>
          <a:stretch>
            <a:fillRect/>
          </a:stretch>
        </p:blipFill>
        <p:spPr>
          <a:xfrm>
            <a:off x="5612372" y="1762233"/>
            <a:ext cx="3620093" cy="3893882"/>
          </a:xfrm>
          <a:prstGeom prst="rect">
            <a:avLst/>
          </a:prstGeom>
          <a:ln w="12700">
            <a:solidFill>
              <a:srgbClr val="124F9D"/>
            </a:solidFill>
          </a:ln>
          <a:scene3d>
            <a:camera prst="perspectiveContrastingRightFacing"/>
            <a:lightRig rig="threePt" dir="t"/>
          </a:scene3d>
        </p:spPr>
      </p:pic>
    </p:spTree>
    <p:extLst>
      <p:ext uri="{BB962C8B-B14F-4D97-AF65-F5344CB8AC3E}">
        <p14:creationId xmlns:p14="http://schemas.microsoft.com/office/powerpoint/2010/main" val="1592062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F05542BE-C342-4977-8AE4-C629303FB1E1}"/>
              </a:ext>
            </a:extLst>
          </p:cNvPr>
          <p:cNvPicPr>
            <a:picLocks noChangeAspect="1"/>
          </p:cNvPicPr>
          <p:nvPr/>
        </p:nvPicPr>
        <p:blipFill>
          <a:blip r:embed="rId3"/>
          <a:stretch>
            <a:fillRect/>
          </a:stretch>
        </p:blipFill>
        <p:spPr>
          <a:xfrm>
            <a:off x="387864" y="1556322"/>
            <a:ext cx="7933208" cy="4040978"/>
          </a:xfrm>
          <a:prstGeom prst="rect">
            <a:avLst/>
          </a:prstGeom>
          <a:ln>
            <a:solidFill>
              <a:srgbClr val="5A97E1"/>
            </a:solidFill>
          </a:ln>
        </p:spPr>
      </p:pic>
      <p:sp>
        <p:nvSpPr>
          <p:cNvPr id="4" name="Rectangle 9">
            <a:extLst>
              <a:ext uri="{FF2B5EF4-FFF2-40B4-BE49-F238E27FC236}">
                <a16:creationId xmlns:a16="http://schemas.microsoft.com/office/drawing/2014/main" xmlns="" id="{B14F6B52-B50F-45F9-A51D-4A5ACFD34D17}"/>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‘Administrative’ tab</a:t>
            </a:r>
            <a:endParaRPr lang="en-GB" altLang="fr-FR" sz="2800" dirty="0">
              <a:solidFill>
                <a:srgbClr val="1B4F9E"/>
              </a:solidFill>
              <a:latin typeface="Montserrat" panose="00000500000000000000" pitchFamily="50" charset="0"/>
              <a:cs typeface="Calibri Light"/>
              <a:sym typeface="Calibri Light"/>
            </a:endParaRPr>
          </a:p>
        </p:txBody>
      </p:sp>
      <p:sp>
        <p:nvSpPr>
          <p:cNvPr id="3" name="ZoneTexte 2">
            <a:extLst>
              <a:ext uri="{FF2B5EF4-FFF2-40B4-BE49-F238E27FC236}">
                <a16:creationId xmlns:a16="http://schemas.microsoft.com/office/drawing/2014/main" xmlns="" id="{5654CC34-9943-4D78-9C43-4287B30EE185}"/>
              </a:ext>
            </a:extLst>
          </p:cNvPr>
          <p:cNvSpPr txBox="1"/>
          <p:nvPr/>
        </p:nvSpPr>
        <p:spPr>
          <a:xfrm>
            <a:off x="4458792" y="1025850"/>
            <a:ext cx="4465397" cy="307773"/>
          </a:xfrm>
          <a:prstGeom prst="rect">
            <a:avLst/>
          </a:prstGeom>
          <a:noFill/>
          <a:ln w="9525" cap="flat">
            <a:solidFill>
              <a:srgbClr val="12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Old records available for consultation  </a:t>
            </a:r>
          </a:p>
        </p:txBody>
      </p:sp>
      <p:cxnSp>
        <p:nvCxnSpPr>
          <p:cNvPr id="6" name="Connecteur droit avec flèche 5">
            <a:extLst>
              <a:ext uri="{FF2B5EF4-FFF2-40B4-BE49-F238E27FC236}">
                <a16:creationId xmlns:a16="http://schemas.microsoft.com/office/drawing/2014/main" xmlns="" id="{B2410CDA-8399-4FBD-BB54-69EADA36A525}"/>
              </a:ext>
            </a:extLst>
          </p:cNvPr>
          <p:cNvCxnSpPr>
            <a:cxnSpLocks/>
          </p:cNvCxnSpPr>
          <p:nvPr/>
        </p:nvCxnSpPr>
        <p:spPr>
          <a:xfrm flipH="1">
            <a:off x="2595154" y="1218763"/>
            <a:ext cx="1863638" cy="82103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xmlns="" id="{6E40A685-59CC-4869-86D2-4EAEA8E37714}"/>
              </a:ext>
            </a:extLst>
          </p:cNvPr>
          <p:cNvSpPr txBox="1"/>
          <p:nvPr/>
        </p:nvSpPr>
        <p:spPr>
          <a:xfrm>
            <a:off x="7390862" y="2737724"/>
            <a:ext cx="1095913" cy="523216"/>
          </a:xfrm>
          <a:prstGeom prst="rect">
            <a:avLst/>
          </a:prstGeom>
          <a:noFill/>
          <a:ln w="952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Patient’s identity </a:t>
            </a:r>
          </a:p>
        </p:txBody>
      </p:sp>
      <p:sp>
        <p:nvSpPr>
          <p:cNvPr id="12" name="ZoneTexte 11">
            <a:extLst>
              <a:ext uri="{FF2B5EF4-FFF2-40B4-BE49-F238E27FC236}">
                <a16:creationId xmlns:a16="http://schemas.microsoft.com/office/drawing/2014/main" xmlns="" id="{6870F638-F88D-4DFA-AFAE-8704B144F69F}"/>
              </a:ext>
            </a:extLst>
          </p:cNvPr>
          <p:cNvSpPr txBox="1"/>
          <p:nvPr/>
        </p:nvSpPr>
        <p:spPr>
          <a:xfrm>
            <a:off x="7390862" y="4059790"/>
            <a:ext cx="1557474" cy="738660"/>
          </a:xfrm>
          <a:prstGeom prst="rect">
            <a:avLst/>
          </a:prstGeom>
          <a:noFill/>
          <a:ln w="12700" cap="flat">
            <a:solidFill>
              <a:srgbClr val="12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Information </a:t>
            </a: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24F9D"/>
                </a:solidFill>
                <a:latin typeface="Montserrat" panose="00000500000000000000" pitchFamily="50" charset="0"/>
              </a:rPr>
              <a:t>about </a:t>
            </a: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24F9D"/>
                </a:solidFill>
                <a:latin typeface="Montserrat" panose="00000500000000000000" pitchFamily="50" charset="0"/>
              </a:rPr>
              <a:t>t</a:t>
            </a: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he operation </a:t>
            </a:r>
          </a:p>
        </p:txBody>
      </p:sp>
      <p:sp>
        <p:nvSpPr>
          <p:cNvPr id="11" name="Rectangle 10">
            <a:extLst>
              <a:ext uri="{FF2B5EF4-FFF2-40B4-BE49-F238E27FC236}">
                <a16:creationId xmlns:a16="http://schemas.microsoft.com/office/drawing/2014/main" xmlns="" id="{9534B053-A9DB-4A70-A323-A91D1FDF35C4}"/>
              </a:ext>
            </a:extLst>
          </p:cNvPr>
          <p:cNvSpPr/>
          <p:nvPr/>
        </p:nvSpPr>
        <p:spPr>
          <a:xfrm>
            <a:off x="387864" y="3507479"/>
            <a:ext cx="6470167" cy="196515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Rectangle 14">
            <a:extLst>
              <a:ext uri="{FF2B5EF4-FFF2-40B4-BE49-F238E27FC236}">
                <a16:creationId xmlns:a16="http://schemas.microsoft.com/office/drawing/2014/main" xmlns="" id="{38AD34CF-139B-4860-9759-01E6BB7E4B5A}"/>
              </a:ext>
            </a:extLst>
          </p:cNvPr>
          <p:cNvSpPr/>
          <p:nvPr/>
        </p:nvSpPr>
        <p:spPr>
          <a:xfrm>
            <a:off x="387864" y="2614504"/>
            <a:ext cx="6483198" cy="555416"/>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xmlns="" id="{3B165960-38A7-4C24-95FB-F8D3A5E720F3}"/>
              </a:ext>
            </a:extLst>
          </p:cNvPr>
          <p:cNvCxnSpPr/>
          <p:nvPr/>
        </p:nvCxnSpPr>
        <p:spPr>
          <a:xfrm flipH="1">
            <a:off x="6871062" y="2888899"/>
            <a:ext cx="519800" cy="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Connecteur droit avec flèche 20">
            <a:extLst>
              <a:ext uri="{FF2B5EF4-FFF2-40B4-BE49-F238E27FC236}">
                <a16:creationId xmlns:a16="http://schemas.microsoft.com/office/drawing/2014/main" xmlns="" id="{ABFF2B7E-D29A-4414-92BA-CF0054FDD68B}"/>
              </a:ext>
            </a:extLst>
          </p:cNvPr>
          <p:cNvCxnSpPr/>
          <p:nvPr/>
        </p:nvCxnSpPr>
        <p:spPr>
          <a:xfrm flipH="1">
            <a:off x="6871062" y="4429120"/>
            <a:ext cx="519800" cy="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900123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Copying previous information</a:t>
            </a:r>
            <a:endParaRPr lang="en-GB" altLang="fr-FR" sz="2800" dirty="0">
              <a:solidFill>
                <a:srgbClr val="1B4F9E"/>
              </a:solidFill>
              <a:latin typeface="Montserrat" panose="00000500000000000000" pitchFamily="50" charset="0"/>
              <a:cs typeface="Calibri Light"/>
              <a:sym typeface="Calibri Light"/>
            </a:endParaRPr>
          </a:p>
        </p:txBody>
      </p:sp>
      <p:pic>
        <p:nvPicPr>
          <p:cNvPr id="9" name="Image 8">
            <a:extLst>
              <a:ext uri="{FF2B5EF4-FFF2-40B4-BE49-F238E27FC236}">
                <a16:creationId xmlns:a16="http://schemas.microsoft.com/office/drawing/2014/main" xmlns="" id="{83A90591-5A03-44B5-9E27-A2831438B1CC}"/>
              </a:ext>
            </a:extLst>
          </p:cNvPr>
          <p:cNvPicPr>
            <a:picLocks noChangeAspect="1"/>
          </p:cNvPicPr>
          <p:nvPr/>
        </p:nvPicPr>
        <p:blipFill>
          <a:blip r:embed="rId3"/>
          <a:stretch>
            <a:fillRect/>
          </a:stretch>
        </p:blipFill>
        <p:spPr>
          <a:xfrm>
            <a:off x="463322" y="1249279"/>
            <a:ext cx="8217356" cy="4359442"/>
          </a:xfrm>
          <a:prstGeom prst="rect">
            <a:avLst/>
          </a:prstGeom>
          <a:ln>
            <a:solidFill>
              <a:srgbClr val="124F9D"/>
            </a:solidFill>
          </a:ln>
        </p:spPr>
      </p:pic>
    </p:spTree>
    <p:extLst>
      <p:ext uri="{BB962C8B-B14F-4D97-AF65-F5344CB8AC3E}">
        <p14:creationId xmlns:p14="http://schemas.microsoft.com/office/powerpoint/2010/main" val="2973383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xmlns="" id="{92F4214B-DC5C-4C9E-9F40-DB7FA63F48F6}"/>
              </a:ext>
            </a:extLst>
          </p:cNvPr>
          <p:cNvPicPr>
            <a:picLocks noChangeAspect="1"/>
          </p:cNvPicPr>
          <p:nvPr/>
        </p:nvPicPr>
        <p:blipFill>
          <a:blip r:embed="rId3"/>
          <a:stretch>
            <a:fillRect/>
          </a:stretch>
        </p:blipFill>
        <p:spPr>
          <a:xfrm>
            <a:off x="467936" y="1244441"/>
            <a:ext cx="8208128" cy="4369118"/>
          </a:xfrm>
          <a:prstGeom prst="rect">
            <a:avLst/>
          </a:prstGeom>
          <a:ln>
            <a:solidFill>
              <a:srgbClr val="124F9D"/>
            </a:solidFill>
          </a:ln>
        </p:spPr>
      </p:pic>
    </p:spTree>
    <p:extLst>
      <p:ext uri="{BB962C8B-B14F-4D97-AF65-F5344CB8AC3E}">
        <p14:creationId xmlns:p14="http://schemas.microsoft.com/office/powerpoint/2010/main" val="344795147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xmlns="" id="{8CE7DB7C-18CE-4EEB-BF1B-2CB3EDD5F5EA}"/>
              </a:ext>
            </a:extLst>
          </p:cNvPr>
          <p:cNvPicPr>
            <a:picLocks noChangeAspect="1"/>
          </p:cNvPicPr>
          <p:nvPr/>
        </p:nvPicPr>
        <p:blipFill>
          <a:blip r:embed="rId3"/>
          <a:stretch>
            <a:fillRect/>
          </a:stretch>
        </p:blipFill>
        <p:spPr>
          <a:xfrm>
            <a:off x="4113524" y="3489355"/>
            <a:ext cx="4777321" cy="2537952"/>
          </a:xfrm>
          <a:prstGeom prst="rect">
            <a:avLst/>
          </a:prstGeom>
          <a:ln>
            <a:solidFill>
              <a:srgbClr val="5A97E1"/>
            </a:solidFill>
          </a:ln>
        </p:spPr>
      </p:pic>
      <p:sp>
        <p:nvSpPr>
          <p:cNvPr id="5" name="Ellipse 4">
            <a:extLst>
              <a:ext uri="{FF2B5EF4-FFF2-40B4-BE49-F238E27FC236}">
                <a16:creationId xmlns:a16="http://schemas.microsoft.com/office/drawing/2014/main" xmlns="" id="{1F1AEAC7-958D-4E65-A6FF-F69DCB5C09CF}"/>
              </a:ext>
            </a:extLst>
          </p:cNvPr>
          <p:cNvSpPr/>
          <p:nvPr/>
        </p:nvSpPr>
        <p:spPr>
          <a:xfrm>
            <a:off x="6848599" y="4091185"/>
            <a:ext cx="712269" cy="943276"/>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8" name="Connecteur droit avec flèche 7">
            <a:extLst>
              <a:ext uri="{FF2B5EF4-FFF2-40B4-BE49-F238E27FC236}">
                <a16:creationId xmlns:a16="http://schemas.microsoft.com/office/drawing/2014/main" xmlns="" id="{8DB897D1-9902-4D8B-AC85-71651B3A6B84}"/>
              </a:ext>
            </a:extLst>
          </p:cNvPr>
          <p:cNvCxnSpPr>
            <a:cxnSpLocks/>
            <a:stCxn id="5" idx="1"/>
            <a:endCxn id="9" idx="3"/>
          </p:cNvCxnSpPr>
          <p:nvPr/>
        </p:nvCxnSpPr>
        <p:spPr>
          <a:xfrm flipH="1" flipV="1">
            <a:off x="2887706" y="2258054"/>
            <a:ext cx="4065202" cy="197127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9" name="Image 8">
            <a:extLst>
              <a:ext uri="{FF2B5EF4-FFF2-40B4-BE49-F238E27FC236}">
                <a16:creationId xmlns:a16="http://schemas.microsoft.com/office/drawing/2014/main" xmlns="" id="{65541AB0-F6C4-42BF-BD02-D3D22E4AD4EC}"/>
              </a:ext>
            </a:extLst>
          </p:cNvPr>
          <p:cNvPicPr>
            <a:picLocks noChangeAspect="1"/>
          </p:cNvPicPr>
          <p:nvPr/>
        </p:nvPicPr>
        <p:blipFill>
          <a:blip r:embed="rId4"/>
          <a:stretch>
            <a:fillRect/>
          </a:stretch>
        </p:blipFill>
        <p:spPr>
          <a:xfrm>
            <a:off x="982440" y="1195868"/>
            <a:ext cx="1905266" cy="2124371"/>
          </a:xfrm>
          <a:prstGeom prst="rect">
            <a:avLst/>
          </a:prstGeom>
          <a:ln>
            <a:solidFill>
              <a:srgbClr val="5A97E1"/>
            </a:solidFill>
          </a:ln>
        </p:spPr>
      </p:pic>
      <p:sp>
        <p:nvSpPr>
          <p:cNvPr id="10" name="Rectangle 9">
            <a:extLst>
              <a:ext uri="{FF2B5EF4-FFF2-40B4-BE49-F238E27FC236}">
                <a16:creationId xmlns:a16="http://schemas.microsoft.com/office/drawing/2014/main" xmlns="" id="{304F7540-6EA4-4F56-8BA5-04717BFC779C}"/>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217679527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xmlns="" id="{C21AC9F8-16F6-4F09-B390-7453ABA818A4}"/>
              </a:ext>
            </a:extLst>
          </p:cNvPr>
          <p:cNvPicPr>
            <a:picLocks noChangeAspect="1"/>
          </p:cNvPicPr>
          <p:nvPr/>
        </p:nvPicPr>
        <p:blipFill>
          <a:blip r:embed="rId3"/>
          <a:stretch>
            <a:fillRect/>
          </a:stretch>
        </p:blipFill>
        <p:spPr>
          <a:xfrm>
            <a:off x="4113525" y="3450330"/>
            <a:ext cx="4777321" cy="2542928"/>
          </a:xfrm>
          <a:prstGeom prst="rect">
            <a:avLst/>
          </a:prstGeom>
          <a:ln>
            <a:solidFill>
              <a:srgbClr val="124F9D"/>
            </a:solidFill>
          </a:ln>
        </p:spPr>
      </p:pic>
      <p:pic>
        <p:nvPicPr>
          <p:cNvPr id="2" name="Image 1">
            <a:extLst>
              <a:ext uri="{FF2B5EF4-FFF2-40B4-BE49-F238E27FC236}">
                <a16:creationId xmlns:a16="http://schemas.microsoft.com/office/drawing/2014/main" xmlns="" id="{B4FD0DFE-D7EE-41AA-BD46-BCC45469F864}"/>
              </a:ext>
            </a:extLst>
          </p:cNvPr>
          <p:cNvPicPr>
            <a:picLocks noChangeAspect="1"/>
          </p:cNvPicPr>
          <p:nvPr/>
        </p:nvPicPr>
        <p:blipFill>
          <a:blip r:embed="rId4"/>
          <a:stretch>
            <a:fillRect/>
          </a:stretch>
        </p:blipFill>
        <p:spPr>
          <a:xfrm>
            <a:off x="404617" y="1435378"/>
            <a:ext cx="5508833" cy="1481367"/>
          </a:xfrm>
          <a:prstGeom prst="rect">
            <a:avLst/>
          </a:prstGeom>
          <a:ln>
            <a:solidFill>
              <a:srgbClr val="5A97E1"/>
            </a:solidFill>
          </a:ln>
        </p:spPr>
      </p:pic>
      <p:sp>
        <p:nvSpPr>
          <p:cNvPr id="4" name="Ellipse 3">
            <a:extLst>
              <a:ext uri="{FF2B5EF4-FFF2-40B4-BE49-F238E27FC236}">
                <a16:creationId xmlns:a16="http://schemas.microsoft.com/office/drawing/2014/main" xmlns="" id="{04DF9952-284D-4993-A557-539AE2B1AD1E}"/>
              </a:ext>
            </a:extLst>
          </p:cNvPr>
          <p:cNvSpPr/>
          <p:nvPr/>
        </p:nvSpPr>
        <p:spPr>
          <a:xfrm>
            <a:off x="5241926" y="4646096"/>
            <a:ext cx="490889" cy="312219"/>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Ellipse 5">
            <a:extLst>
              <a:ext uri="{FF2B5EF4-FFF2-40B4-BE49-F238E27FC236}">
                <a16:creationId xmlns:a16="http://schemas.microsoft.com/office/drawing/2014/main" xmlns="" id="{0DEF07B9-99E8-4E34-A880-C41641DB5327}"/>
              </a:ext>
            </a:extLst>
          </p:cNvPr>
          <p:cNvSpPr/>
          <p:nvPr/>
        </p:nvSpPr>
        <p:spPr>
          <a:xfrm>
            <a:off x="4065399" y="1644529"/>
            <a:ext cx="1848051" cy="99140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4" name="Connecteur droit avec flèche 13">
            <a:extLst>
              <a:ext uri="{FF2B5EF4-FFF2-40B4-BE49-F238E27FC236}">
                <a16:creationId xmlns:a16="http://schemas.microsoft.com/office/drawing/2014/main" xmlns="" id="{8B6B7416-E2DF-40F8-8220-FF4CCBA6FF38}"/>
              </a:ext>
            </a:extLst>
          </p:cNvPr>
          <p:cNvCxnSpPr>
            <a:cxnSpLocks/>
            <a:stCxn id="4" idx="0"/>
          </p:cNvCxnSpPr>
          <p:nvPr/>
        </p:nvCxnSpPr>
        <p:spPr>
          <a:xfrm flipH="1" flipV="1">
            <a:off x="5078297" y="2638626"/>
            <a:ext cx="409074" cy="200747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6" name="ZoneTexte 15">
            <a:extLst>
              <a:ext uri="{FF2B5EF4-FFF2-40B4-BE49-F238E27FC236}">
                <a16:creationId xmlns:a16="http://schemas.microsoft.com/office/drawing/2014/main" xmlns="" id="{2F6F05B2-5F86-480F-BBD1-9CC0BBCEFEB9}"/>
              </a:ext>
            </a:extLst>
          </p:cNvPr>
          <p:cNvSpPr txBox="1"/>
          <p:nvPr/>
        </p:nvSpPr>
        <p:spPr>
          <a:xfrm>
            <a:off x="510139" y="3787369"/>
            <a:ext cx="3555260" cy="307773"/>
          </a:xfrm>
          <a:prstGeom prst="rect">
            <a:avLst/>
          </a:prstGeom>
          <a:noFill/>
          <a:ln w="12700" cap="flat">
            <a:solidFill>
              <a:srgbClr val="5A97E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Quick entry using the green tick </a:t>
            </a:r>
          </a:p>
        </p:txBody>
      </p:sp>
      <p:sp>
        <p:nvSpPr>
          <p:cNvPr id="9" name="Rectangle 9">
            <a:extLst>
              <a:ext uri="{FF2B5EF4-FFF2-40B4-BE49-F238E27FC236}">
                <a16:creationId xmlns:a16="http://schemas.microsoft.com/office/drawing/2014/main" xmlns="" id="{1623D0CE-4AD4-4A4A-878D-5969588717BD}"/>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sp>
        <p:nvSpPr>
          <p:cNvPr id="13" name="Ellipse 12">
            <a:extLst>
              <a:ext uri="{FF2B5EF4-FFF2-40B4-BE49-F238E27FC236}">
                <a16:creationId xmlns:a16="http://schemas.microsoft.com/office/drawing/2014/main" xmlns="" id="{9DCA3278-56BA-4BF8-BE28-8AAA8A0D5056}"/>
              </a:ext>
            </a:extLst>
          </p:cNvPr>
          <p:cNvSpPr/>
          <p:nvPr/>
        </p:nvSpPr>
        <p:spPr>
          <a:xfrm>
            <a:off x="6697587" y="4044314"/>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Ellipse 14">
            <a:extLst>
              <a:ext uri="{FF2B5EF4-FFF2-40B4-BE49-F238E27FC236}">
                <a16:creationId xmlns:a16="http://schemas.microsoft.com/office/drawing/2014/main" xmlns="" id="{02F19BAD-C70B-452E-AC56-FEF76C518A34}"/>
              </a:ext>
            </a:extLst>
          </p:cNvPr>
          <p:cNvSpPr/>
          <p:nvPr/>
        </p:nvSpPr>
        <p:spPr>
          <a:xfrm>
            <a:off x="6697588" y="4557851"/>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7" name="Ellipse 16">
            <a:extLst>
              <a:ext uri="{FF2B5EF4-FFF2-40B4-BE49-F238E27FC236}">
                <a16:creationId xmlns:a16="http://schemas.microsoft.com/office/drawing/2014/main" xmlns="" id="{115D2283-0614-43EE-B561-8CB40BC217A3}"/>
              </a:ext>
            </a:extLst>
          </p:cNvPr>
          <p:cNvSpPr/>
          <p:nvPr/>
        </p:nvSpPr>
        <p:spPr>
          <a:xfrm>
            <a:off x="8668032" y="4044314"/>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8" name="Ellipse 17">
            <a:extLst>
              <a:ext uri="{FF2B5EF4-FFF2-40B4-BE49-F238E27FC236}">
                <a16:creationId xmlns:a16="http://schemas.microsoft.com/office/drawing/2014/main" xmlns="" id="{839592D9-86DE-4A39-9C70-4A1B8EE93F63}"/>
              </a:ext>
            </a:extLst>
          </p:cNvPr>
          <p:cNvSpPr/>
          <p:nvPr/>
        </p:nvSpPr>
        <p:spPr>
          <a:xfrm>
            <a:off x="8668032" y="4457989"/>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9" name="Ellipse 18">
            <a:extLst>
              <a:ext uri="{FF2B5EF4-FFF2-40B4-BE49-F238E27FC236}">
                <a16:creationId xmlns:a16="http://schemas.microsoft.com/office/drawing/2014/main" xmlns="" id="{6AE2CBC1-3B84-4F79-9C3E-F8FDCA57B637}"/>
              </a:ext>
            </a:extLst>
          </p:cNvPr>
          <p:cNvSpPr/>
          <p:nvPr/>
        </p:nvSpPr>
        <p:spPr>
          <a:xfrm>
            <a:off x="6697587" y="4918924"/>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0" name="Ellipse 19">
            <a:extLst>
              <a:ext uri="{FF2B5EF4-FFF2-40B4-BE49-F238E27FC236}">
                <a16:creationId xmlns:a16="http://schemas.microsoft.com/office/drawing/2014/main" xmlns="" id="{7F8BC1F5-E096-462C-A99B-535D3941F4D7}"/>
              </a:ext>
            </a:extLst>
          </p:cNvPr>
          <p:cNvSpPr/>
          <p:nvPr/>
        </p:nvSpPr>
        <p:spPr>
          <a:xfrm>
            <a:off x="6697586" y="5372250"/>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1" name="Ellipse 20">
            <a:extLst>
              <a:ext uri="{FF2B5EF4-FFF2-40B4-BE49-F238E27FC236}">
                <a16:creationId xmlns:a16="http://schemas.microsoft.com/office/drawing/2014/main" xmlns="" id="{EE561B22-1207-499B-B3D1-9E07647DF46A}"/>
              </a:ext>
            </a:extLst>
          </p:cNvPr>
          <p:cNvSpPr/>
          <p:nvPr/>
        </p:nvSpPr>
        <p:spPr>
          <a:xfrm>
            <a:off x="5389455" y="5372250"/>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2" name="Ellipse 21">
            <a:extLst>
              <a:ext uri="{FF2B5EF4-FFF2-40B4-BE49-F238E27FC236}">
                <a16:creationId xmlns:a16="http://schemas.microsoft.com/office/drawing/2014/main" xmlns="" id="{0A02FA25-1F5E-495F-A10B-52D3B86CBC0C}"/>
              </a:ext>
            </a:extLst>
          </p:cNvPr>
          <p:cNvSpPr/>
          <p:nvPr/>
        </p:nvSpPr>
        <p:spPr>
          <a:xfrm>
            <a:off x="5368875" y="4044314"/>
            <a:ext cx="284175" cy="19972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5702624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5CC1871B-125E-4372-9A58-06384B6410FA}"/>
              </a:ext>
            </a:extLst>
          </p:cNvPr>
          <p:cNvPicPr>
            <a:picLocks noChangeAspect="1"/>
          </p:cNvPicPr>
          <p:nvPr/>
        </p:nvPicPr>
        <p:blipFill>
          <a:blip r:embed="rId3"/>
          <a:stretch>
            <a:fillRect/>
          </a:stretch>
        </p:blipFill>
        <p:spPr>
          <a:xfrm>
            <a:off x="4113524" y="3489355"/>
            <a:ext cx="4777321" cy="2537952"/>
          </a:xfrm>
          <a:prstGeom prst="rect">
            <a:avLst/>
          </a:prstGeom>
          <a:ln>
            <a:solidFill>
              <a:srgbClr val="5A97E1"/>
            </a:solidFill>
          </a:ln>
        </p:spPr>
      </p:pic>
      <p:pic>
        <p:nvPicPr>
          <p:cNvPr id="2" name="Image 1">
            <a:extLst>
              <a:ext uri="{FF2B5EF4-FFF2-40B4-BE49-F238E27FC236}">
                <a16:creationId xmlns:a16="http://schemas.microsoft.com/office/drawing/2014/main" xmlns="" id="{4DDA2D32-C111-4BD2-9B8B-D33738540DA2}"/>
              </a:ext>
            </a:extLst>
          </p:cNvPr>
          <p:cNvPicPr>
            <a:picLocks noChangeAspect="1"/>
          </p:cNvPicPr>
          <p:nvPr/>
        </p:nvPicPr>
        <p:blipFill>
          <a:blip r:embed="rId4"/>
          <a:stretch>
            <a:fillRect/>
          </a:stretch>
        </p:blipFill>
        <p:spPr>
          <a:xfrm>
            <a:off x="544187" y="1109820"/>
            <a:ext cx="2439646" cy="2452030"/>
          </a:xfrm>
          <a:prstGeom prst="rect">
            <a:avLst/>
          </a:prstGeom>
          <a:ln>
            <a:solidFill>
              <a:srgbClr val="5A97E1"/>
            </a:solidFill>
          </a:ln>
        </p:spPr>
      </p:pic>
      <p:cxnSp>
        <p:nvCxnSpPr>
          <p:cNvPr id="5" name="Connecteur droit avec flèche 4">
            <a:extLst>
              <a:ext uri="{FF2B5EF4-FFF2-40B4-BE49-F238E27FC236}">
                <a16:creationId xmlns:a16="http://schemas.microsoft.com/office/drawing/2014/main" xmlns="" id="{2D6750DF-5C1B-47DD-B1DC-6E26297C5F8F}"/>
              </a:ext>
            </a:extLst>
          </p:cNvPr>
          <p:cNvCxnSpPr>
            <a:cxnSpLocks/>
          </p:cNvCxnSpPr>
          <p:nvPr/>
        </p:nvCxnSpPr>
        <p:spPr>
          <a:xfrm flipH="1" flipV="1">
            <a:off x="1944303" y="1289785"/>
            <a:ext cx="2627697" cy="3157087"/>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6" name="Rectangle 9">
            <a:extLst>
              <a:ext uri="{FF2B5EF4-FFF2-40B4-BE49-F238E27FC236}">
                <a16:creationId xmlns:a16="http://schemas.microsoft.com/office/drawing/2014/main" xmlns="" id="{8F17EFFE-6406-41C5-B98F-FDDC3B34A2EA}"/>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9829117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BE12DDD4-87BB-4A2A-92DA-F88EC32BC2F7}"/>
              </a:ext>
            </a:extLst>
          </p:cNvPr>
          <p:cNvPicPr>
            <a:picLocks noChangeAspect="1"/>
          </p:cNvPicPr>
          <p:nvPr/>
        </p:nvPicPr>
        <p:blipFill rotWithShape="1">
          <a:blip r:embed="rId3"/>
          <a:srcRect l="31401" t="37060" r="42142" b="30968"/>
          <a:stretch/>
        </p:blipFill>
        <p:spPr>
          <a:xfrm>
            <a:off x="4235115" y="2504791"/>
            <a:ext cx="750771" cy="317634"/>
          </a:xfrm>
          <a:prstGeom prst="rect">
            <a:avLst/>
          </a:prstGeom>
          <a:ln>
            <a:solidFill>
              <a:srgbClr val="5A97E1"/>
            </a:solidFill>
          </a:ln>
        </p:spPr>
      </p:pic>
      <p:pic>
        <p:nvPicPr>
          <p:cNvPr id="5" name="Image 4">
            <a:extLst>
              <a:ext uri="{FF2B5EF4-FFF2-40B4-BE49-F238E27FC236}">
                <a16:creationId xmlns:a16="http://schemas.microsoft.com/office/drawing/2014/main" xmlns="" id="{259098A4-63CD-4F69-A536-D11C1F34EF32}"/>
              </a:ext>
            </a:extLst>
          </p:cNvPr>
          <p:cNvPicPr>
            <a:picLocks noChangeAspect="1"/>
          </p:cNvPicPr>
          <p:nvPr/>
        </p:nvPicPr>
        <p:blipFill>
          <a:blip r:embed="rId4"/>
          <a:stretch>
            <a:fillRect/>
          </a:stretch>
        </p:blipFill>
        <p:spPr>
          <a:xfrm>
            <a:off x="3773103" y="3310227"/>
            <a:ext cx="5159141" cy="2740794"/>
          </a:xfrm>
          <a:prstGeom prst="rect">
            <a:avLst/>
          </a:prstGeom>
          <a:ln>
            <a:solidFill>
              <a:srgbClr val="5A97E1"/>
            </a:solidFill>
          </a:ln>
        </p:spPr>
      </p:pic>
      <p:pic>
        <p:nvPicPr>
          <p:cNvPr id="4" name="Image 3">
            <a:extLst>
              <a:ext uri="{FF2B5EF4-FFF2-40B4-BE49-F238E27FC236}">
                <a16:creationId xmlns:a16="http://schemas.microsoft.com/office/drawing/2014/main" xmlns="" id="{A7F1DE58-919D-418E-8C9A-7FAE36B4442A}"/>
              </a:ext>
            </a:extLst>
          </p:cNvPr>
          <p:cNvPicPr>
            <a:picLocks noChangeAspect="1"/>
          </p:cNvPicPr>
          <p:nvPr/>
        </p:nvPicPr>
        <p:blipFill rotWithShape="1">
          <a:blip r:embed="rId5"/>
          <a:srcRect l="24228" t="3439" r="8930"/>
          <a:stretch/>
        </p:blipFill>
        <p:spPr>
          <a:xfrm>
            <a:off x="245055" y="1058776"/>
            <a:ext cx="3744227" cy="4356569"/>
          </a:xfrm>
          <a:prstGeom prst="rect">
            <a:avLst/>
          </a:prstGeom>
          <a:ln>
            <a:solidFill>
              <a:srgbClr val="5A97E1"/>
            </a:solidFill>
          </a:ln>
        </p:spPr>
      </p:pic>
      <p:sp>
        <p:nvSpPr>
          <p:cNvPr id="2" name="Ellipse 1">
            <a:extLst>
              <a:ext uri="{FF2B5EF4-FFF2-40B4-BE49-F238E27FC236}">
                <a16:creationId xmlns:a16="http://schemas.microsoft.com/office/drawing/2014/main" xmlns="" id="{5AD015AC-6E9E-423F-89D5-3AB6B0BA28A9}"/>
              </a:ext>
            </a:extLst>
          </p:cNvPr>
          <p:cNvSpPr/>
          <p:nvPr/>
        </p:nvSpPr>
        <p:spPr>
          <a:xfrm>
            <a:off x="4985886" y="3898232"/>
            <a:ext cx="510139" cy="28875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8" name="Connecteur droit avec flèche 7">
            <a:extLst>
              <a:ext uri="{FF2B5EF4-FFF2-40B4-BE49-F238E27FC236}">
                <a16:creationId xmlns:a16="http://schemas.microsoft.com/office/drawing/2014/main" xmlns="" id="{B262DCE1-3AD3-4ABD-8E8D-A8D97A0DE352}"/>
              </a:ext>
            </a:extLst>
          </p:cNvPr>
          <p:cNvCxnSpPr>
            <a:cxnSpLocks/>
            <a:stCxn id="2" idx="1"/>
          </p:cNvCxnSpPr>
          <p:nvPr/>
        </p:nvCxnSpPr>
        <p:spPr>
          <a:xfrm flipH="1" flipV="1">
            <a:off x="4595674" y="2692893"/>
            <a:ext cx="464920" cy="124762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0" name="Connecteur droit avec flèche 9">
            <a:extLst>
              <a:ext uri="{FF2B5EF4-FFF2-40B4-BE49-F238E27FC236}">
                <a16:creationId xmlns:a16="http://schemas.microsoft.com/office/drawing/2014/main" xmlns="" id="{E4CA34A1-9028-46FA-98A2-DE5419BF476D}"/>
              </a:ext>
            </a:extLst>
          </p:cNvPr>
          <p:cNvCxnSpPr>
            <a:stCxn id="2" idx="1"/>
          </p:cNvCxnSpPr>
          <p:nvPr/>
        </p:nvCxnSpPr>
        <p:spPr>
          <a:xfrm flipH="1" flipV="1">
            <a:off x="3667225" y="2857408"/>
            <a:ext cx="1393369" cy="108311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1" name="Rectangle 9">
            <a:extLst>
              <a:ext uri="{FF2B5EF4-FFF2-40B4-BE49-F238E27FC236}">
                <a16:creationId xmlns:a16="http://schemas.microsoft.com/office/drawing/2014/main" xmlns="" id="{ACE3B824-CE93-425A-A174-38A7AFAE0A56}"/>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37157339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5CC1871B-125E-4372-9A58-06384B6410FA}"/>
              </a:ext>
            </a:extLst>
          </p:cNvPr>
          <p:cNvPicPr>
            <a:picLocks noChangeAspect="1"/>
          </p:cNvPicPr>
          <p:nvPr/>
        </p:nvPicPr>
        <p:blipFill>
          <a:blip r:embed="rId3"/>
          <a:stretch>
            <a:fillRect/>
          </a:stretch>
        </p:blipFill>
        <p:spPr>
          <a:xfrm>
            <a:off x="4113524" y="3489355"/>
            <a:ext cx="4777321" cy="2537952"/>
          </a:xfrm>
          <a:prstGeom prst="rect">
            <a:avLst/>
          </a:prstGeom>
          <a:ln>
            <a:solidFill>
              <a:srgbClr val="5A97E1"/>
            </a:solidFill>
          </a:ln>
        </p:spPr>
      </p:pic>
      <p:sp>
        <p:nvSpPr>
          <p:cNvPr id="6" name="Rectangle 9">
            <a:extLst>
              <a:ext uri="{FF2B5EF4-FFF2-40B4-BE49-F238E27FC236}">
                <a16:creationId xmlns:a16="http://schemas.microsoft.com/office/drawing/2014/main" xmlns="" id="{8F17EFFE-6406-41C5-B98F-FDDC3B34A2EA}"/>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pic>
        <p:nvPicPr>
          <p:cNvPr id="3" name="Image 2">
            <a:extLst>
              <a:ext uri="{FF2B5EF4-FFF2-40B4-BE49-F238E27FC236}">
                <a16:creationId xmlns:a16="http://schemas.microsoft.com/office/drawing/2014/main" xmlns="" id="{BB18179B-2F0D-44D6-97FF-ACF656EE127D}"/>
              </a:ext>
            </a:extLst>
          </p:cNvPr>
          <p:cNvPicPr>
            <a:picLocks noChangeAspect="1"/>
          </p:cNvPicPr>
          <p:nvPr/>
        </p:nvPicPr>
        <p:blipFill rotWithShape="1">
          <a:blip r:embed="rId4"/>
          <a:srcRect t="3501"/>
          <a:stretch/>
        </p:blipFill>
        <p:spPr>
          <a:xfrm>
            <a:off x="381069" y="1210490"/>
            <a:ext cx="4898260" cy="1872343"/>
          </a:xfrm>
          <a:prstGeom prst="rect">
            <a:avLst/>
          </a:prstGeom>
          <a:ln>
            <a:solidFill>
              <a:srgbClr val="194F9E"/>
            </a:solidFill>
          </a:ln>
        </p:spPr>
      </p:pic>
      <p:sp>
        <p:nvSpPr>
          <p:cNvPr id="4" name="Rectangle 3">
            <a:extLst>
              <a:ext uri="{FF2B5EF4-FFF2-40B4-BE49-F238E27FC236}">
                <a16:creationId xmlns:a16="http://schemas.microsoft.com/office/drawing/2014/main" xmlns="" id="{D645153D-7712-4365-815E-3E3CACA91DE2}"/>
              </a:ext>
            </a:extLst>
          </p:cNvPr>
          <p:cNvSpPr/>
          <p:nvPr/>
        </p:nvSpPr>
        <p:spPr>
          <a:xfrm>
            <a:off x="4113524" y="4110446"/>
            <a:ext cx="1520922" cy="70539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xmlns="" id="{9AE0BC4A-3327-4C5E-83EE-BD4C04BBE99E}"/>
              </a:ext>
            </a:extLst>
          </p:cNvPr>
          <p:cNvCxnSpPr>
            <a:cxnSpLocks/>
          </p:cNvCxnSpPr>
          <p:nvPr/>
        </p:nvCxnSpPr>
        <p:spPr>
          <a:xfrm flipH="1" flipV="1">
            <a:off x="3647975" y="1607419"/>
            <a:ext cx="924026" cy="283945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8386652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xmlns=""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rgbClr val="1B4F9E"/>
                </a:solidFill>
                <a:latin typeface="Montserrat" panose="00000500000000000000" pitchFamily="50" charset="0"/>
              </a:rPr>
              <a:t>CONTENTS</a:t>
            </a:r>
          </a:p>
        </p:txBody>
      </p:sp>
      <p:sp>
        <p:nvSpPr>
          <p:cNvPr id="6" name="ZoneTexte 5">
            <a:extLst>
              <a:ext uri="{FF2B5EF4-FFF2-40B4-BE49-F238E27FC236}">
                <a16:creationId xmlns:a16="http://schemas.microsoft.com/office/drawing/2014/main" xmlns="" id="{997A5DFB-11D2-48FD-A626-37110CDEB238}"/>
              </a:ext>
            </a:extLst>
          </p:cNvPr>
          <p:cNvSpPr txBox="1"/>
          <p:nvPr/>
        </p:nvSpPr>
        <p:spPr>
          <a:xfrm>
            <a:off x="587694" y="1305343"/>
            <a:ext cx="7722354" cy="424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lgn="l" rtl="0">
              <a:buFont typeface="Wingdings" panose="05000000000000000000" pitchFamily="2" charset="2"/>
              <a:buChar char="Ø"/>
            </a:pPr>
            <a:r>
              <a:rPr kumimoji="0" lang="en-GB" b="0" i="0" u="none" strike="noStrike" cap="none" spc="0" normalizeH="0" baseline="0" dirty="0">
                <a:ln>
                  <a:noFill/>
                </a:ln>
                <a:solidFill>
                  <a:srgbClr val="1B4F9E"/>
                </a:solidFill>
                <a:effectLst/>
                <a:uFillTx/>
                <a:latin typeface="Montserrat" panose="00000500000000000000" pitchFamily="50" charset="0"/>
                <a:sym typeface="Calibri"/>
              </a:rPr>
              <a:t>Startup</a:t>
            </a:r>
          </a:p>
          <a:p>
            <a:pPr marL="342900" lvl="2" indent="-342900" algn="l" rtl="0">
              <a:buFont typeface="Wingdings" panose="05000000000000000000" pitchFamily="2" charset="2"/>
              <a:buChar char="Ø"/>
            </a:pPr>
            <a:r>
              <a:rPr lang="en-GB" b="0" i="0" u="none" baseline="0" dirty="0">
                <a:solidFill>
                  <a:srgbClr val="1B4F9E"/>
                </a:solidFill>
                <a:latin typeface="Montserrat" panose="00000500000000000000" pitchFamily="50" charset="0"/>
              </a:rPr>
              <a:t>Patient selection</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lvl="1" algn="l" rtl="0"/>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marL="342900" lvl="1" indent="-342900" algn="l" rtl="0">
              <a:buFont typeface="Wingdings" panose="05000000000000000000" pitchFamily="2" charset="2"/>
              <a:buChar char="Ø"/>
            </a:pPr>
            <a:r>
              <a:rPr lang="en-GB" b="0" i="0" u="none" baseline="0" dirty="0">
                <a:solidFill>
                  <a:srgbClr val="1B4F9E"/>
                </a:solidFill>
                <a:latin typeface="Montserrat" panose="00000500000000000000" pitchFamily="50" charset="0"/>
              </a:rPr>
              <a:t>Preoperative assessment (Pre-Op)</a:t>
            </a:r>
          </a:p>
          <a:p>
            <a:pPr marL="628650" lvl="3" indent="-90488" algn="l" rtl="0">
              <a:buFont typeface="Wingdings" panose="05000000000000000000" pitchFamily="2" charset="2"/>
              <a:buChar char="Ø"/>
            </a:pPr>
            <a:r>
              <a:rPr kumimoji="0" lang="en-GB" b="0" i="0" u="none" strike="noStrike" cap="none" spc="0" normalizeH="0" baseline="0" dirty="0">
                <a:ln>
                  <a:noFill/>
                </a:ln>
                <a:solidFill>
                  <a:srgbClr val="1B4F9E"/>
                </a:solidFill>
                <a:effectLst/>
                <a:uFillTx/>
                <a:latin typeface="Montserrat" panose="00000500000000000000" pitchFamily="50" charset="0"/>
                <a:sym typeface="Calibri"/>
              </a:rPr>
              <a:t>  Record opening form</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Administrative</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History</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Clinical examination</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Treatments / Premedications</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Paraclinical</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Conclusion</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Summary</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Documents</a:t>
            </a:r>
          </a:p>
          <a:p>
            <a:pPr marL="538162" lvl="3" algn="l" rtl="0"/>
            <a:endParaRPr lang="en-GB" dirty="0">
              <a:solidFill>
                <a:srgbClr val="1B4F9E"/>
              </a:solidFill>
              <a:latin typeface="Montserrat" panose="00000500000000000000" pitchFamily="50" charset="0"/>
            </a:endParaRPr>
          </a:p>
          <a:p>
            <a:pPr marL="285750" lvl="5" indent="-285750" algn="l" rtl="0">
              <a:buFont typeface="Wingdings" panose="05000000000000000000" pitchFamily="2" charset="2"/>
              <a:buChar char="Ø"/>
            </a:pPr>
            <a:r>
              <a:rPr lang="en-GB" b="0" i="0" u="none" baseline="0" dirty="0">
                <a:solidFill>
                  <a:srgbClr val="1B4F9E"/>
                </a:solidFill>
                <a:latin typeface="Montserrat" panose="00000500000000000000" pitchFamily="50" charset="0"/>
              </a:rPr>
              <a:t>	Generating a CONSULTATION REPORT</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241147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83301603-FA3C-48FF-A063-A2C23ABD467F}"/>
              </a:ext>
            </a:extLst>
          </p:cNvPr>
          <p:cNvPicPr>
            <a:picLocks noChangeAspect="1"/>
          </p:cNvPicPr>
          <p:nvPr/>
        </p:nvPicPr>
        <p:blipFill>
          <a:blip r:embed="rId3"/>
          <a:stretch>
            <a:fillRect/>
          </a:stretch>
        </p:blipFill>
        <p:spPr>
          <a:xfrm>
            <a:off x="5006315" y="4015077"/>
            <a:ext cx="3921170" cy="2083122"/>
          </a:xfrm>
          <a:prstGeom prst="rect">
            <a:avLst/>
          </a:prstGeom>
          <a:ln>
            <a:solidFill>
              <a:srgbClr val="5A97E1"/>
            </a:solidFill>
          </a:ln>
        </p:spPr>
      </p:pic>
      <p:pic>
        <p:nvPicPr>
          <p:cNvPr id="2" name="Image 1">
            <a:extLst>
              <a:ext uri="{FF2B5EF4-FFF2-40B4-BE49-F238E27FC236}">
                <a16:creationId xmlns:a16="http://schemas.microsoft.com/office/drawing/2014/main" xmlns="" id="{D66AA3A4-CA48-491D-9E71-93AE8AF2F202}"/>
              </a:ext>
            </a:extLst>
          </p:cNvPr>
          <p:cNvPicPr>
            <a:picLocks noChangeAspect="1"/>
          </p:cNvPicPr>
          <p:nvPr/>
        </p:nvPicPr>
        <p:blipFill>
          <a:blip r:embed="rId4"/>
          <a:stretch>
            <a:fillRect/>
          </a:stretch>
        </p:blipFill>
        <p:spPr>
          <a:xfrm>
            <a:off x="-57975" y="1187862"/>
            <a:ext cx="3136630" cy="2511042"/>
          </a:xfrm>
          <a:prstGeom prst="rect">
            <a:avLst/>
          </a:prstGeom>
          <a:ln>
            <a:solidFill>
              <a:srgbClr val="5A97E1"/>
            </a:solidFill>
          </a:ln>
          <a:scene3d>
            <a:camera prst="perspectiveContrastingRightFacing"/>
            <a:lightRig rig="threePt" dir="t"/>
          </a:scene3d>
        </p:spPr>
      </p:pic>
      <p:pic>
        <p:nvPicPr>
          <p:cNvPr id="3" name="Image 2">
            <a:extLst>
              <a:ext uri="{FF2B5EF4-FFF2-40B4-BE49-F238E27FC236}">
                <a16:creationId xmlns:a16="http://schemas.microsoft.com/office/drawing/2014/main" xmlns="" id="{D7292E44-209B-4BD9-AB88-30D50053073A}"/>
              </a:ext>
            </a:extLst>
          </p:cNvPr>
          <p:cNvPicPr>
            <a:picLocks noChangeAspect="1"/>
          </p:cNvPicPr>
          <p:nvPr/>
        </p:nvPicPr>
        <p:blipFill>
          <a:blip r:embed="rId5"/>
          <a:stretch>
            <a:fillRect/>
          </a:stretch>
        </p:blipFill>
        <p:spPr>
          <a:xfrm>
            <a:off x="869097" y="1652548"/>
            <a:ext cx="3150468" cy="2770189"/>
          </a:xfrm>
          <a:prstGeom prst="rect">
            <a:avLst/>
          </a:prstGeom>
          <a:ln>
            <a:solidFill>
              <a:srgbClr val="5A97E1"/>
            </a:solidFill>
          </a:ln>
          <a:scene3d>
            <a:camera prst="perspectiveContrastingRightFacing"/>
            <a:lightRig rig="threePt" dir="t"/>
          </a:scene3d>
        </p:spPr>
      </p:pic>
      <p:pic>
        <p:nvPicPr>
          <p:cNvPr id="4" name="Image 3">
            <a:extLst>
              <a:ext uri="{FF2B5EF4-FFF2-40B4-BE49-F238E27FC236}">
                <a16:creationId xmlns:a16="http://schemas.microsoft.com/office/drawing/2014/main" xmlns="" id="{48AB1036-BF07-4A3C-AF88-25C660F291EF}"/>
              </a:ext>
            </a:extLst>
          </p:cNvPr>
          <p:cNvPicPr>
            <a:picLocks noChangeAspect="1"/>
          </p:cNvPicPr>
          <p:nvPr/>
        </p:nvPicPr>
        <p:blipFill>
          <a:blip r:embed="rId6"/>
          <a:stretch>
            <a:fillRect/>
          </a:stretch>
        </p:blipFill>
        <p:spPr>
          <a:xfrm>
            <a:off x="1787278" y="2154910"/>
            <a:ext cx="3136629" cy="2525030"/>
          </a:xfrm>
          <a:prstGeom prst="rect">
            <a:avLst/>
          </a:prstGeom>
          <a:ln>
            <a:solidFill>
              <a:srgbClr val="5A97E1"/>
            </a:solidFill>
          </a:ln>
          <a:scene3d>
            <a:camera prst="perspectiveContrastingRightFacing"/>
            <a:lightRig rig="threePt" dir="t"/>
          </a:scene3d>
        </p:spPr>
      </p:pic>
      <p:pic>
        <p:nvPicPr>
          <p:cNvPr id="5" name="Image 4">
            <a:extLst>
              <a:ext uri="{FF2B5EF4-FFF2-40B4-BE49-F238E27FC236}">
                <a16:creationId xmlns:a16="http://schemas.microsoft.com/office/drawing/2014/main" xmlns="" id="{B70C6892-FA4D-4830-A56A-4E98C96E0FA9}"/>
              </a:ext>
            </a:extLst>
          </p:cNvPr>
          <p:cNvPicPr>
            <a:picLocks noChangeAspect="1"/>
          </p:cNvPicPr>
          <p:nvPr/>
        </p:nvPicPr>
        <p:blipFill>
          <a:blip r:embed="rId7"/>
          <a:stretch>
            <a:fillRect/>
          </a:stretch>
        </p:blipFill>
        <p:spPr>
          <a:xfrm>
            <a:off x="2598706" y="2671181"/>
            <a:ext cx="3150469" cy="2529127"/>
          </a:xfrm>
          <a:prstGeom prst="rect">
            <a:avLst/>
          </a:prstGeom>
          <a:ln>
            <a:solidFill>
              <a:srgbClr val="5A97E1"/>
            </a:solidFill>
          </a:ln>
          <a:scene3d>
            <a:camera prst="perspectiveContrastingRightFacing"/>
            <a:lightRig rig="threePt" dir="t"/>
          </a:scene3d>
        </p:spPr>
      </p:pic>
      <p:pic>
        <p:nvPicPr>
          <p:cNvPr id="6" name="Image 5">
            <a:extLst>
              <a:ext uri="{FF2B5EF4-FFF2-40B4-BE49-F238E27FC236}">
                <a16:creationId xmlns:a16="http://schemas.microsoft.com/office/drawing/2014/main" xmlns="" id="{4448BE60-06E9-449D-AD2D-A9C16EF237DD}"/>
              </a:ext>
            </a:extLst>
          </p:cNvPr>
          <p:cNvPicPr>
            <a:picLocks noChangeAspect="1"/>
          </p:cNvPicPr>
          <p:nvPr/>
        </p:nvPicPr>
        <p:blipFill>
          <a:blip r:embed="rId8"/>
          <a:stretch>
            <a:fillRect/>
          </a:stretch>
        </p:blipFill>
        <p:spPr>
          <a:xfrm>
            <a:off x="3585456" y="3207159"/>
            <a:ext cx="3122067" cy="2525030"/>
          </a:xfrm>
          <a:prstGeom prst="rect">
            <a:avLst/>
          </a:prstGeom>
          <a:ln>
            <a:solidFill>
              <a:srgbClr val="5A97E1"/>
            </a:solidFill>
          </a:ln>
          <a:scene3d>
            <a:camera prst="perspectiveContrastingRightFacing"/>
            <a:lightRig rig="threePt" dir="t"/>
          </a:scene3d>
        </p:spPr>
      </p:pic>
      <p:sp>
        <p:nvSpPr>
          <p:cNvPr id="8" name="Rectangle 9">
            <a:extLst>
              <a:ext uri="{FF2B5EF4-FFF2-40B4-BE49-F238E27FC236}">
                <a16:creationId xmlns:a16="http://schemas.microsoft.com/office/drawing/2014/main" xmlns="" id="{99CC08C8-A8D1-486B-BBB1-E4015A15346D}"/>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sp>
        <p:nvSpPr>
          <p:cNvPr id="10" name="Rectangle 9">
            <a:extLst>
              <a:ext uri="{FF2B5EF4-FFF2-40B4-BE49-F238E27FC236}">
                <a16:creationId xmlns:a16="http://schemas.microsoft.com/office/drawing/2014/main" xmlns="" id="{18EFEA72-16B5-4E9C-87D6-5EDF2241031A}"/>
              </a:ext>
            </a:extLst>
          </p:cNvPr>
          <p:cNvSpPr/>
          <p:nvPr/>
        </p:nvSpPr>
        <p:spPr>
          <a:xfrm>
            <a:off x="7315200" y="5295900"/>
            <a:ext cx="1612285" cy="802299"/>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ZoneTexte 10">
            <a:extLst>
              <a:ext uri="{FF2B5EF4-FFF2-40B4-BE49-F238E27FC236}">
                <a16:creationId xmlns:a16="http://schemas.microsoft.com/office/drawing/2014/main" xmlns="" id="{6825C066-61BC-4030-BEB9-278122805DE6}"/>
              </a:ext>
            </a:extLst>
          </p:cNvPr>
          <p:cNvSpPr txBox="1"/>
          <p:nvPr/>
        </p:nvSpPr>
        <p:spPr>
          <a:xfrm>
            <a:off x="5584026" y="1418211"/>
            <a:ext cx="312521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194F9E"/>
                </a:solidFill>
                <a:effectLst/>
                <a:uFillTx/>
                <a:latin typeface="Montserrat" panose="00000500000000000000" pitchFamily="50" charset="0"/>
                <a:sym typeface="Calibri"/>
              </a:rPr>
              <a:t>History </a:t>
            </a: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scoring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and details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using Advanced Entries</a:t>
            </a:r>
          </a:p>
        </p:txBody>
      </p:sp>
      <p:cxnSp>
        <p:nvCxnSpPr>
          <p:cNvPr id="12" name="Connecteur droit avec flèche 11">
            <a:extLst>
              <a:ext uri="{FF2B5EF4-FFF2-40B4-BE49-F238E27FC236}">
                <a16:creationId xmlns:a16="http://schemas.microsoft.com/office/drawing/2014/main" xmlns="" id="{AB5DEBED-6A9E-4CD9-80C8-C280E76D275B}"/>
              </a:ext>
            </a:extLst>
          </p:cNvPr>
          <p:cNvCxnSpPr/>
          <p:nvPr/>
        </p:nvCxnSpPr>
        <p:spPr>
          <a:xfrm flipH="1" flipV="1">
            <a:off x="5749175" y="4312227"/>
            <a:ext cx="1566025" cy="983673"/>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605727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8ED12AD7-B8C8-437F-BB7B-DCDF38BB8D44}"/>
              </a:ext>
            </a:extLst>
          </p:cNvPr>
          <p:cNvSpPr txBox="1">
            <a:spLocks noChangeArrowheads="1"/>
          </p:cNvSpPr>
          <p:nvPr/>
        </p:nvSpPr>
        <p:spPr bwMode="auto">
          <a:xfrm>
            <a:off x="1464340" y="230296"/>
            <a:ext cx="593592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xmlns="" id="{B7320D43-EFF3-4E19-8418-FB2901F6522C}"/>
              </a:ext>
            </a:extLst>
          </p:cNvPr>
          <p:cNvPicPr>
            <a:picLocks noChangeAspect="1"/>
          </p:cNvPicPr>
          <p:nvPr/>
        </p:nvPicPr>
        <p:blipFill>
          <a:blip r:embed="rId3"/>
          <a:stretch>
            <a:fillRect/>
          </a:stretch>
        </p:blipFill>
        <p:spPr>
          <a:xfrm>
            <a:off x="441632" y="1211500"/>
            <a:ext cx="8260736" cy="4435000"/>
          </a:xfrm>
          <a:prstGeom prst="rect">
            <a:avLst/>
          </a:prstGeom>
          <a:ln>
            <a:solidFill>
              <a:schemeClr val="accent1"/>
            </a:solidFill>
          </a:ln>
        </p:spPr>
      </p:pic>
    </p:spTree>
    <p:extLst>
      <p:ext uri="{BB962C8B-B14F-4D97-AF65-F5344CB8AC3E}">
        <p14:creationId xmlns:p14="http://schemas.microsoft.com/office/powerpoint/2010/main" val="290190724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xmlns="" id="{DF0325DA-099B-4494-B483-09BA61F2955B}"/>
              </a:ext>
            </a:extLst>
          </p:cNvPr>
          <p:cNvPicPr>
            <a:picLocks noChangeAspect="1"/>
          </p:cNvPicPr>
          <p:nvPr/>
        </p:nvPicPr>
        <p:blipFill>
          <a:blip r:embed="rId3"/>
          <a:stretch>
            <a:fillRect/>
          </a:stretch>
        </p:blipFill>
        <p:spPr>
          <a:xfrm>
            <a:off x="4109988" y="3489355"/>
            <a:ext cx="4775149" cy="2563668"/>
          </a:xfrm>
          <a:prstGeom prst="rect">
            <a:avLst/>
          </a:prstGeom>
          <a:ln>
            <a:solidFill>
              <a:schemeClr val="accent1"/>
            </a:solidFill>
          </a:ln>
        </p:spPr>
      </p:pic>
      <p:sp>
        <p:nvSpPr>
          <p:cNvPr id="3" name="Rectangle 9">
            <a:extLst>
              <a:ext uri="{FF2B5EF4-FFF2-40B4-BE49-F238E27FC236}">
                <a16:creationId xmlns:a16="http://schemas.microsoft.com/office/drawing/2014/main" xmlns="" id="{8ED12AD7-B8C8-437F-BB7B-DCDF38BB8D44}"/>
              </a:ext>
            </a:extLst>
          </p:cNvPr>
          <p:cNvSpPr txBox="1">
            <a:spLocks noChangeArrowheads="1"/>
          </p:cNvSpPr>
          <p:nvPr/>
        </p:nvSpPr>
        <p:spPr bwMode="auto">
          <a:xfrm>
            <a:off x="1464339" y="230296"/>
            <a:ext cx="590635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xmlns="" id="{6774DB8F-1115-4E58-A8F5-B8FDCFDA1ECE}"/>
              </a:ext>
            </a:extLst>
          </p:cNvPr>
          <p:cNvPicPr>
            <a:picLocks noChangeAspect="1"/>
          </p:cNvPicPr>
          <p:nvPr/>
        </p:nvPicPr>
        <p:blipFill>
          <a:blip r:embed="rId4"/>
          <a:stretch>
            <a:fillRect/>
          </a:stretch>
        </p:blipFill>
        <p:spPr>
          <a:xfrm>
            <a:off x="345817" y="1043471"/>
            <a:ext cx="5266245" cy="839845"/>
          </a:xfrm>
          <a:prstGeom prst="rect">
            <a:avLst/>
          </a:prstGeom>
          <a:ln>
            <a:solidFill>
              <a:srgbClr val="194F9E"/>
            </a:solidFill>
          </a:ln>
        </p:spPr>
      </p:pic>
      <p:pic>
        <p:nvPicPr>
          <p:cNvPr id="6" name="Image 5">
            <a:extLst>
              <a:ext uri="{FF2B5EF4-FFF2-40B4-BE49-F238E27FC236}">
                <a16:creationId xmlns:a16="http://schemas.microsoft.com/office/drawing/2014/main" xmlns="" id="{F32D9548-3B87-422E-975C-F080E92AA739}"/>
              </a:ext>
            </a:extLst>
          </p:cNvPr>
          <p:cNvPicPr>
            <a:picLocks noChangeAspect="1"/>
          </p:cNvPicPr>
          <p:nvPr/>
        </p:nvPicPr>
        <p:blipFill>
          <a:blip r:embed="rId5"/>
          <a:stretch>
            <a:fillRect/>
          </a:stretch>
        </p:blipFill>
        <p:spPr>
          <a:xfrm>
            <a:off x="1215537" y="1713633"/>
            <a:ext cx="6572250" cy="925575"/>
          </a:xfrm>
          <a:prstGeom prst="rect">
            <a:avLst/>
          </a:prstGeom>
          <a:ln>
            <a:solidFill>
              <a:srgbClr val="194F9E"/>
            </a:solidFill>
          </a:ln>
        </p:spPr>
      </p:pic>
      <p:sp>
        <p:nvSpPr>
          <p:cNvPr id="13" name="Ellipse 12">
            <a:extLst>
              <a:ext uri="{FF2B5EF4-FFF2-40B4-BE49-F238E27FC236}">
                <a16:creationId xmlns:a16="http://schemas.microsoft.com/office/drawing/2014/main" xmlns="" id="{2A5F59FB-ADAD-4AF2-AA20-B15E6CB9E092}"/>
              </a:ext>
            </a:extLst>
          </p:cNvPr>
          <p:cNvSpPr/>
          <p:nvPr/>
        </p:nvSpPr>
        <p:spPr>
          <a:xfrm>
            <a:off x="5392797" y="4482113"/>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4" name="Ellipse 13">
            <a:extLst>
              <a:ext uri="{FF2B5EF4-FFF2-40B4-BE49-F238E27FC236}">
                <a16:creationId xmlns:a16="http://schemas.microsoft.com/office/drawing/2014/main" xmlns="" id="{24163866-FB2E-452F-91F0-2EDD622D4095}"/>
              </a:ext>
            </a:extLst>
          </p:cNvPr>
          <p:cNvSpPr/>
          <p:nvPr/>
        </p:nvSpPr>
        <p:spPr>
          <a:xfrm>
            <a:off x="5392796" y="4777030"/>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Ellipse 14">
            <a:extLst>
              <a:ext uri="{FF2B5EF4-FFF2-40B4-BE49-F238E27FC236}">
                <a16:creationId xmlns:a16="http://schemas.microsoft.com/office/drawing/2014/main" xmlns="" id="{B59629B4-95A9-4983-AE19-7929C852285F}"/>
              </a:ext>
            </a:extLst>
          </p:cNvPr>
          <p:cNvSpPr/>
          <p:nvPr/>
        </p:nvSpPr>
        <p:spPr>
          <a:xfrm>
            <a:off x="5392795" y="5120109"/>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6" name="Ellipse 15">
            <a:extLst>
              <a:ext uri="{FF2B5EF4-FFF2-40B4-BE49-F238E27FC236}">
                <a16:creationId xmlns:a16="http://schemas.microsoft.com/office/drawing/2014/main" xmlns="" id="{4733DA03-F2C2-46D2-A163-1C5364048386}"/>
              </a:ext>
            </a:extLst>
          </p:cNvPr>
          <p:cNvSpPr/>
          <p:nvPr/>
        </p:nvSpPr>
        <p:spPr>
          <a:xfrm>
            <a:off x="5392795" y="5529143"/>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7" name="Ellipse 16">
            <a:extLst>
              <a:ext uri="{FF2B5EF4-FFF2-40B4-BE49-F238E27FC236}">
                <a16:creationId xmlns:a16="http://schemas.microsoft.com/office/drawing/2014/main" xmlns="" id="{B3264CA7-82CE-44D9-9913-F46B0A58A302}"/>
              </a:ext>
            </a:extLst>
          </p:cNvPr>
          <p:cNvSpPr/>
          <p:nvPr/>
        </p:nvSpPr>
        <p:spPr>
          <a:xfrm>
            <a:off x="7198754" y="4590657"/>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8" name="Ellipse 17">
            <a:extLst>
              <a:ext uri="{FF2B5EF4-FFF2-40B4-BE49-F238E27FC236}">
                <a16:creationId xmlns:a16="http://schemas.microsoft.com/office/drawing/2014/main" xmlns="" id="{D9464E1C-06F3-4A78-AF1B-B2DCDAA831C9}"/>
              </a:ext>
            </a:extLst>
          </p:cNvPr>
          <p:cNvSpPr/>
          <p:nvPr/>
        </p:nvSpPr>
        <p:spPr>
          <a:xfrm>
            <a:off x="8713198" y="4159811"/>
            <a:ext cx="171939" cy="108544"/>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9" name="Image 18">
            <a:extLst>
              <a:ext uri="{FF2B5EF4-FFF2-40B4-BE49-F238E27FC236}">
                <a16:creationId xmlns:a16="http://schemas.microsoft.com/office/drawing/2014/main" xmlns="" id="{EAD27291-EED1-4D47-B8C9-0A8A154E4078}"/>
              </a:ext>
            </a:extLst>
          </p:cNvPr>
          <p:cNvPicPr>
            <a:picLocks noChangeAspect="1"/>
          </p:cNvPicPr>
          <p:nvPr/>
        </p:nvPicPr>
        <p:blipFill>
          <a:blip r:embed="rId6"/>
          <a:stretch>
            <a:fillRect/>
          </a:stretch>
        </p:blipFill>
        <p:spPr>
          <a:xfrm>
            <a:off x="947942" y="2858654"/>
            <a:ext cx="2345037" cy="2779033"/>
          </a:xfrm>
          <a:prstGeom prst="rect">
            <a:avLst/>
          </a:prstGeom>
        </p:spPr>
      </p:pic>
      <p:cxnSp>
        <p:nvCxnSpPr>
          <p:cNvPr id="4" name="Connecteur droit avec flèche 3">
            <a:extLst>
              <a:ext uri="{FF2B5EF4-FFF2-40B4-BE49-F238E27FC236}">
                <a16:creationId xmlns:a16="http://schemas.microsoft.com/office/drawing/2014/main" xmlns="" id="{A07AD848-9167-4CF9-8D64-27C9C6546CFE}"/>
              </a:ext>
            </a:extLst>
          </p:cNvPr>
          <p:cNvCxnSpPr>
            <a:cxnSpLocks/>
          </p:cNvCxnSpPr>
          <p:nvPr/>
        </p:nvCxnSpPr>
        <p:spPr>
          <a:xfrm flipH="1" flipV="1">
            <a:off x="1974001" y="3309370"/>
            <a:ext cx="2598000" cy="1653463"/>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Connecteur droit avec flèche 20">
            <a:extLst>
              <a:ext uri="{FF2B5EF4-FFF2-40B4-BE49-F238E27FC236}">
                <a16:creationId xmlns:a16="http://schemas.microsoft.com/office/drawing/2014/main" xmlns="" id="{EEF6EF49-6297-4F8F-9DF5-75D8E61E2F53}"/>
              </a:ext>
            </a:extLst>
          </p:cNvPr>
          <p:cNvCxnSpPr>
            <a:cxnSpLocks/>
          </p:cNvCxnSpPr>
          <p:nvPr/>
        </p:nvCxnSpPr>
        <p:spPr>
          <a:xfrm flipH="1" flipV="1">
            <a:off x="3749483" y="1494187"/>
            <a:ext cx="1659505" cy="299928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3" name="Connecteur droit avec flèche 22">
            <a:extLst>
              <a:ext uri="{FF2B5EF4-FFF2-40B4-BE49-F238E27FC236}">
                <a16:creationId xmlns:a16="http://schemas.microsoft.com/office/drawing/2014/main" xmlns="" id="{E104C492-7DA5-4F2A-ABBF-0ED5A1D6B6DB}"/>
              </a:ext>
            </a:extLst>
          </p:cNvPr>
          <p:cNvCxnSpPr>
            <a:cxnSpLocks/>
          </p:cNvCxnSpPr>
          <p:nvPr/>
        </p:nvCxnSpPr>
        <p:spPr>
          <a:xfrm flipH="1" flipV="1">
            <a:off x="3897958" y="2330314"/>
            <a:ext cx="1480461" cy="282643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7212490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ED7225D2-647B-47C1-BD6C-36D9165763B8}"/>
              </a:ext>
            </a:extLst>
          </p:cNvPr>
          <p:cNvPicPr>
            <a:picLocks noChangeAspect="1"/>
          </p:cNvPicPr>
          <p:nvPr/>
        </p:nvPicPr>
        <p:blipFill>
          <a:blip r:embed="rId3"/>
          <a:stretch>
            <a:fillRect/>
          </a:stretch>
        </p:blipFill>
        <p:spPr>
          <a:xfrm>
            <a:off x="4572000" y="3706900"/>
            <a:ext cx="4391893" cy="2351076"/>
          </a:xfrm>
          <a:prstGeom prst="rect">
            <a:avLst/>
          </a:prstGeom>
          <a:ln>
            <a:solidFill>
              <a:srgbClr val="194F9E"/>
            </a:solidFill>
          </a:ln>
        </p:spPr>
      </p:pic>
      <p:pic>
        <p:nvPicPr>
          <p:cNvPr id="2" name="Image 1">
            <a:extLst>
              <a:ext uri="{FF2B5EF4-FFF2-40B4-BE49-F238E27FC236}">
                <a16:creationId xmlns:a16="http://schemas.microsoft.com/office/drawing/2014/main" xmlns="" id="{BCF079B9-5D6D-45E4-B7FA-79943BFF6EB4}"/>
              </a:ext>
            </a:extLst>
          </p:cNvPr>
          <p:cNvPicPr>
            <a:picLocks noChangeAspect="1"/>
          </p:cNvPicPr>
          <p:nvPr/>
        </p:nvPicPr>
        <p:blipFill>
          <a:blip r:embed="rId4"/>
          <a:stretch>
            <a:fillRect/>
          </a:stretch>
        </p:blipFill>
        <p:spPr>
          <a:xfrm>
            <a:off x="-218099" y="1193359"/>
            <a:ext cx="4218372" cy="1904877"/>
          </a:xfrm>
          <a:prstGeom prst="rect">
            <a:avLst/>
          </a:prstGeom>
          <a:ln>
            <a:solidFill>
              <a:srgbClr val="194F9E"/>
            </a:solidFill>
          </a:ln>
          <a:scene3d>
            <a:camera prst="perspectiveContrastingRightFacing"/>
            <a:lightRig rig="threePt" dir="t"/>
          </a:scene3d>
        </p:spPr>
      </p:pic>
      <p:pic>
        <p:nvPicPr>
          <p:cNvPr id="4" name="Image 3">
            <a:extLst>
              <a:ext uri="{FF2B5EF4-FFF2-40B4-BE49-F238E27FC236}">
                <a16:creationId xmlns:a16="http://schemas.microsoft.com/office/drawing/2014/main" xmlns="" id="{F3CDD6AE-7D0C-4F31-B6E7-9AAA4EB2154B}"/>
              </a:ext>
            </a:extLst>
          </p:cNvPr>
          <p:cNvPicPr>
            <a:picLocks noChangeAspect="1"/>
          </p:cNvPicPr>
          <p:nvPr/>
        </p:nvPicPr>
        <p:blipFill>
          <a:blip r:embed="rId5"/>
          <a:stretch>
            <a:fillRect/>
          </a:stretch>
        </p:blipFill>
        <p:spPr>
          <a:xfrm>
            <a:off x="1216690" y="1640321"/>
            <a:ext cx="4218372" cy="1915793"/>
          </a:xfrm>
          <a:prstGeom prst="rect">
            <a:avLst/>
          </a:prstGeom>
          <a:ln>
            <a:solidFill>
              <a:srgbClr val="194F9E"/>
            </a:solidFill>
          </a:ln>
          <a:scene3d>
            <a:camera prst="perspectiveContrastingRightFacing"/>
            <a:lightRig rig="threePt" dir="t"/>
          </a:scene3d>
        </p:spPr>
      </p:pic>
      <p:sp>
        <p:nvSpPr>
          <p:cNvPr id="5" name="Rectangle 4">
            <a:extLst>
              <a:ext uri="{FF2B5EF4-FFF2-40B4-BE49-F238E27FC236}">
                <a16:creationId xmlns:a16="http://schemas.microsoft.com/office/drawing/2014/main" xmlns="" id="{8879770C-AD9B-47D6-BB10-7F54F640D206}"/>
              </a:ext>
            </a:extLst>
          </p:cNvPr>
          <p:cNvSpPr/>
          <p:nvPr/>
        </p:nvSpPr>
        <p:spPr>
          <a:xfrm>
            <a:off x="5908066" y="4267545"/>
            <a:ext cx="1634845" cy="73141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Rectangle 9">
            <a:extLst>
              <a:ext uri="{FF2B5EF4-FFF2-40B4-BE49-F238E27FC236}">
                <a16:creationId xmlns:a16="http://schemas.microsoft.com/office/drawing/2014/main" xmlns="" id="{79106C06-E6FE-46CF-A7DC-BFF01AA5AF56}"/>
              </a:ext>
            </a:extLst>
          </p:cNvPr>
          <p:cNvSpPr txBox="1">
            <a:spLocks noChangeArrowheads="1"/>
          </p:cNvSpPr>
          <p:nvPr/>
        </p:nvSpPr>
        <p:spPr bwMode="auto">
          <a:xfrm>
            <a:off x="1464339" y="230296"/>
            <a:ext cx="5978451"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7" name="Image 6">
            <a:extLst>
              <a:ext uri="{FF2B5EF4-FFF2-40B4-BE49-F238E27FC236}">
                <a16:creationId xmlns:a16="http://schemas.microsoft.com/office/drawing/2014/main" xmlns="" id="{A3C4FA29-84E3-4ADF-976E-B1BBB0CBA75B}"/>
              </a:ext>
            </a:extLst>
          </p:cNvPr>
          <p:cNvPicPr>
            <a:picLocks noChangeAspect="1"/>
          </p:cNvPicPr>
          <p:nvPr/>
        </p:nvPicPr>
        <p:blipFill>
          <a:blip r:embed="rId6"/>
          <a:stretch>
            <a:fillRect/>
          </a:stretch>
        </p:blipFill>
        <p:spPr>
          <a:xfrm>
            <a:off x="3119614" y="2111051"/>
            <a:ext cx="4235343" cy="1923475"/>
          </a:xfrm>
          <a:prstGeom prst="rect">
            <a:avLst/>
          </a:prstGeom>
          <a:ln>
            <a:solidFill>
              <a:srgbClr val="194F9E"/>
            </a:solidFill>
          </a:ln>
          <a:scene3d>
            <a:camera prst="perspectiveContrastingRightFacing"/>
            <a:lightRig rig="threePt" dir="t"/>
          </a:scene3d>
        </p:spPr>
      </p:pic>
    </p:spTree>
    <p:extLst>
      <p:ext uri="{BB962C8B-B14F-4D97-AF65-F5344CB8AC3E}">
        <p14:creationId xmlns:p14="http://schemas.microsoft.com/office/powerpoint/2010/main" val="5342404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xmlns="" id="{9039B4EA-62F0-4A23-A821-78592C9D96BD}"/>
              </a:ext>
            </a:extLst>
          </p:cNvPr>
          <p:cNvPicPr>
            <a:picLocks noChangeAspect="1"/>
          </p:cNvPicPr>
          <p:nvPr/>
        </p:nvPicPr>
        <p:blipFill>
          <a:blip r:embed="rId3"/>
          <a:stretch>
            <a:fillRect/>
          </a:stretch>
        </p:blipFill>
        <p:spPr>
          <a:xfrm>
            <a:off x="4572000" y="3706900"/>
            <a:ext cx="4391893" cy="2351076"/>
          </a:xfrm>
          <a:prstGeom prst="rect">
            <a:avLst/>
          </a:prstGeom>
          <a:ln>
            <a:solidFill>
              <a:srgbClr val="194F9E"/>
            </a:solidFill>
          </a:ln>
        </p:spPr>
      </p:pic>
      <p:sp>
        <p:nvSpPr>
          <p:cNvPr id="7" name="Rectangle 6">
            <a:extLst>
              <a:ext uri="{FF2B5EF4-FFF2-40B4-BE49-F238E27FC236}">
                <a16:creationId xmlns:a16="http://schemas.microsoft.com/office/drawing/2014/main" xmlns="" id="{22F094C0-1B8A-4A71-B45E-D86C54498EE1}"/>
              </a:ext>
            </a:extLst>
          </p:cNvPr>
          <p:cNvSpPr/>
          <p:nvPr/>
        </p:nvSpPr>
        <p:spPr>
          <a:xfrm>
            <a:off x="5918838" y="5015755"/>
            <a:ext cx="1630824" cy="921983"/>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ZoneTexte 10">
            <a:extLst>
              <a:ext uri="{FF2B5EF4-FFF2-40B4-BE49-F238E27FC236}">
                <a16:creationId xmlns:a16="http://schemas.microsoft.com/office/drawing/2014/main" xmlns="" id="{6825C066-61BC-4030-BEB9-278122805DE6}"/>
              </a:ext>
            </a:extLst>
          </p:cNvPr>
          <p:cNvSpPr txBox="1"/>
          <p:nvPr/>
        </p:nvSpPr>
        <p:spPr>
          <a:xfrm>
            <a:off x="5584026" y="1418211"/>
            <a:ext cx="278858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             Scoring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        and evaluation</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using Advanced Entries</a:t>
            </a:r>
          </a:p>
        </p:txBody>
      </p:sp>
      <p:sp>
        <p:nvSpPr>
          <p:cNvPr id="12" name="Rectangle 9">
            <a:extLst>
              <a:ext uri="{FF2B5EF4-FFF2-40B4-BE49-F238E27FC236}">
                <a16:creationId xmlns:a16="http://schemas.microsoft.com/office/drawing/2014/main" xmlns="" id="{91B5BAC3-54D3-4D4B-B795-08AF38D979CE}"/>
              </a:ext>
            </a:extLst>
          </p:cNvPr>
          <p:cNvSpPr txBox="1">
            <a:spLocks noChangeArrowheads="1"/>
          </p:cNvSpPr>
          <p:nvPr/>
        </p:nvSpPr>
        <p:spPr bwMode="auto">
          <a:xfrm>
            <a:off x="1464340" y="230296"/>
            <a:ext cx="596781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18" name="Image 17">
            <a:extLst>
              <a:ext uri="{FF2B5EF4-FFF2-40B4-BE49-F238E27FC236}">
                <a16:creationId xmlns:a16="http://schemas.microsoft.com/office/drawing/2014/main" xmlns="" id="{E7359E3D-BE4D-412B-8D25-758B98254C50}"/>
              </a:ext>
            </a:extLst>
          </p:cNvPr>
          <p:cNvPicPr>
            <a:picLocks noChangeAspect="1"/>
          </p:cNvPicPr>
          <p:nvPr/>
        </p:nvPicPr>
        <p:blipFill>
          <a:blip r:embed="rId4"/>
          <a:stretch>
            <a:fillRect/>
          </a:stretch>
        </p:blipFill>
        <p:spPr>
          <a:xfrm>
            <a:off x="-115553" y="1141574"/>
            <a:ext cx="3666635" cy="2933308"/>
          </a:xfrm>
          <a:prstGeom prst="rect">
            <a:avLst/>
          </a:prstGeom>
          <a:ln>
            <a:solidFill>
              <a:srgbClr val="194F9E"/>
            </a:solidFill>
          </a:ln>
          <a:scene3d>
            <a:camera prst="perspectiveContrastingRightFacing"/>
            <a:lightRig rig="threePt" dir="t"/>
          </a:scene3d>
        </p:spPr>
      </p:pic>
      <p:pic>
        <p:nvPicPr>
          <p:cNvPr id="19" name="Image 18">
            <a:extLst>
              <a:ext uri="{FF2B5EF4-FFF2-40B4-BE49-F238E27FC236}">
                <a16:creationId xmlns:a16="http://schemas.microsoft.com/office/drawing/2014/main" xmlns="" id="{3BF2FB4D-C8AB-413A-A01E-9D1C375A19D6}"/>
              </a:ext>
            </a:extLst>
          </p:cNvPr>
          <p:cNvPicPr>
            <a:picLocks noChangeAspect="1"/>
          </p:cNvPicPr>
          <p:nvPr/>
        </p:nvPicPr>
        <p:blipFill>
          <a:blip r:embed="rId5"/>
          <a:stretch>
            <a:fillRect/>
          </a:stretch>
        </p:blipFill>
        <p:spPr>
          <a:xfrm>
            <a:off x="785761" y="1590426"/>
            <a:ext cx="3709759" cy="2985735"/>
          </a:xfrm>
          <a:prstGeom prst="rect">
            <a:avLst/>
          </a:prstGeom>
          <a:ln>
            <a:solidFill>
              <a:srgbClr val="194F9E"/>
            </a:solidFill>
          </a:ln>
          <a:scene3d>
            <a:camera prst="perspectiveContrastingRightFacing"/>
            <a:lightRig rig="threePt" dir="t"/>
          </a:scene3d>
        </p:spPr>
      </p:pic>
      <p:pic>
        <p:nvPicPr>
          <p:cNvPr id="20" name="Image 19">
            <a:extLst>
              <a:ext uri="{FF2B5EF4-FFF2-40B4-BE49-F238E27FC236}">
                <a16:creationId xmlns:a16="http://schemas.microsoft.com/office/drawing/2014/main" xmlns="" id="{232FB668-FEBC-4FF5-B449-A3FCDD68E058}"/>
              </a:ext>
            </a:extLst>
          </p:cNvPr>
          <p:cNvPicPr>
            <a:picLocks noChangeAspect="1"/>
          </p:cNvPicPr>
          <p:nvPr/>
        </p:nvPicPr>
        <p:blipFill>
          <a:blip r:embed="rId6"/>
          <a:stretch>
            <a:fillRect/>
          </a:stretch>
        </p:blipFill>
        <p:spPr>
          <a:xfrm>
            <a:off x="1981776" y="2015418"/>
            <a:ext cx="3709759" cy="3000337"/>
          </a:xfrm>
          <a:prstGeom prst="rect">
            <a:avLst/>
          </a:prstGeom>
          <a:ln>
            <a:solidFill>
              <a:srgbClr val="194F9E"/>
            </a:solidFill>
          </a:ln>
          <a:scene3d>
            <a:camera prst="perspectiveContrastingRightFacing"/>
            <a:lightRig rig="threePt" dir="t"/>
          </a:scene3d>
        </p:spPr>
      </p:pic>
      <p:pic>
        <p:nvPicPr>
          <p:cNvPr id="21" name="Image 20">
            <a:extLst>
              <a:ext uri="{FF2B5EF4-FFF2-40B4-BE49-F238E27FC236}">
                <a16:creationId xmlns:a16="http://schemas.microsoft.com/office/drawing/2014/main" xmlns="" id="{265B5325-199B-4231-B6E3-EECB00BF392C}"/>
              </a:ext>
            </a:extLst>
          </p:cNvPr>
          <p:cNvPicPr>
            <a:picLocks noChangeAspect="1"/>
          </p:cNvPicPr>
          <p:nvPr/>
        </p:nvPicPr>
        <p:blipFill>
          <a:blip r:embed="rId4"/>
          <a:stretch>
            <a:fillRect/>
          </a:stretch>
        </p:blipFill>
        <p:spPr>
          <a:xfrm>
            <a:off x="3353944" y="2583884"/>
            <a:ext cx="3666635" cy="2933308"/>
          </a:xfrm>
          <a:prstGeom prst="rect">
            <a:avLst/>
          </a:prstGeom>
          <a:ln>
            <a:solidFill>
              <a:srgbClr val="194F9E"/>
            </a:solidFill>
          </a:ln>
          <a:scene3d>
            <a:camera prst="perspectiveContrastingRightFacing"/>
            <a:lightRig rig="threePt" dir="t"/>
          </a:scene3d>
        </p:spPr>
      </p:pic>
      <p:cxnSp>
        <p:nvCxnSpPr>
          <p:cNvPr id="4" name="Connecteur droit avec flèche 3">
            <a:extLst>
              <a:ext uri="{FF2B5EF4-FFF2-40B4-BE49-F238E27FC236}">
                <a16:creationId xmlns:a16="http://schemas.microsoft.com/office/drawing/2014/main" xmlns="" id="{C141D3D7-DD1D-486F-916C-EA05E04C766B}"/>
              </a:ext>
            </a:extLst>
          </p:cNvPr>
          <p:cNvCxnSpPr/>
          <p:nvPr/>
        </p:nvCxnSpPr>
        <p:spPr>
          <a:xfrm flipH="1" flipV="1">
            <a:off x="4495520" y="4824046"/>
            <a:ext cx="2086988" cy="69314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393537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4FB561BD-62BE-488D-B9F2-87359547246A}"/>
              </a:ext>
            </a:extLst>
          </p:cNvPr>
          <p:cNvPicPr>
            <a:picLocks noChangeAspect="1"/>
          </p:cNvPicPr>
          <p:nvPr/>
        </p:nvPicPr>
        <p:blipFill>
          <a:blip r:embed="rId3"/>
          <a:stretch>
            <a:fillRect/>
          </a:stretch>
        </p:blipFill>
        <p:spPr>
          <a:xfrm>
            <a:off x="0" y="1068512"/>
            <a:ext cx="4125221" cy="4209696"/>
          </a:xfrm>
          <a:prstGeom prst="rect">
            <a:avLst/>
          </a:prstGeom>
          <a:scene3d>
            <a:camera prst="perspectiveContrastingRightFacing"/>
            <a:lightRig rig="threePt" dir="t"/>
          </a:scene3d>
        </p:spPr>
      </p:pic>
      <p:sp>
        <p:nvSpPr>
          <p:cNvPr id="3" name="Rectangle 9">
            <a:extLst>
              <a:ext uri="{FF2B5EF4-FFF2-40B4-BE49-F238E27FC236}">
                <a16:creationId xmlns:a16="http://schemas.microsoft.com/office/drawing/2014/main" xmlns="" id="{8ED12AD7-B8C8-437F-BB7B-DCDF38BB8D44}"/>
              </a:ext>
            </a:extLst>
          </p:cNvPr>
          <p:cNvSpPr txBox="1">
            <a:spLocks noChangeArrowheads="1"/>
          </p:cNvSpPr>
          <p:nvPr/>
        </p:nvSpPr>
        <p:spPr bwMode="auto">
          <a:xfrm>
            <a:off x="1464339" y="230296"/>
            <a:ext cx="591465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12" name="Image 11">
            <a:extLst>
              <a:ext uri="{FF2B5EF4-FFF2-40B4-BE49-F238E27FC236}">
                <a16:creationId xmlns:a16="http://schemas.microsoft.com/office/drawing/2014/main" xmlns="" id="{19266AD5-0308-430C-BBC9-7E3B297244EC}"/>
              </a:ext>
            </a:extLst>
          </p:cNvPr>
          <p:cNvPicPr>
            <a:picLocks noChangeAspect="1"/>
          </p:cNvPicPr>
          <p:nvPr/>
        </p:nvPicPr>
        <p:blipFill>
          <a:blip r:embed="rId4"/>
          <a:stretch>
            <a:fillRect/>
          </a:stretch>
        </p:blipFill>
        <p:spPr>
          <a:xfrm>
            <a:off x="4572000" y="3684640"/>
            <a:ext cx="4391893" cy="2351076"/>
          </a:xfrm>
          <a:prstGeom prst="rect">
            <a:avLst/>
          </a:prstGeom>
          <a:ln>
            <a:solidFill>
              <a:srgbClr val="194F9E"/>
            </a:solidFill>
          </a:ln>
        </p:spPr>
      </p:pic>
      <p:pic>
        <p:nvPicPr>
          <p:cNvPr id="2" name="Image 1">
            <a:extLst>
              <a:ext uri="{FF2B5EF4-FFF2-40B4-BE49-F238E27FC236}">
                <a16:creationId xmlns:a16="http://schemas.microsoft.com/office/drawing/2014/main" xmlns="" id="{3E8B7753-A921-4BB7-B134-E4F590B81543}"/>
              </a:ext>
            </a:extLst>
          </p:cNvPr>
          <p:cNvPicPr>
            <a:picLocks noChangeAspect="1"/>
          </p:cNvPicPr>
          <p:nvPr/>
        </p:nvPicPr>
        <p:blipFill>
          <a:blip r:embed="rId5"/>
          <a:stretch>
            <a:fillRect/>
          </a:stretch>
        </p:blipFill>
        <p:spPr>
          <a:xfrm>
            <a:off x="2959429" y="1291803"/>
            <a:ext cx="4118704" cy="4274394"/>
          </a:xfrm>
          <a:prstGeom prst="rect">
            <a:avLst/>
          </a:prstGeom>
          <a:scene3d>
            <a:camera prst="perspectiveContrastingRightFacing"/>
            <a:lightRig rig="threePt" dir="t"/>
          </a:scene3d>
        </p:spPr>
      </p:pic>
      <p:sp>
        <p:nvSpPr>
          <p:cNvPr id="5" name="Rectangle 4">
            <a:extLst>
              <a:ext uri="{FF2B5EF4-FFF2-40B4-BE49-F238E27FC236}">
                <a16:creationId xmlns:a16="http://schemas.microsoft.com/office/drawing/2014/main" xmlns="" id="{6C765B92-5F96-4E64-8593-C1FEE82FDD18}"/>
              </a:ext>
            </a:extLst>
          </p:cNvPr>
          <p:cNvSpPr/>
          <p:nvPr/>
        </p:nvSpPr>
        <p:spPr>
          <a:xfrm>
            <a:off x="7532077" y="4607169"/>
            <a:ext cx="1371600" cy="1383323"/>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xmlns="" id="{F252DC52-FCBD-4B64-A600-9ED0458B47DD}"/>
              </a:ext>
            </a:extLst>
          </p:cNvPr>
          <p:cNvCxnSpPr>
            <a:stCxn id="5" idx="1"/>
          </p:cNvCxnSpPr>
          <p:nvPr/>
        </p:nvCxnSpPr>
        <p:spPr>
          <a:xfrm flipH="1" flipV="1">
            <a:off x="5820508" y="4876800"/>
            <a:ext cx="1711569" cy="42203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5952635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215F5BEB-4F15-4D9F-8C7E-A9024A6B4ECC}"/>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Viewing a previous record</a:t>
            </a:r>
          </a:p>
        </p:txBody>
      </p:sp>
      <p:sp>
        <p:nvSpPr>
          <p:cNvPr id="23" name="Rectangle 22">
            <a:extLst>
              <a:ext uri="{FF2B5EF4-FFF2-40B4-BE49-F238E27FC236}">
                <a16:creationId xmlns:a16="http://schemas.microsoft.com/office/drawing/2014/main" xmlns="" id="{DAF0237D-32EF-4489-999F-6FF80F63BA0B}"/>
              </a:ext>
            </a:extLst>
          </p:cNvPr>
          <p:cNvSpPr/>
          <p:nvPr/>
        </p:nvSpPr>
        <p:spPr>
          <a:xfrm>
            <a:off x="414375" y="3500651"/>
            <a:ext cx="2390398" cy="923330"/>
          </a:xfrm>
          <a:prstGeom prst="rect">
            <a:avLst/>
          </a:prstGeom>
          <a:ln>
            <a:solidFill>
              <a:srgbClr val="124F9D"/>
            </a:solidFill>
          </a:ln>
        </p:spPr>
        <p:txBody>
          <a:bodyPr wrap="none">
            <a:spAutoFit/>
          </a:bodyPr>
          <a:lstStyle/>
          <a:p>
            <a:pPr algn="l" rtl="0"/>
            <a:r>
              <a:rPr lang="en-GB" b="0" i="0" u="none" baseline="0" dirty="0" smtClean="0">
                <a:solidFill>
                  <a:srgbClr val="124F9D"/>
                </a:solidFill>
                <a:latin typeface="Montserrat" panose="00000500000000000000" pitchFamily="50" charset="0"/>
              </a:rPr>
              <a:t>Feasible at </a:t>
            </a:r>
            <a:r>
              <a:rPr lang="en-GB" b="0" i="0" u="none" baseline="0" dirty="0">
                <a:solidFill>
                  <a:srgbClr val="124F9D"/>
                </a:solidFill>
                <a:latin typeface="Montserrat" panose="00000500000000000000" pitchFamily="50" charset="0"/>
              </a:rPr>
              <a:t>any </a:t>
            </a:r>
            <a:r>
              <a:rPr lang="en-GB" b="0" i="0" u="none" baseline="0" dirty="0" smtClean="0">
                <a:solidFill>
                  <a:srgbClr val="124F9D"/>
                </a:solidFill>
                <a:latin typeface="Montserrat" panose="00000500000000000000" pitchFamily="50" charset="0"/>
              </a:rPr>
              <a:t/>
            </a:r>
            <a:br>
              <a:rPr lang="en-GB" b="0" i="0" u="none" baseline="0" dirty="0" smtClean="0">
                <a:solidFill>
                  <a:srgbClr val="124F9D"/>
                </a:solidFill>
                <a:latin typeface="Montserrat" panose="00000500000000000000" pitchFamily="50" charset="0"/>
              </a:rPr>
            </a:br>
            <a:r>
              <a:rPr lang="en-GB" b="0" i="0" u="none" baseline="0" dirty="0" smtClean="0">
                <a:solidFill>
                  <a:srgbClr val="124F9D"/>
                </a:solidFill>
                <a:latin typeface="Montserrat" panose="00000500000000000000" pitchFamily="50" charset="0"/>
              </a:rPr>
              <a:t>time during </a:t>
            </a:r>
            <a:r>
              <a:rPr lang="en-GB" b="0" i="0" u="none" baseline="0" dirty="0">
                <a:solidFill>
                  <a:srgbClr val="124F9D"/>
                </a:solidFill>
                <a:latin typeface="Montserrat" panose="00000500000000000000" pitchFamily="50" charset="0"/>
              </a:rPr>
              <a:t>the </a:t>
            </a:r>
            <a:r>
              <a:rPr lang="en-GB" b="0" i="0" u="none" baseline="0" dirty="0" smtClean="0">
                <a:solidFill>
                  <a:srgbClr val="124F9D"/>
                </a:solidFill>
                <a:latin typeface="Montserrat" panose="00000500000000000000" pitchFamily="50" charset="0"/>
              </a:rPr>
              <a:t/>
            </a:r>
            <a:br>
              <a:rPr lang="en-GB" b="0" i="0" u="none" baseline="0" dirty="0" smtClean="0">
                <a:solidFill>
                  <a:srgbClr val="124F9D"/>
                </a:solidFill>
                <a:latin typeface="Montserrat" panose="00000500000000000000" pitchFamily="50" charset="0"/>
              </a:rPr>
            </a:br>
            <a:r>
              <a:rPr lang="en-GB" b="0" i="0" u="none" baseline="0" dirty="0" smtClean="0">
                <a:solidFill>
                  <a:srgbClr val="124F9D"/>
                </a:solidFill>
                <a:latin typeface="Montserrat" panose="00000500000000000000" pitchFamily="50" charset="0"/>
              </a:rPr>
              <a:t>consultation</a:t>
            </a:r>
            <a:endParaRPr lang="en-GB" dirty="0">
              <a:solidFill>
                <a:srgbClr val="124F9D"/>
              </a:solidFill>
            </a:endParaRPr>
          </a:p>
        </p:txBody>
      </p:sp>
      <p:pic>
        <p:nvPicPr>
          <p:cNvPr id="24" name="Image 23">
            <a:extLst>
              <a:ext uri="{FF2B5EF4-FFF2-40B4-BE49-F238E27FC236}">
                <a16:creationId xmlns:a16="http://schemas.microsoft.com/office/drawing/2014/main" xmlns="" id="{8FA4D193-0462-433D-861A-7CD969B1A33C}"/>
              </a:ext>
            </a:extLst>
          </p:cNvPr>
          <p:cNvPicPr>
            <a:picLocks noChangeAspect="1"/>
          </p:cNvPicPr>
          <p:nvPr/>
        </p:nvPicPr>
        <p:blipFill>
          <a:blip r:embed="rId3"/>
          <a:stretch>
            <a:fillRect/>
          </a:stretch>
        </p:blipFill>
        <p:spPr>
          <a:xfrm>
            <a:off x="3011733" y="2987742"/>
            <a:ext cx="5627170" cy="3013088"/>
          </a:xfrm>
          <a:prstGeom prst="rect">
            <a:avLst/>
          </a:prstGeom>
          <a:ln w="12700">
            <a:solidFill>
              <a:srgbClr val="61A0ED"/>
            </a:solidFill>
          </a:ln>
        </p:spPr>
      </p:pic>
      <p:pic>
        <p:nvPicPr>
          <p:cNvPr id="28" name="Image 27">
            <a:extLst>
              <a:ext uri="{FF2B5EF4-FFF2-40B4-BE49-F238E27FC236}">
                <a16:creationId xmlns:a16="http://schemas.microsoft.com/office/drawing/2014/main" xmlns="" id="{4EF935A4-48FD-41E1-A284-67C65A1DA05A}"/>
              </a:ext>
            </a:extLst>
          </p:cNvPr>
          <p:cNvPicPr>
            <a:picLocks noChangeAspect="1"/>
          </p:cNvPicPr>
          <p:nvPr/>
        </p:nvPicPr>
        <p:blipFill>
          <a:blip r:embed="rId4"/>
          <a:stretch>
            <a:fillRect/>
          </a:stretch>
        </p:blipFill>
        <p:spPr>
          <a:xfrm>
            <a:off x="261257" y="1135964"/>
            <a:ext cx="7628709" cy="954879"/>
          </a:xfrm>
          <a:prstGeom prst="rect">
            <a:avLst/>
          </a:prstGeom>
          <a:ln>
            <a:solidFill>
              <a:srgbClr val="5A97E1"/>
            </a:solidFill>
          </a:ln>
        </p:spPr>
      </p:pic>
      <p:cxnSp>
        <p:nvCxnSpPr>
          <p:cNvPr id="26" name="Connecteur droit avec flèche 25">
            <a:extLst>
              <a:ext uri="{FF2B5EF4-FFF2-40B4-BE49-F238E27FC236}">
                <a16:creationId xmlns:a16="http://schemas.microsoft.com/office/drawing/2014/main" xmlns="" id="{89CB2169-1AEF-46BD-812E-CB32D757EE9B}"/>
              </a:ext>
            </a:extLst>
          </p:cNvPr>
          <p:cNvCxnSpPr>
            <a:cxnSpLocks/>
          </p:cNvCxnSpPr>
          <p:nvPr/>
        </p:nvCxnSpPr>
        <p:spPr>
          <a:xfrm flipH="1">
            <a:off x="4664075" y="1800225"/>
            <a:ext cx="1257301" cy="113347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3730966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5E64667F-B36D-465C-B9D6-E552F4517210}"/>
              </a:ext>
            </a:extLst>
          </p:cNvPr>
          <p:cNvPicPr>
            <a:picLocks noChangeAspect="1"/>
          </p:cNvPicPr>
          <p:nvPr/>
        </p:nvPicPr>
        <p:blipFill>
          <a:blip r:embed="rId3"/>
          <a:stretch>
            <a:fillRect/>
          </a:stretch>
        </p:blipFill>
        <p:spPr>
          <a:xfrm>
            <a:off x="403463" y="1247966"/>
            <a:ext cx="8337073" cy="4362068"/>
          </a:xfrm>
          <a:prstGeom prst="rect">
            <a:avLst/>
          </a:prstGeom>
          <a:ln>
            <a:solidFill>
              <a:srgbClr val="194F9E"/>
            </a:solidFill>
          </a:ln>
        </p:spPr>
      </p:pic>
      <p:sp>
        <p:nvSpPr>
          <p:cNvPr id="3" name="Rectangle 9">
            <a:extLst>
              <a:ext uri="{FF2B5EF4-FFF2-40B4-BE49-F238E27FC236}">
                <a16:creationId xmlns:a16="http://schemas.microsoft.com/office/drawing/2014/main" xmlns=""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4009183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xmlns="" id="{99BDDC9B-9D91-4E68-81AD-5295C0E2BA44}"/>
              </a:ext>
            </a:extLst>
          </p:cNvPr>
          <p:cNvPicPr>
            <a:picLocks noChangeAspect="1"/>
          </p:cNvPicPr>
          <p:nvPr/>
        </p:nvPicPr>
        <p:blipFill rotWithShape="1">
          <a:blip r:embed="rId3"/>
          <a:srcRect r="2574"/>
          <a:stretch/>
        </p:blipFill>
        <p:spPr>
          <a:xfrm>
            <a:off x="749349" y="1487147"/>
            <a:ext cx="4283795" cy="1235522"/>
          </a:xfrm>
          <a:prstGeom prst="rect">
            <a:avLst/>
          </a:prstGeom>
          <a:ln>
            <a:solidFill>
              <a:srgbClr val="194F9E"/>
            </a:solidFill>
          </a:ln>
        </p:spPr>
      </p:pic>
      <p:pic>
        <p:nvPicPr>
          <p:cNvPr id="8" name="Image 7">
            <a:extLst>
              <a:ext uri="{FF2B5EF4-FFF2-40B4-BE49-F238E27FC236}">
                <a16:creationId xmlns:a16="http://schemas.microsoft.com/office/drawing/2014/main" xmlns="" id="{D8074053-77CD-4950-9605-DFBCF531E4C2}"/>
              </a:ext>
            </a:extLst>
          </p:cNvPr>
          <p:cNvPicPr>
            <a:picLocks noChangeAspect="1"/>
          </p:cNvPicPr>
          <p:nvPr/>
        </p:nvPicPr>
        <p:blipFill>
          <a:blip r:embed="rId4"/>
          <a:stretch>
            <a:fillRect/>
          </a:stretch>
        </p:blipFill>
        <p:spPr>
          <a:xfrm>
            <a:off x="4571999" y="3704501"/>
            <a:ext cx="4391893" cy="2342343"/>
          </a:xfrm>
          <a:prstGeom prst="rect">
            <a:avLst/>
          </a:prstGeom>
          <a:ln>
            <a:solidFill>
              <a:srgbClr val="194F9E"/>
            </a:solidFill>
          </a:ln>
        </p:spPr>
      </p:pic>
      <p:cxnSp>
        <p:nvCxnSpPr>
          <p:cNvPr id="10" name="Connecteur droit avec flèche 9">
            <a:extLst>
              <a:ext uri="{FF2B5EF4-FFF2-40B4-BE49-F238E27FC236}">
                <a16:creationId xmlns:a16="http://schemas.microsoft.com/office/drawing/2014/main" xmlns="" id="{639958BE-3EC8-4FD7-A66C-7F2412A61401}"/>
              </a:ext>
            </a:extLst>
          </p:cNvPr>
          <p:cNvCxnSpPr>
            <a:cxnSpLocks/>
          </p:cNvCxnSpPr>
          <p:nvPr/>
        </p:nvCxnSpPr>
        <p:spPr>
          <a:xfrm flipH="1" flipV="1">
            <a:off x="4803443" y="2566218"/>
            <a:ext cx="1449311" cy="142230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1" name="Rectangle 10">
            <a:extLst>
              <a:ext uri="{FF2B5EF4-FFF2-40B4-BE49-F238E27FC236}">
                <a16:creationId xmlns:a16="http://schemas.microsoft.com/office/drawing/2014/main" xmlns="" id="{296914E6-49F5-499C-A68A-7E3E8FA425BE}"/>
              </a:ext>
            </a:extLst>
          </p:cNvPr>
          <p:cNvSpPr/>
          <p:nvPr/>
        </p:nvSpPr>
        <p:spPr>
          <a:xfrm>
            <a:off x="6252754" y="3988526"/>
            <a:ext cx="2711138" cy="44413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6291000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xmlns="" id="{D8074053-77CD-4950-9605-DFBCF531E4C2}"/>
              </a:ext>
            </a:extLst>
          </p:cNvPr>
          <p:cNvPicPr>
            <a:picLocks noChangeAspect="1"/>
          </p:cNvPicPr>
          <p:nvPr/>
        </p:nvPicPr>
        <p:blipFill>
          <a:blip r:embed="rId3"/>
          <a:stretch>
            <a:fillRect/>
          </a:stretch>
        </p:blipFill>
        <p:spPr>
          <a:xfrm>
            <a:off x="4571999" y="3704501"/>
            <a:ext cx="4391893" cy="2342343"/>
          </a:xfrm>
          <a:prstGeom prst="rect">
            <a:avLst/>
          </a:prstGeom>
          <a:ln>
            <a:solidFill>
              <a:srgbClr val="194F9E"/>
            </a:solidFill>
          </a:ln>
        </p:spPr>
      </p:pic>
      <p:pic>
        <p:nvPicPr>
          <p:cNvPr id="2" name="Image 1">
            <a:extLst>
              <a:ext uri="{FF2B5EF4-FFF2-40B4-BE49-F238E27FC236}">
                <a16:creationId xmlns:a16="http://schemas.microsoft.com/office/drawing/2014/main" xmlns="" id="{3B289CBB-AB98-4D27-9F49-58AAB7C0291C}"/>
              </a:ext>
            </a:extLst>
          </p:cNvPr>
          <p:cNvPicPr>
            <a:picLocks noChangeAspect="1"/>
          </p:cNvPicPr>
          <p:nvPr/>
        </p:nvPicPr>
        <p:blipFill>
          <a:blip r:embed="rId4"/>
          <a:stretch>
            <a:fillRect/>
          </a:stretch>
        </p:blipFill>
        <p:spPr>
          <a:xfrm>
            <a:off x="204650" y="1315340"/>
            <a:ext cx="8734697" cy="2024841"/>
          </a:xfrm>
          <a:prstGeom prst="rect">
            <a:avLst/>
          </a:prstGeom>
          <a:ln>
            <a:solidFill>
              <a:srgbClr val="194F9E"/>
            </a:solidFill>
          </a:ln>
        </p:spPr>
      </p:pic>
      <p:sp>
        <p:nvSpPr>
          <p:cNvPr id="4" name="Rectangle 3">
            <a:extLst>
              <a:ext uri="{FF2B5EF4-FFF2-40B4-BE49-F238E27FC236}">
                <a16:creationId xmlns:a16="http://schemas.microsoft.com/office/drawing/2014/main" xmlns="" id="{27790992-3E06-4F3D-83A5-A80B0469602C}"/>
              </a:ext>
            </a:extLst>
          </p:cNvPr>
          <p:cNvSpPr/>
          <p:nvPr/>
        </p:nvSpPr>
        <p:spPr>
          <a:xfrm>
            <a:off x="4571998" y="4374929"/>
            <a:ext cx="4391893" cy="1167731"/>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xmlns="" id="{C9A79245-AAFB-48A0-9CD0-87BC2E8C5EE3}"/>
              </a:ext>
            </a:extLst>
          </p:cNvPr>
          <p:cNvCxnSpPr>
            <a:cxnSpLocks/>
          </p:cNvCxnSpPr>
          <p:nvPr/>
        </p:nvCxnSpPr>
        <p:spPr>
          <a:xfrm>
            <a:off x="3936274" y="3340181"/>
            <a:ext cx="635724" cy="103474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9" name="Image 8">
            <a:extLst>
              <a:ext uri="{FF2B5EF4-FFF2-40B4-BE49-F238E27FC236}">
                <a16:creationId xmlns:a16="http://schemas.microsoft.com/office/drawing/2014/main" xmlns="" id="{72A717C0-E086-4749-9B69-1E486DC8181B}"/>
              </a:ext>
            </a:extLst>
          </p:cNvPr>
          <p:cNvPicPr>
            <a:picLocks noChangeAspect="1"/>
          </p:cNvPicPr>
          <p:nvPr/>
        </p:nvPicPr>
        <p:blipFill rotWithShape="1">
          <a:blip r:embed="rId5"/>
          <a:srcRect l="17713" r="12093"/>
          <a:stretch/>
        </p:blipFill>
        <p:spPr>
          <a:xfrm>
            <a:off x="1089873" y="3857555"/>
            <a:ext cx="374467" cy="1476581"/>
          </a:xfrm>
          <a:prstGeom prst="rect">
            <a:avLst/>
          </a:prstGeom>
          <a:ln>
            <a:solidFill>
              <a:srgbClr val="194F9E"/>
            </a:solidFill>
          </a:ln>
        </p:spPr>
      </p:pic>
      <p:sp>
        <p:nvSpPr>
          <p:cNvPr id="12" name="Rectangle 11">
            <a:extLst>
              <a:ext uri="{FF2B5EF4-FFF2-40B4-BE49-F238E27FC236}">
                <a16:creationId xmlns:a16="http://schemas.microsoft.com/office/drawing/2014/main" xmlns="" id="{E8DB2668-F78E-43C7-9F7C-D5EBE4295649}"/>
              </a:ext>
            </a:extLst>
          </p:cNvPr>
          <p:cNvSpPr/>
          <p:nvPr/>
        </p:nvSpPr>
        <p:spPr>
          <a:xfrm>
            <a:off x="2793201" y="1498595"/>
            <a:ext cx="263508" cy="774341"/>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4" name="Connecteur droit avec flèche 13">
            <a:extLst>
              <a:ext uri="{FF2B5EF4-FFF2-40B4-BE49-F238E27FC236}">
                <a16:creationId xmlns:a16="http://schemas.microsoft.com/office/drawing/2014/main" xmlns="" id="{8FC26A73-11EC-4850-9A64-BFE4582E4C49}"/>
              </a:ext>
            </a:extLst>
          </p:cNvPr>
          <p:cNvCxnSpPr>
            <a:cxnSpLocks/>
          </p:cNvCxnSpPr>
          <p:nvPr/>
        </p:nvCxnSpPr>
        <p:spPr>
          <a:xfrm flipH="1">
            <a:off x="1464340" y="2356866"/>
            <a:ext cx="1460616" cy="1500689"/>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7" name="ZoneTexte 16">
            <a:extLst>
              <a:ext uri="{FF2B5EF4-FFF2-40B4-BE49-F238E27FC236}">
                <a16:creationId xmlns:a16="http://schemas.microsoft.com/office/drawing/2014/main" xmlns="" id="{A508CCE6-342D-4DB4-989E-13B547BDCE6B}"/>
              </a:ext>
            </a:extLst>
          </p:cNvPr>
          <p:cNvSpPr txBox="1"/>
          <p:nvPr/>
        </p:nvSpPr>
        <p:spPr>
          <a:xfrm>
            <a:off x="319409" y="5542660"/>
            <a:ext cx="3934727" cy="36932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Patient treatment management</a:t>
            </a:r>
          </a:p>
        </p:txBody>
      </p:sp>
    </p:spTree>
    <p:extLst>
      <p:ext uri="{BB962C8B-B14F-4D97-AF65-F5344CB8AC3E}">
        <p14:creationId xmlns:p14="http://schemas.microsoft.com/office/powerpoint/2010/main" val="228331175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ED47F5E2-6C3D-45BA-9FB2-F5CD3BF5A588}"/>
              </a:ext>
            </a:extLst>
          </p:cNvPr>
          <p:cNvSpPr txBox="1">
            <a:spLocks noGrp="1"/>
          </p:cNvSpPr>
          <p:nvPr>
            <p:ph type="title"/>
          </p:nvPr>
        </p:nvSpPr>
        <p:spPr>
          <a:xfrm>
            <a:off x="1537299" y="374621"/>
            <a:ext cx="7886701" cy="612828"/>
          </a:xfrm>
          <a:prstGeom prst="rect">
            <a:avLst/>
          </a:prstGeom>
        </p:spPr>
        <p:txBody>
          <a:bodyPr>
            <a:normAutofit/>
          </a:bodyPr>
          <a:lstStyle>
            <a:lvl1pPr defTabSz="896111">
              <a:defRPr sz="3400"/>
            </a:lvl1pPr>
          </a:lstStyle>
          <a:p>
            <a:endParaRPr dirty="0">
              <a:solidFill>
                <a:srgbClr val="194F9E"/>
              </a:solidFill>
              <a:latin typeface="Montserrat" panose="00000500000000000000" pitchFamily="50" charset="0"/>
            </a:endParaRPr>
          </a:p>
        </p:txBody>
      </p:sp>
      <p:sp>
        <p:nvSpPr>
          <p:cNvPr id="6" name="ZoneTexte 5">
            <a:extLst>
              <a:ext uri="{FF2B5EF4-FFF2-40B4-BE49-F238E27FC236}">
                <a16:creationId xmlns:a16="http://schemas.microsoft.com/office/drawing/2014/main" xmlns="" id="{2361958F-E1E9-4B7C-9EB4-E834A91C30C0}"/>
              </a:ext>
            </a:extLst>
          </p:cNvPr>
          <p:cNvSpPr txBox="1"/>
          <p:nvPr/>
        </p:nvSpPr>
        <p:spPr>
          <a:xfrm>
            <a:off x="587694" y="3105836"/>
            <a:ext cx="772235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lgn="l" rtl="0">
              <a:buFont typeface="Wingdings" panose="05000000000000000000" pitchFamily="2" charset="2"/>
              <a:buChar char="Ø"/>
            </a:pPr>
            <a:r>
              <a:rPr kumimoji="0" lang="en-GB" b="0" i="0" u="none" strike="noStrike" cap="none" spc="0" normalizeH="0" baseline="0" dirty="0">
                <a:ln>
                  <a:noFill/>
                </a:ln>
                <a:solidFill>
                  <a:srgbClr val="1B4F9E"/>
                </a:solidFill>
                <a:effectLst/>
                <a:uFillTx/>
                <a:latin typeface="Montserrat" panose="00000500000000000000" pitchFamily="50" charset="0"/>
                <a:sym typeface="Calibri"/>
              </a:rPr>
              <a:t>Startup</a:t>
            </a:r>
          </a:p>
          <a:p>
            <a:pPr marL="342900" lvl="2" indent="-342900" algn="l" rtl="0">
              <a:buFont typeface="Wingdings" panose="05000000000000000000" pitchFamily="2" charset="2"/>
              <a:buChar char="Ø"/>
            </a:pPr>
            <a:r>
              <a:rPr lang="en-GB" b="0" i="0" u="none" baseline="0" dirty="0">
                <a:solidFill>
                  <a:srgbClr val="1B4F9E"/>
                </a:solidFill>
                <a:latin typeface="Montserrat" panose="00000500000000000000" pitchFamily="50" charset="0"/>
              </a:rPr>
              <a:t>Patient selection</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18578328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xmlns="" id="{D8074053-77CD-4950-9605-DFBCF531E4C2}"/>
              </a:ext>
            </a:extLst>
          </p:cNvPr>
          <p:cNvPicPr>
            <a:picLocks noChangeAspect="1"/>
          </p:cNvPicPr>
          <p:nvPr/>
        </p:nvPicPr>
        <p:blipFill>
          <a:blip r:embed="rId3"/>
          <a:stretch>
            <a:fillRect/>
          </a:stretch>
        </p:blipFill>
        <p:spPr>
          <a:xfrm>
            <a:off x="4571999" y="3704501"/>
            <a:ext cx="4391893" cy="2342343"/>
          </a:xfrm>
          <a:prstGeom prst="rect">
            <a:avLst/>
          </a:prstGeom>
          <a:ln>
            <a:solidFill>
              <a:srgbClr val="194F9E"/>
            </a:solidFill>
          </a:ln>
        </p:spPr>
      </p:pic>
      <p:pic>
        <p:nvPicPr>
          <p:cNvPr id="2" name="Image 1">
            <a:extLst>
              <a:ext uri="{FF2B5EF4-FFF2-40B4-BE49-F238E27FC236}">
                <a16:creationId xmlns:a16="http://schemas.microsoft.com/office/drawing/2014/main" xmlns="" id="{3B289CBB-AB98-4D27-9F49-58AAB7C0291C}"/>
              </a:ext>
            </a:extLst>
          </p:cNvPr>
          <p:cNvPicPr>
            <a:picLocks noChangeAspect="1"/>
          </p:cNvPicPr>
          <p:nvPr/>
        </p:nvPicPr>
        <p:blipFill>
          <a:blip r:embed="rId4"/>
          <a:stretch>
            <a:fillRect/>
          </a:stretch>
        </p:blipFill>
        <p:spPr>
          <a:xfrm>
            <a:off x="235775" y="1200914"/>
            <a:ext cx="6036175" cy="1399281"/>
          </a:xfrm>
          <a:prstGeom prst="rect">
            <a:avLst/>
          </a:prstGeom>
          <a:ln>
            <a:solidFill>
              <a:srgbClr val="194F9E"/>
            </a:solidFill>
          </a:ln>
        </p:spPr>
      </p:pic>
      <p:sp>
        <p:nvSpPr>
          <p:cNvPr id="4" name="Rectangle 3">
            <a:extLst>
              <a:ext uri="{FF2B5EF4-FFF2-40B4-BE49-F238E27FC236}">
                <a16:creationId xmlns:a16="http://schemas.microsoft.com/office/drawing/2014/main" xmlns="" id="{27790992-3E06-4F3D-83A5-A80B0469602C}"/>
              </a:ext>
            </a:extLst>
          </p:cNvPr>
          <p:cNvSpPr/>
          <p:nvPr/>
        </p:nvSpPr>
        <p:spPr>
          <a:xfrm>
            <a:off x="8011885" y="5225143"/>
            <a:ext cx="559621" cy="31751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7" name="ZoneTexte 16">
            <a:extLst>
              <a:ext uri="{FF2B5EF4-FFF2-40B4-BE49-F238E27FC236}">
                <a16:creationId xmlns:a16="http://schemas.microsoft.com/office/drawing/2014/main" xmlns="" id="{A508CCE6-342D-4DB4-989E-13B547BDCE6B}"/>
              </a:ext>
            </a:extLst>
          </p:cNvPr>
          <p:cNvSpPr txBox="1"/>
          <p:nvPr/>
        </p:nvSpPr>
        <p:spPr>
          <a:xfrm>
            <a:off x="435935" y="4691008"/>
            <a:ext cx="4029739" cy="36932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0" i="0" u="none" baseline="0" dirty="0" smtClean="0">
                <a:solidFill>
                  <a:srgbClr val="194F9E"/>
                </a:solidFill>
                <a:latin typeface="Montserrat" panose="00000500000000000000" pitchFamily="50" charset="0"/>
              </a:rPr>
              <a:t>Generating the </a:t>
            </a:r>
            <a:r>
              <a:rPr lang="en-GB" b="0" i="0" u="none" baseline="0" dirty="0">
                <a:solidFill>
                  <a:srgbClr val="194F9E"/>
                </a:solidFill>
                <a:latin typeface="Montserrat" panose="00000500000000000000" pitchFamily="50" charset="0"/>
              </a:rPr>
              <a:t>prescription </a:t>
            </a:r>
            <a:endParaRPr kumimoji="0" lang="en-GB" sz="1800" b="0" i="0" u="none" strike="noStrike" cap="none" spc="0" normalizeH="0" baseline="0" dirty="0">
              <a:ln>
                <a:noFill/>
              </a:ln>
              <a:solidFill>
                <a:srgbClr val="194F9E"/>
              </a:solidFill>
              <a:effectLst/>
              <a:uFillTx/>
              <a:latin typeface="Montserrat" panose="00000500000000000000" pitchFamily="50" charset="0"/>
              <a:sym typeface="Calibri"/>
            </a:endParaRPr>
          </a:p>
        </p:txBody>
      </p:sp>
      <p:pic>
        <p:nvPicPr>
          <p:cNvPr id="5" name="Image 4">
            <a:extLst>
              <a:ext uri="{FF2B5EF4-FFF2-40B4-BE49-F238E27FC236}">
                <a16:creationId xmlns:a16="http://schemas.microsoft.com/office/drawing/2014/main" xmlns="" id="{B815E5BB-80B9-4D8D-98B9-276048CD523E}"/>
              </a:ext>
            </a:extLst>
          </p:cNvPr>
          <p:cNvPicPr>
            <a:picLocks noChangeAspect="1"/>
          </p:cNvPicPr>
          <p:nvPr/>
        </p:nvPicPr>
        <p:blipFill>
          <a:blip r:embed="rId5"/>
          <a:stretch>
            <a:fillRect/>
          </a:stretch>
        </p:blipFill>
        <p:spPr>
          <a:xfrm>
            <a:off x="1866195" y="2147812"/>
            <a:ext cx="5849758" cy="1923687"/>
          </a:xfrm>
          <a:prstGeom prst="rect">
            <a:avLst/>
          </a:prstGeom>
          <a:ln>
            <a:solidFill>
              <a:srgbClr val="194F9E"/>
            </a:solidFill>
          </a:ln>
        </p:spPr>
      </p:pic>
      <p:cxnSp>
        <p:nvCxnSpPr>
          <p:cNvPr id="7" name="Connecteur droit avec flèche 6">
            <a:extLst>
              <a:ext uri="{FF2B5EF4-FFF2-40B4-BE49-F238E27FC236}">
                <a16:creationId xmlns:a16="http://schemas.microsoft.com/office/drawing/2014/main" xmlns="" id="{5D8C1AA9-E7A6-4084-90CA-BAF86A8B9C72}"/>
              </a:ext>
            </a:extLst>
          </p:cNvPr>
          <p:cNvCxnSpPr/>
          <p:nvPr/>
        </p:nvCxnSpPr>
        <p:spPr>
          <a:xfrm flipH="1" flipV="1">
            <a:off x="5445369" y="3546231"/>
            <a:ext cx="2566516" cy="167891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617543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xmlns="" id="{D8074053-77CD-4950-9605-DFBCF531E4C2}"/>
              </a:ext>
            </a:extLst>
          </p:cNvPr>
          <p:cNvPicPr>
            <a:picLocks noChangeAspect="1"/>
          </p:cNvPicPr>
          <p:nvPr/>
        </p:nvPicPr>
        <p:blipFill>
          <a:blip r:embed="rId3"/>
          <a:stretch>
            <a:fillRect/>
          </a:stretch>
        </p:blipFill>
        <p:spPr>
          <a:xfrm>
            <a:off x="4571999" y="3704501"/>
            <a:ext cx="4391893" cy="2342343"/>
          </a:xfrm>
          <a:prstGeom prst="rect">
            <a:avLst/>
          </a:prstGeom>
          <a:ln>
            <a:solidFill>
              <a:srgbClr val="194F9E"/>
            </a:solidFill>
          </a:ln>
        </p:spPr>
      </p:pic>
      <p:sp>
        <p:nvSpPr>
          <p:cNvPr id="4" name="Rectangle 3">
            <a:extLst>
              <a:ext uri="{FF2B5EF4-FFF2-40B4-BE49-F238E27FC236}">
                <a16:creationId xmlns:a16="http://schemas.microsoft.com/office/drawing/2014/main" xmlns="" id="{27790992-3E06-4F3D-83A5-A80B0469602C}"/>
              </a:ext>
            </a:extLst>
          </p:cNvPr>
          <p:cNvSpPr/>
          <p:nvPr/>
        </p:nvSpPr>
        <p:spPr>
          <a:xfrm>
            <a:off x="4571999" y="5303520"/>
            <a:ext cx="4391893" cy="74332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7" name="ZoneTexte 16">
            <a:extLst>
              <a:ext uri="{FF2B5EF4-FFF2-40B4-BE49-F238E27FC236}">
                <a16:creationId xmlns:a16="http://schemas.microsoft.com/office/drawing/2014/main" xmlns="" id="{A508CCE6-342D-4DB4-989E-13B547BDCE6B}"/>
              </a:ext>
            </a:extLst>
          </p:cNvPr>
          <p:cNvSpPr txBox="1"/>
          <p:nvPr/>
        </p:nvSpPr>
        <p:spPr>
          <a:xfrm>
            <a:off x="868049" y="4691008"/>
            <a:ext cx="3120477" cy="36932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0" i="0" u="none" baseline="0" dirty="0">
                <a:solidFill>
                  <a:srgbClr val="194F9E"/>
                </a:solidFill>
                <a:latin typeface="Montserrat" panose="00000500000000000000" pitchFamily="50" charset="0"/>
              </a:rPr>
              <a:t>Managing premedication </a:t>
            </a:r>
            <a:endParaRPr kumimoji="0" lang="en-GB" sz="1800" b="0" i="0" u="none" strike="noStrike" cap="none" spc="0" normalizeH="0" baseline="0" dirty="0">
              <a:ln>
                <a:noFill/>
              </a:ln>
              <a:solidFill>
                <a:srgbClr val="194F9E"/>
              </a:solidFill>
              <a:effectLst/>
              <a:uFillTx/>
              <a:latin typeface="Montserrat" panose="00000500000000000000" pitchFamily="50" charset="0"/>
              <a:sym typeface="Calibri"/>
            </a:endParaRPr>
          </a:p>
        </p:txBody>
      </p:sp>
      <p:pic>
        <p:nvPicPr>
          <p:cNvPr id="6" name="Image 5">
            <a:extLst>
              <a:ext uri="{FF2B5EF4-FFF2-40B4-BE49-F238E27FC236}">
                <a16:creationId xmlns:a16="http://schemas.microsoft.com/office/drawing/2014/main" xmlns="" id="{03A0440F-008A-4292-8C3A-E9572FFFD442}"/>
              </a:ext>
            </a:extLst>
          </p:cNvPr>
          <p:cNvPicPr>
            <a:picLocks noChangeAspect="1"/>
          </p:cNvPicPr>
          <p:nvPr/>
        </p:nvPicPr>
        <p:blipFill>
          <a:blip r:embed="rId4"/>
          <a:stretch>
            <a:fillRect/>
          </a:stretch>
        </p:blipFill>
        <p:spPr>
          <a:xfrm>
            <a:off x="383178" y="1773189"/>
            <a:ext cx="7210697" cy="1321751"/>
          </a:xfrm>
          <a:prstGeom prst="rect">
            <a:avLst/>
          </a:prstGeom>
          <a:ln>
            <a:solidFill>
              <a:srgbClr val="194F9E"/>
            </a:solidFill>
          </a:ln>
        </p:spPr>
      </p:pic>
      <p:cxnSp>
        <p:nvCxnSpPr>
          <p:cNvPr id="5" name="Connecteur droit avec flèche 4">
            <a:extLst>
              <a:ext uri="{FF2B5EF4-FFF2-40B4-BE49-F238E27FC236}">
                <a16:creationId xmlns:a16="http://schemas.microsoft.com/office/drawing/2014/main" xmlns="" id="{1DE47E91-D921-425E-9AC6-77C9C2905C51}"/>
              </a:ext>
            </a:extLst>
          </p:cNvPr>
          <p:cNvCxnSpPr>
            <a:stCxn id="4" idx="0"/>
          </p:cNvCxnSpPr>
          <p:nvPr/>
        </p:nvCxnSpPr>
        <p:spPr>
          <a:xfrm flipH="1" flipV="1">
            <a:off x="3856892" y="2801815"/>
            <a:ext cx="2911054" cy="250170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0000106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3BB433BA-FA53-4879-90DF-15D97FAF9967}"/>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‘Paraclinical’ tab</a:t>
            </a:r>
            <a:endParaRPr lang="en-GB"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xmlns="" id="{67BE238F-E984-453E-83F0-5977608A7402}"/>
              </a:ext>
            </a:extLst>
          </p:cNvPr>
          <p:cNvPicPr>
            <a:picLocks noChangeAspect="1"/>
          </p:cNvPicPr>
          <p:nvPr/>
        </p:nvPicPr>
        <p:blipFill>
          <a:blip r:embed="rId3"/>
          <a:stretch>
            <a:fillRect/>
          </a:stretch>
        </p:blipFill>
        <p:spPr>
          <a:xfrm>
            <a:off x="561713" y="1268024"/>
            <a:ext cx="8009793" cy="4321951"/>
          </a:xfrm>
          <a:prstGeom prst="rect">
            <a:avLst/>
          </a:prstGeom>
          <a:ln>
            <a:solidFill>
              <a:srgbClr val="194F9E"/>
            </a:solidFill>
          </a:ln>
        </p:spPr>
      </p:pic>
    </p:spTree>
    <p:extLst>
      <p:ext uri="{BB962C8B-B14F-4D97-AF65-F5344CB8AC3E}">
        <p14:creationId xmlns:p14="http://schemas.microsoft.com/office/powerpoint/2010/main" val="272644187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BE58F60F-DB5E-4479-A1AF-0248B625FE49}"/>
              </a:ext>
            </a:extLst>
          </p:cNvPr>
          <p:cNvPicPr>
            <a:picLocks noChangeAspect="1"/>
          </p:cNvPicPr>
          <p:nvPr/>
        </p:nvPicPr>
        <p:blipFill>
          <a:blip r:embed="rId3"/>
          <a:stretch>
            <a:fillRect/>
          </a:stretch>
        </p:blipFill>
        <p:spPr>
          <a:xfrm>
            <a:off x="4571999" y="3704501"/>
            <a:ext cx="4391893" cy="2369792"/>
          </a:xfrm>
          <a:prstGeom prst="rect">
            <a:avLst/>
          </a:prstGeom>
          <a:ln>
            <a:solidFill>
              <a:srgbClr val="194F9E"/>
            </a:solidFill>
          </a:ln>
        </p:spPr>
      </p:pic>
      <p:pic>
        <p:nvPicPr>
          <p:cNvPr id="3" name="Image 2">
            <a:extLst>
              <a:ext uri="{FF2B5EF4-FFF2-40B4-BE49-F238E27FC236}">
                <a16:creationId xmlns:a16="http://schemas.microsoft.com/office/drawing/2014/main" xmlns="" id="{83D0B405-D416-4CB3-8C57-1A8A98CF8628}"/>
              </a:ext>
            </a:extLst>
          </p:cNvPr>
          <p:cNvPicPr>
            <a:picLocks noChangeAspect="1"/>
          </p:cNvPicPr>
          <p:nvPr/>
        </p:nvPicPr>
        <p:blipFill>
          <a:blip r:embed="rId4"/>
          <a:stretch>
            <a:fillRect/>
          </a:stretch>
        </p:blipFill>
        <p:spPr>
          <a:xfrm>
            <a:off x="646058" y="1207645"/>
            <a:ext cx="1383039" cy="1872345"/>
          </a:xfrm>
          <a:prstGeom prst="rect">
            <a:avLst/>
          </a:prstGeom>
          <a:ln>
            <a:solidFill>
              <a:srgbClr val="194F9E"/>
            </a:solidFill>
          </a:ln>
        </p:spPr>
      </p:pic>
      <p:sp>
        <p:nvSpPr>
          <p:cNvPr id="5" name="Rectangle 9">
            <a:extLst>
              <a:ext uri="{FF2B5EF4-FFF2-40B4-BE49-F238E27FC236}">
                <a16:creationId xmlns:a16="http://schemas.microsoft.com/office/drawing/2014/main" xmlns="" id="{08B7F531-31E0-4E37-94F8-13D2AED755CC}"/>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‘Paraclinical’ tab</a:t>
            </a:r>
            <a:endParaRPr lang="en-GB"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xmlns="" id="{D45EE971-67F9-4AEC-A47B-FF710EA4FA2D}"/>
              </a:ext>
            </a:extLst>
          </p:cNvPr>
          <p:cNvPicPr>
            <a:picLocks noChangeAspect="1"/>
          </p:cNvPicPr>
          <p:nvPr/>
        </p:nvPicPr>
        <p:blipFill rotWithShape="1">
          <a:blip r:embed="rId5"/>
          <a:srcRect l="1550"/>
          <a:stretch/>
        </p:blipFill>
        <p:spPr>
          <a:xfrm>
            <a:off x="2520462" y="1987854"/>
            <a:ext cx="2996876" cy="3433294"/>
          </a:xfrm>
          <a:prstGeom prst="rect">
            <a:avLst/>
          </a:prstGeom>
          <a:ln>
            <a:solidFill>
              <a:schemeClr val="accent1"/>
            </a:solidFill>
          </a:ln>
        </p:spPr>
      </p:pic>
      <p:cxnSp>
        <p:nvCxnSpPr>
          <p:cNvPr id="10" name="Connecteur droit avec flèche 9">
            <a:extLst>
              <a:ext uri="{FF2B5EF4-FFF2-40B4-BE49-F238E27FC236}">
                <a16:creationId xmlns:a16="http://schemas.microsoft.com/office/drawing/2014/main" xmlns="" id="{C70459F5-CAD5-4C95-8ED3-EC372A9F9C2C}"/>
              </a:ext>
            </a:extLst>
          </p:cNvPr>
          <p:cNvCxnSpPr>
            <a:cxnSpLocks/>
          </p:cNvCxnSpPr>
          <p:nvPr/>
        </p:nvCxnSpPr>
        <p:spPr>
          <a:xfrm flipH="1" flipV="1">
            <a:off x="5293127" y="3522785"/>
            <a:ext cx="1248350" cy="1096107"/>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2" name="Connecteur droit avec flèche 11">
            <a:extLst>
              <a:ext uri="{FF2B5EF4-FFF2-40B4-BE49-F238E27FC236}">
                <a16:creationId xmlns:a16="http://schemas.microsoft.com/office/drawing/2014/main" xmlns="" id="{C5B1F31E-5324-4779-B0CA-2622EA892D10}"/>
              </a:ext>
            </a:extLst>
          </p:cNvPr>
          <p:cNvCxnSpPr/>
          <p:nvPr/>
        </p:nvCxnSpPr>
        <p:spPr>
          <a:xfrm flipH="1" flipV="1">
            <a:off x="1881554" y="2743200"/>
            <a:ext cx="4635161" cy="188155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7042037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xmlns="" id="{C0047DA7-E918-45C9-BC12-61EC9DF6DCED}"/>
              </a:ext>
            </a:extLst>
          </p:cNvPr>
          <p:cNvPicPr>
            <a:picLocks noChangeAspect="1"/>
          </p:cNvPicPr>
          <p:nvPr/>
        </p:nvPicPr>
        <p:blipFill rotWithShape="1">
          <a:blip r:embed="rId3"/>
          <a:srcRect r="17751"/>
          <a:stretch/>
        </p:blipFill>
        <p:spPr>
          <a:xfrm>
            <a:off x="714156" y="1436959"/>
            <a:ext cx="7715688" cy="3984081"/>
          </a:xfrm>
          <a:prstGeom prst="rect">
            <a:avLst/>
          </a:prstGeom>
          <a:ln>
            <a:solidFill>
              <a:srgbClr val="194F9E"/>
            </a:solidFill>
          </a:ln>
        </p:spPr>
      </p:pic>
    </p:spTree>
    <p:extLst>
      <p:ext uri="{BB962C8B-B14F-4D97-AF65-F5344CB8AC3E}">
        <p14:creationId xmlns:p14="http://schemas.microsoft.com/office/powerpoint/2010/main" val="288127766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xmlns="" id="{30587AA6-8CF1-4874-9D9E-58BE081C9757}"/>
              </a:ext>
            </a:extLst>
          </p:cNvPr>
          <p:cNvPicPr>
            <a:picLocks noChangeAspect="1"/>
          </p:cNvPicPr>
          <p:nvPr/>
        </p:nvPicPr>
        <p:blipFill rotWithShape="1">
          <a:blip r:embed="rId3"/>
          <a:srcRect r="17751"/>
          <a:stretch/>
        </p:blipFill>
        <p:spPr>
          <a:xfrm>
            <a:off x="4571999" y="3704501"/>
            <a:ext cx="4391893" cy="2267803"/>
          </a:xfrm>
          <a:prstGeom prst="rect">
            <a:avLst/>
          </a:prstGeom>
          <a:ln>
            <a:solidFill>
              <a:srgbClr val="194F9E"/>
            </a:solidFill>
          </a:ln>
        </p:spPr>
      </p:pic>
      <p:pic>
        <p:nvPicPr>
          <p:cNvPr id="2" name="Image 1">
            <a:extLst>
              <a:ext uri="{FF2B5EF4-FFF2-40B4-BE49-F238E27FC236}">
                <a16:creationId xmlns:a16="http://schemas.microsoft.com/office/drawing/2014/main" xmlns="" id="{700788A6-E103-483E-A9C8-3506928D329E}"/>
              </a:ext>
            </a:extLst>
          </p:cNvPr>
          <p:cNvPicPr>
            <a:picLocks noChangeAspect="1"/>
          </p:cNvPicPr>
          <p:nvPr/>
        </p:nvPicPr>
        <p:blipFill>
          <a:blip r:embed="rId4"/>
          <a:stretch>
            <a:fillRect/>
          </a:stretch>
        </p:blipFill>
        <p:spPr>
          <a:xfrm>
            <a:off x="-76850" y="1184900"/>
            <a:ext cx="4648849" cy="2486372"/>
          </a:xfrm>
          <a:prstGeom prst="rect">
            <a:avLst/>
          </a:prstGeom>
          <a:ln>
            <a:solidFill>
              <a:srgbClr val="194F9E"/>
            </a:solidFill>
          </a:ln>
          <a:scene3d>
            <a:camera prst="perspectiveContrastingRightFacing"/>
            <a:lightRig rig="threePt" dir="t"/>
          </a:scene3d>
        </p:spPr>
      </p:pic>
      <p:pic>
        <p:nvPicPr>
          <p:cNvPr id="6" name="Image 5">
            <a:extLst>
              <a:ext uri="{FF2B5EF4-FFF2-40B4-BE49-F238E27FC236}">
                <a16:creationId xmlns:a16="http://schemas.microsoft.com/office/drawing/2014/main" xmlns="" id="{DC929676-B99A-4EE4-8A5A-D2D2100942D8}"/>
              </a:ext>
            </a:extLst>
          </p:cNvPr>
          <p:cNvPicPr>
            <a:picLocks noChangeAspect="1"/>
          </p:cNvPicPr>
          <p:nvPr/>
        </p:nvPicPr>
        <p:blipFill>
          <a:blip r:embed="rId5"/>
          <a:stretch>
            <a:fillRect/>
          </a:stretch>
        </p:blipFill>
        <p:spPr>
          <a:xfrm>
            <a:off x="2313289" y="1763902"/>
            <a:ext cx="4696480" cy="2467319"/>
          </a:xfrm>
          <a:prstGeom prst="rect">
            <a:avLst/>
          </a:prstGeom>
          <a:ln>
            <a:solidFill>
              <a:srgbClr val="194F9E"/>
            </a:solidFill>
          </a:ln>
          <a:scene3d>
            <a:camera prst="perspectiveContrastingRightFacing"/>
            <a:lightRig rig="threePt" dir="t"/>
          </a:scene3d>
        </p:spPr>
      </p:pic>
      <p:sp>
        <p:nvSpPr>
          <p:cNvPr id="7" name="Rectangle 6">
            <a:extLst>
              <a:ext uri="{FF2B5EF4-FFF2-40B4-BE49-F238E27FC236}">
                <a16:creationId xmlns:a16="http://schemas.microsoft.com/office/drawing/2014/main" xmlns="" id="{D300B31C-A7DD-4CFA-90DF-FFB4BB83BC6F}"/>
              </a:ext>
            </a:extLst>
          </p:cNvPr>
          <p:cNvSpPr/>
          <p:nvPr/>
        </p:nvSpPr>
        <p:spPr>
          <a:xfrm>
            <a:off x="4571999" y="4297680"/>
            <a:ext cx="1386841" cy="72390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8" name="Connecteur droit avec flèche 7">
            <a:extLst>
              <a:ext uri="{FF2B5EF4-FFF2-40B4-BE49-F238E27FC236}">
                <a16:creationId xmlns:a16="http://schemas.microsoft.com/office/drawing/2014/main" xmlns="" id="{5904B2B0-A899-4301-A987-5D6E4F8C9D14}"/>
              </a:ext>
            </a:extLst>
          </p:cNvPr>
          <p:cNvCxnSpPr>
            <a:stCxn id="7" idx="1"/>
          </p:cNvCxnSpPr>
          <p:nvPr/>
        </p:nvCxnSpPr>
        <p:spPr>
          <a:xfrm flipH="1" flipV="1">
            <a:off x="3798277" y="3968262"/>
            <a:ext cx="773722" cy="69136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9331743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xmlns="" id="{30587AA6-8CF1-4874-9D9E-58BE081C9757}"/>
              </a:ext>
            </a:extLst>
          </p:cNvPr>
          <p:cNvPicPr>
            <a:picLocks noChangeAspect="1"/>
          </p:cNvPicPr>
          <p:nvPr/>
        </p:nvPicPr>
        <p:blipFill rotWithShape="1">
          <a:blip r:embed="rId3"/>
          <a:srcRect r="17751"/>
          <a:stretch/>
        </p:blipFill>
        <p:spPr>
          <a:xfrm>
            <a:off x="4571999" y="3704501"/>
            <a:ext cx="4391893" cy="2267803"/>
          </a:xfrm>
          <a:prstGeom prst="rect">
            <a:avLst/>
          </a:prstGeom>
          <a:ln>
            <a:solidFill>
              <a:srgbClr val="194F9E"/>
            </a:solidFill>
          </a:ln>
        </p:spPr>
      </p:pic>
      <p:pic>
        <p:nvPicPr>
          <p:cNvPr id="5" name="Image 4">
            <a:extLst>
              <a:ext uri="{FF2B5EF4-FFF2-40B4-BE49-F238E27FC236}">
                <a16:creationId xmlns:a16="http://schemas.microsoft.com/office/drawing/2014/main" xmlns="" id="{39083026-7262-4824-B0CC-E0DD04BDE2BF}"/>
              </a:ext>
            </a:extLst>
          </p:cNvPr>
          <p:cNvPicPr>
            <a:picLocks noChangeAspect="1"/>
          </p:cNvPicPr>
          <p:nvPr/>
        </p:nvPicPr>
        <p:blipFill>
          <a:blip r:embed="rId4"/>
          <a:stretch>
            <a:fillRect/>
          </a:stretch>
        </p:blipFill>
        <p:spPr>
          <a:xfrm>
            <a:off x="5831267" y="1267777"/>
            <a:ext cx="1631435" cy="1573686"/>
          </a:xfrm>
          <a:prstGeom prst="rect">
            <a:avLst/>
          </a:prstGeom>
          <a:ln>
            <a:solidFill>
              <a:srgbClr val="194F9E"/>
            </a:solidFill>
          </a:ln>
        </p:spPr>
      </p:pic>
      <p:sp>
        <p:nvSpPr>
          <p:cNvPr id="6" name="Rectangle 5">
            <a:extLst>
              <a:ext uri="{FF2B5EF4-FFF2-40B4-BE49-F238E27FC236}">
                <a16:creationId xmlns:a16="http://schemas.microsoft.com/office/drawing/2014/main" xmlns="" id="{6D235C27-D585-494C-B8F6-23CF03F22483}"/>
              </a:ext>
            </a:extLst>
          </p:cNvPr>
          <p:cNvSpPr/>
          <p:nvPr/>
        </p:nvSpPr>
        <p:spPr>
          <a:xfrm>
            <a:off x="5937738" y="4296508"/>
            <a:ext cx="709247" cy="668215"/>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0" name="Image 9">
            <a:extLst>
              <a:ext uri="{FF2B5EF4-FFF2-40B4-BE49-F238E27FC236}">
                <a16:creationId xmlns:a16="http://schemas.microsoft.com/office/drawing/2014/main" xmlns="" id="{9F32BE34-F87E-4F10-8AAD-F55D15A4FE74}"/>
              </a:ext>
            </a:extLst>
          </p:cNvPr>
          <p:cNvPicPr>
            <a:picLocks noChangeAspect="1"/>
          </p:cNvPicPr>
          <p:nvPr/>
        </p:nvPicPr>
        <p:blipFill>
          <a:blip r:embed="rId5"/>
          <a:stretch>
            <a:fillRect/>
          </a:stretch>
        </p:blipFill>
        <p:spPr>
          <a:xfrm>
            <a:off x="657932" y="1179978"/>
            <a:ext cx="3520368" cy="3873300"/>
          </a:xfrm>
          <a:prstGeom prst="rect">
            <a:avLst/>
          </a:prstGeom>
          <a:ln>
            <a:solidFill>
              <a:schemeClr val="accent1"/>
            </a:solidFill>
          </a:ln>
        </p:spPr>
      </p:pic>
      <p:cxnSp>
        <p:nvCxnSpPr>
          <p:cNvPr id="9" name="Connecteur droit avec flèche 8">
            <a:extLst>
              <a:ext uri="{FF2B5EF4-FFF2-40B4-BE49-F238E27FC236}">
                <a16:creationId xmlns:a16="http://schemas.microsoft.com/office/drawing/2014/main" xmlns="" id="{FADD4A93-2090-4787-8C33-5378C1049C17}"/>
              </a:ext>
            </a:extLst>
          </p:cNvPr>
          <p:cNvCxnSpPr>
            <a:cxnSpLocks/>
            <a:stCxn id="6" idx="1"/>
          </p:cNvCxnSpPr>
          <p:nvPr/>
        </p:nvCxnSpPr>
        <p:spPr>
          <a:xfrm flipH="1" flipV="1">
            <a:off x="3594100" y="3704501"/>
            <a:ext cx="2343638" cy="92611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926602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xmlns="" id="{30587AA6-8CF1-4874-9D9E-58BE081C9757}"/>
              </a:ext>
            </a:extLst>
          </p:cNvPr>
          <p:cNvPicPr>
            <a:picLocks noChangeAspect="1"/>
          </p:cNvPicPr>
          <p:nvPr/>
        </p:nvPicPr>
        <p:blipFill rotWithShape="1">
          <a:blip r:embed="rId3"/>
          <a:srcRect r="17751"/>
          <a:stretch/>
        </p:blipFill>
        <p:spPr>
          <a:xfrm>
            <a:off x="4571999" y="3704501"/>
            <a:ext cx="4391893" cy="2267803"/>
          </a:xfrm>
          <a:prstGeom prst="rect">
            <a:avLst/>
          </a:prstGeom>
          <a:ln>
            <a:solidFill>
              <a:srgbClr val="194F9E"/>
            </a:solidFill>
          </a:ln>
        </p:spPr>
      </p:pic>
      <p:pic>
        <p:nvPicPr>
          <p:cNvPr id="2" name="Image 1">
            <a:extLst>
              <a:ext uri="{FF2B5EF4-FFF2-40B4-BE49-F238E27FC236}">
                <a16:creationId xmlns:a16="http://schemas.microsoft.com/office/drawing/2014/main" xmlns="" id="{65B8D01D-62BF-46DB-82D6-ACAD22895278}"/>
              </a:ext>
            </a:extLst>
          </p:cNvPr>
          <p:cNvPicPr>
            <a:picLocks noChangeAspect="1"/>
          </p:cNvPicPr>
          <p:nvPr/>
        </p:nvPicPr>
        <p:blipFill>
          <a:blip r:embed="rId4"/>
          <a:stretch>
            <a:fillRect/>
          </a:stretch>
        </p:blipFill>
        <p:spPr>
          <a:xfrm>
            <a:off x="421547" y="1341786"/>
            <a:ext cx="5877745" cy="1971950"/>
          </a:xfrm>
          <a:prstGeom prst="rect">
            <a:avLst/>
          </a:prstGeom>
          <a:ln>
            <a:solidFill>
              <a:srgbClr val="194F9E"/>
            </a:solidFill>
          </a:ln>
        </p:spPr>
      </p:pic>
      <p:sp>
        <p:nvSpPr>
          <p:cNvPr id="5" name="Rectangle 4">
            <a:extLst>
              <a:ext uri="{FF2B5EF4-FFF2-40B4-BE49-F238E27FC236}">
                <a16:creationId xmlns:a16="http://schemas.microsoft.com/office/drawing/2014/main" xmlns="" id="{C67AEF58-6C32-45E8-8FBF-B7A95B89A6C5}"/>
              </a:ext>
            </a:extLst>
          </p:cNvPr>
          <p:cNvSpPr/>
          <p:nvPr/>
        </p:nvSpPr>
        <p:spPr>
          <a:xfrm>
            <a:off x="5943600" y="4914900"/>
            <a:ext cx="1766455" cy="1057404"/>
          </a:xfrm>
          <a:prstGeom prst="rect">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xmlns="" id="{E8FF1763-1544-49F8-AEDC-C26D059EFC7C}"/>
              </a:ext>
            </a:extLst>
          </p:cNvPr>
          <p:cNvCxnSpPr>
            <a:stCxn id="5" idx="0"/>
          </p:cNvCxnSpPr>
          <p:nvPr/>
        </p:nvCxnSpPr>
        <p:spPr>
          <a:xfrm flipH="1" flipV="1">
            <a:off x="4140200" y="2844800"/>
            <a:ext cx="2686628" cy="207010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1164756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xmlns="" id="{30587AA6-8CF1-4874-9D9E-58BE081C9757}"/>
              </a:ext>
            </a:extLst>
          </p:cNvPr>
          <p:cNvPicPr>
            <a:picLocks noChangeAspect="1"/>
          </p:cNvPicPr>
          <p:nvPr/>
        </p:nvPicPr>
        <p:blipFill rotWithShape="1">
          <a:blip r:embed="rId3"/>
          <a:srcRect r="17751"/>
          <a:stretch/>
        </p:blipFill>
        <p:spPr>
          <a:xfrm>
            <a:off x="4571999" y="3704501"/>
            <a:ext cx="4391893" cy="2267803"/>
          </a:xfrm>
          <a:prstGeom prst="rect">
            <a:avLst/>
          </a:prstGeom>
          <a:ln>
            <a:solidFill>
              <a:srgbClr val="194F9E"/>
            </a:solidFill>
          </a:ln>
        </p:spPr>
      </p:pic>
      <p:pic>
        <p:nvPicPr>
          <p:cNvPr id="5" name="Image 4">
            <a:extLst>
              <a:ext uri="{FF2B5EF4-FFF2-40B4-BE49-F238E27FC236}">
                <a16:creationId xmlns:a16="http://schemas.microsoft.com/office/drawing/2014/main" xmlns="" id="{D41EFAC8-B17B-4EBF-897F-96B47370636C}"/>
              </a:ext>
            </a:extLst>
          </p:cNvPr>
          <p:cNvPicPr>
            <a:picLocks noChangeAspect="1"/>
          </p:cNvPicPr>
          <p:nvPr/>
        </p:nvPicPr>
        <p:blipFill rotWithShape="1">
          <a:blip r:embed="rId4"/>
          <a:srcRect b="1805"/>
          <a:stretch/>
        </p:blipFill>
        <p:spPr>
          <a:xfrm>
            <a:off x="239735" y="1186559"/>
            <a:ext cx="2680556" cy="3651843"/>
          </a:xfrm>
          <a:prstGeom prst="rect">
            <a:avLst/>
          </a:prstGeom>
          <a:ln>
            <a:solidFill>
              <a:srgbClr val="194F9E"/>
            </a:solidFill>
          </a:ln>
          <a:scene3d>
            <a:camera prst="perspectiveContrastingRightFacing"/>
            <a:lightRig rig="threePt" dir="t"/>
          </a:scene3d>
        </p:spPr>
      </p:pic>
      <p:pic>
        <p:nvPicPr>
          <p:cNvPr id="6" name="Image 5">
            <a:extLst>
              <a:ext uri="{FF2B5EF4-FFF2-40B4-BE49-F238E27FC236}">
                <a16:creationId xmlns:a16="http://schemas.microsoft.com/office/drawing/2014/main" xmlns="" id="{F00C44A7-F482-4435-A55F-565E9CE5D71E}"/>
              </a:ext>
            </a:extLst>
          </p:cNvPr>
          <p:cNvPicPr>
            <a:picLocks noChangeAspect="1"/>
          </p:cNvPicPr>
          <p:nvPr/>
        </p:nvPicPr>
        <p:blipFill>
          <a:blip r:embed="rId5"/>
          <a:stretch>
            <a:fillRect/>
          </a:stretch>
        </p:blipFill>
        <p:spPr>
          <a:xfrm>
            <a:off x="2464481" y="1327577"/>
            <a:ext cx="2703710" cy="3651843"/>
          </a:xfrm>
          <a:prstGeom prst="rect">
            <a:avLst/>
          </a:prstGeom>
          <a:ln>
            <a:solidFill>
              <a:srgbClr val="194F9E"/>
            </a:solidFill>
          </a:ln>
          <a:scene3d>
            <a:camera prst="perspectiveContrastingRightFacing"/>
            <a:lightRig rig="threePt" dir="t"/>
          </a:scene3d>
        </p:spPr>
      </p:pic>
      <p:pic>
        <p:nvPicPr>
          <p:cNvPr id="8" name="Image 7">
            <a:extLst>
              <a:ext uri="{FF2B5EF4-FFF2-40B4-BE49-F238E27FC236}">
                <a16:creationId xmlns:a16="http://schemas.microsoft.com/office/drawing/2014/main" xmlns="" id="{CA2E1599-3691-4F30-9CD3-163F68147D67}"/>
              </a:ext>
            </a:extLst>
          </p:cNvPr>
          <p:cNvPicPr>
            <a:picLocks noChangeAspect="1"/>
          </p:cNvPicPr>
          <p:nvPr/>
        </p:nvPicPr>
        <p:blipFill>
          <a:blip r:embed="rId6"/>
          <a:stretch>
            <a:fillRect/>
          </a:stretch>
        </p:blipFill>
        <p:spPr>
          <a:xfrm>
            <a:off x="5745309" y="1141918"/>
            <a:ext cx="1943272" cy="2287082"/>
          </a:xfrm>
          <a:prstGeom prst="rect">
            <a:avLst/>
          </a:prstGeom>
        </p:spPr>
      </p:pic>
      <p:sp>
        <p:nvSpPr>
          <p:cNvPr id="2" name="Rectangle 1">
            <a:extLst>
              <a:ext uri="{FF2B5EF4-FFF2-40B4-BE49-F238E27FC236}">
                <a16:creationId xmlns:a16="http://schemas.microsoft.com/office/drawing/2014/main" xmlns="" id="{D5713D86-8219-4B6C-B158-18E8902864F4}"/>
              </a:ext>
            </a:extLst>
          </p:cNvPr>
          <p:cNvSpPr/>
          <p:nvPr/>
        </p:nvSpPr>
        <p:spPr>
          <a:xfrm>
            <a:off x="7688581" y="4301836"/>
            <a:ext cx="1275311" cy="1670468"/>
          </a:xfrm>
          <a:prstGeom prst="rect">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9" name="Connecteur droit avec flèche 8">
            <a:extLst>
              <a:ext uri="{FF2B5EF4-FFF2-40B4-BE49-F238E27FC236}">
                <a16:creationId xmlns:a16="http://schemas.microsoft.com/office/drawing/2014/main" xmlns="" id="{5F369ED2-FAD9-410A-A1A3-63C707030FF1}"/>
              </a:ext>
            </a:extLst>
          </p:cNvPr>
          <p:cNvCxnSpPr>
            <a:cxnSpLocks/>
            <a:stCxn id="2" idx="1"/>
          </p:cNvCxnSpPr>
          <p:nvPr/>
        </p:nvCxnSpPr>
        <p:spPr>
          <a:xfrm flipH="1" flipV="1">
            <a:off x="3834245" y="3834245"/>
            <a:ext cx="3854336" cy="130282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8948503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7" name="Image 6">
            <a:extLst>
              <a:ext uri="{FF2B5EF4-FFF2-40B4-BE49-F238E27FC236}">
                <a16:creationId xmlns:a16="http://schemas.microsoft.com/office/drawing/2014/main" xmlns="" id="{2468CC9C-8048-4814-935F-659CFFE9BE3A}"/>
              </a:ext>
            </a:extLst>
          </p:cNvPr>
          <p:cNvPicPr>
            <a:picLocks noChangeAspect="1"/>
          </p:cNvPicPr>
          <p:nvPr/>
        </p:nvPicPr>
        <p:blipFill>
          <a:blip r:embed="rId3"/>
          <a:stretch>
            <a:fillRect/>
          </a:stretch>
        </p:blipFill>
        <p:spPr>
          <a:xfrm>
            <a:off x="381000" y="1297680"/>
            <a:ext cx="8515656" cy="4409700"/>
          </a:xfrm>
          <a:prstGeom prst="rect">
            <a:avLst/>
          </a:prstGeom>
          <a:ln>
            <a:solidFill>
              <a:srgbClr val="194F9E"/>
            </a:solidFill>
          </a:ln>
        </p:spPr>
      </p:pic>
    </p:spTree>
    <p:extLst>
      <p:ext uri="{BB962C8B-B14F-4D97-AF65-F5344CB8AC3E}">
        <p14:creationId xmlns:p14="http://schemas.microsoft.com/office/powerpoint/2010/main" val="38880315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4707BA30-26F2-42A2-ABC6-9852B677F46D}"/>
              </a:ext>
            </a:extLst>
          </p:cNvPr>
          <p:cNvPicPr>
            <a:picLocks noChangeAspect="1"/>
          </p:cNvPicPr>
          <p:nvPr/>
        </p:nvPicPr>
        <p:blipFill rotWithShape="1">
          <a:blip r:embed="rId3"/>
          <a:srcRect t="131" r="1807" b="2154"/>
          <a:stretch/>
        </p:blipFill>
        <p:spPr>
          <a:xfrm>
            <a:off x="571936" y="1266525"/>
            <a:ext cx="5112332" cy="4324949"/>
          </a:xfrm>
          <a:prstGeom prst="rect">
            <a:avLst/>
          </a:prstGeom>
          <a:ln w="9525">
            <a:solidFill>
              <a:srgbClr val="124F9D"/>
            </a:solidFill>
          </a:ln>
        </p:spPr>
      </p:pic>
      <p:sp>
        <p:nvSpPr>
          <p:cNvPr id="4" name="Titre 4">
            <a:extLst>
              <a:ext uri="{FF2B5EF4-FFF2-40B4-BE49-F238E27FC236}">
                <a16:creationId xmlns:a16="http://schemas.microsoft.com/office/drawing/2014/main" xmlns="" id="{601F9025-B3E6-482D-86ED-A553933E3182}"/>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STARTUP</a:t>
            </a:r>
          </a:p>
        </p:txBody>
      </p:sp>
      <p:sp>
        <p:nvSpPr>
          <p:cNvPr id="6" name="ZoneTexte 5">
            <a:extLst>
              <a:ext uri="{FF2B5EF4-FFF2-40B4-BE49-F238E27FC236}">
                <a16:creationId xmlns:a16="http://schemas.microsoft.com/office/drawing/2014/main" xmlns="" id="{A25CBBE8-66F9-4B42-978D-20E0E230FA8D}"/>
              </a:ext>
            </a:extLst>
          </p:cNvPr>
          <p:cNvSpPr txBox="1"/>
          <p:nvPr/>
        </p:nvSpPr>
        <p:spPr>
          <a:xfrm>
            <a:off x="6342076" y="2038896"/>
            <a:ext cx="1696138"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‘Consultation’</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xmlns="" id="{3625FF99-E104-4E9A-B198-02F6E59AC943}"/>
              </a:ext>
            </a:extLst>
          </p:cNvPr>
          <p:cNvCxnSpPr>
            <a:cxnSpLocks/>
            <a:stCxn id="6" idx="1"/>
          </p:cNvCxnSpPr>
          <p:nvPr/>
        </p:nvCxnSpPr>
        <p:spPr>
          <a:xfrm flipH="1">
            <a:off x="1475118" y="2192783"/>
            <a:ext cx="4866958" cy="697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xmlns="" id="{A4F401C6-C875-4139-BDBD-061D87039679}"/>
              </a:ext>
            </a:extLst>
          </p:cNvPr>
          <p:cNvSpPr/>
          <p:nvPr/>
        </p:nvSpPr>
        <p:spPr>
          <a:xfrm>
            <a:off x="3579254" y="2761128"/>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Ellipse 9">
            <a:extLst>
              <a:ext uri="{FF2B5EF4-FFF2-40B4-BE49-F238E27FC236}">
                <a16:creationId xmlns:a16="http://schemas.microsoft.com/office/drawing/2014/main" xmlns="" id="{0C7AC95B-3F62-46B0-AC76-33404EE5A4D3}"/>
              </a:ext>
            </a:extLst>
          </p:cNvPr>
          <p:cNvSpPr/>
          <p:nvPr/>
        </p:nvSpPr>
        <p:spPr>
          <a:xfrm>
            <a:off x="3579254" y="3468782"/>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95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‘Summary’ tab</a:t>
            </a:r>
            <a:endParaRPr lang="en-GB" altLang="fr-FR" sz="2800" dirty="0">
              <a:solidFill>
                <a:srgbClr val="1B4F9E"/>
              </a:solidFill>
              <a:latin typeface="Montserrat" panose="00000500000000000000" pitchFamily="50" charset="0"/>
              <a:cs typeface="Calibri Light"/>
              <a:sym typeface="Calibri Light"/>
            </a:endParaRPr>
          </a:p>
        </p:txBody>
      </p:sp>
      <p:pic>
        <p:nvPicPr>
          <p:cNvPr id="2" name="Image 1">
            <a:extLst>
              <a:ext uri="{FF2B5EF4-FFF2-40B4-BE49-F238E27FC236}">
                <a16:creationId xmlns:a16="http://schemas.microsoft.com/office/drawing/2014/main" xmlns="" id="{54BF0445-9AB8-4B88-A7F4-9062B6C33359}"/>
              </a:ext>
            </a:extLst>
          </p:cNvPr>
          <p:cNvPicPr>
            <a:picLocks noChangeAspect="1"/>
          </p:cNvPicPr>
          <p:nvPr/>
        </p:nvPicPr>
        <p:blipFill>
          <a:blip r:embed="rId3"/>
          <a:stretch>
            <a:fillRect/>
          </a:stretch>
        </p:blipFill>
        <p:spPr>
          <a:xfrm>
            <a:off x="1200647" y="1106860"/>
            <a:ext cx="6742706" cy="4644279"/>
          </a:xfrm>
          <a:prstGeom prst="rect">
            <a:avLst/>
          </a:prstGeom>
          <a:ln>
            <a:solidFill>
              <a:srgbClr val="194F9E"/>
            </a:solidFill>
          </a:ln>
        </p:spPr>
      </p:pic>
    </p:spTree>
    <p:extLst>
      <p:ext uri="{BB962C8B-B14F-4D97-AF65-F5344CB8AC3E}">
        <p14:creationId xmlns:p14="http://schemas.microsoft.com/office/powerpoint/2010/main" val="183208616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‘Documents’ tab</a:t>
            </a:r>
            <a:endParaRPr lang="en-GB" altLang="fr-FR" sz="2800" dirty="0">
              <a:solidFill>
                <a:srgbClr val="1B4F9E"/>
              </a:solidFill>
              <a:latin typeface="Montserrat" panose="00000500000000000000" pitchFamily="50" charset="0"/>
              <a:cs typeface="Calibri Light"/>
              <a:sym typeface="Calibri Light"/>
            </a:endParaRPr>
          </a:p>
        </p:txBody>
      </p:sp>
      <p:pic>
        <p:nvPicPr>
          <p:cNvPr id="2" name="Image 1">
            <a:extLst>
              <a:ext uri="{FF2B5EF4-FFF2-40B4-BE49-F238E27FC236}">
                <a16:creationId xmlns:a16="http://schemas.microsoft.com/office/drawing/2014/main" xmlns="" id="{40C3A7C3-6241-4B56-A398-F6F421FD3E2B}"/>
              </a:ext>
            </a:extLst>
          </p:cNvPr>
          <p:cNvPicPr>
            <a:picLocks noChangeAspect="1"/>
          </p:cNvPicPr>
          <p:nvPr/>
        </p:nvPicPr>
        <p:blipFill>
          <a:blip r:embed="rId3"/>
          <a:stretch>
            <a:fillRect/>
          </a:stretch>
        </p:blipFill>
        <p:spPr>
          <a:xfrm>
            <a:off x="327259" y="1223588"/>
            <a:ext cx="7967796" cy="4262812"/>
          </a:xfrm>
          <a:prstGeom prst="rect">
            <a:avLst/>
          </a:prstGeom>
          <a:ln>
            <a:solidFill>
              <a:schemeClr val="accent1"/>
            </a:solidFill>
          </a:ln>
        </p:spPr>
      </p:pic>
    </p:spTree>
    <p:extLst>
      <p:ext uri="{BB962C8B-B14F-4D97-AF65-F5344CB8AC3E}">
        <p14:creationId xmlns:p14="http://schemas.microsoft.com/office/powerpoint/2010/main" val="213679998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Closing the consultation</a:t>
            </a:r>
            <a:endParaRPr lang="en-GB" altLang="fr-FR" sz="2800" dirty="0">
              <a:solidFill>
                <a:srgbClr val="1B4F9E"/>
              </a:solidFill>
              <a:latin typeface="Montserrat" panose="00000500000000000000" pitchFamily="50" charset="0"/>
              <a:cs typeface="Calibri Light"/>
              <a:sym typeface="Calibri Light"/>
            </a:endParaRPr>
          </a:p>
        </p:txBody>
      </p:sp>
      <p:pic>
        <p:nvPicPr>
          <p:cNvPr id="2" name="Image 1">
            <a:extLst>
              <a:ext uri="{FF2B5EF4-FFF2-40B4-BE49-F238E27FC236}">
                <a16:creationId xmlns:a16="http://schemas.microsoft.com/office/drawing/2014/main" xmlns="" id="{78BCD51D-19DC-4176-A95E-69D470A26EC8}"/>
              </a:ext>
            </a:extLst>
          </p:cNvPr>
          <p:cNvPicPr>
            <a:picLocks noChangeAspect="1"/>
          </p:cNvPicPr>
          <p:nvPr/>
        </p:nvPicPr>
        <p:blipFill>
          <a:blip r:embed="rId3"/>
          <a:stretch>
            <a:fillRect/>
          </a:stretch>
        </p:blipFill>
        <p:spPr>
          <a:xfrm>
            <a:off x="225535" y="1925360"/>
            <a:ext cx="5133037" cy="1034156"/>
          </a:xfrm>
          <a:prstGeom prst="rect">
            <a:avLst/>
          </a:prstGeom>
        </p:spPr>
      </p:pic>
      <p:sp>
        <p:nvSpPr>
          <p:cNvPr id="4" name="ZoneTexte 3">
            <a:extLst>
              <a:ext uri="{FF2B5EF4-FFF2-40B4-BE49-F238E27FC236}">
                <a16:creationId xmlns:a16="http://schemas.microsoft.com/office/drawing/2014/main" xmlns="" id="{9BC654E8-F3EE-482B-8969-44A5C39150EE}"/>
              </a:ext>
            </a:extLst>
          </p:cNvPr>
          <p:cNvSpPr txBox="1"/>
          <p:nvPr/>
        </p:nvSpPr>
        <p:spPr>
          <a:xfrm>
            <a:off x="180108" y="3517593"/>
            <a:ext cx="4147252"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Items can be made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mandatory</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for closing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to avoid any </a:t>
            </a:r>
            <a:r>
              <a:rPr kumimoji="0" lang="en-GB" sz="1800" b="0" i="0" u="none" strike="noStrike" cap="none" spc="0" normalizeH="0" baseline="0" dirty="0" smtClean="0">
                <a:ln>
                  <a:noFill/>
                </a:ln>
                <a:solidFill>
                  <a:srgbClr val="194F9E"/>
                </a:solidFill>
                <a:effectLst/>
                <a:uFillTx/>
                <a:latin typeface="Montserrat" panose="00000500000000000000" pitchFamily="50" charset="0"/>
                <a:sym typeface="Calibri"/>
              </a:rPr>
              <a:t>oversights -</a:t>
            </a:r>
            <a:endParaRPr kumimoji="0" lang="en-GB" sz="1800" b="0" i="0" u="none" strike="noStrike" cap="none" spc="0" normalizeH="0" baseline="0" dirty="0">
              <a:ln>
                <a:noFill/>
              </a:ln>
              <a:solidFill>
                <a:srgbClr val="19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GB" dirty="0">
              <a:solidFill>
                <a:srgbClr val="19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en-GB" dirty="0">
                <a:solidFill>
                  <a:srgbClr val="194F9E"/>
                </a:solidFill>
                <a:latin typeface="Montserrat" panose="00000500000000000000" pitchFamily="50" charset="0"/>
              </a:rPr>
              <a:t>c</a:t>
            </a:r>
            <a:r>
              <a:rPr kumimoji="0" lang="en-GB" sz="1800" b="0" i="0" u="none" strike="noStrike" cap="none" spc="0" normalizeH="0" baseline="0" dirty="0" smtClean="0">
                <a:ln>
                  <a:noFill/>
                </a:ln>
                <a:solidFill>
                  <a:srgbClr val="194F9E"/>
                </a:solidFill>
                <a:effectLst/>
                <a:uFillTx/>
                <a:latin typeface="Montserrat" panose="00000500000000000000" pitchFamily="50" charset="0"/>
                <a:sym typeface="Calibri"/>
              </a:rPr>
              <a:t>ompletely </a:t>
            </a: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mandatory</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 or just reminders</a:t>
            </a:r>
          </a:p>
        </p:txBody>
      </p:sp>
      <p:pic>
        <p:nvPicPr>
          <p:cNvPr id="6" name="Image 5">
            <a:extLst>
              <a:ext uri="{FF2B5EF4-FFF2-40B4-BE49-F238E27FC236}">
                <a16:creationId xmlns:a16="http://schemas.microsoft.com/office/drawing/2014/main" xmlns="" id="{EACD49E6-F6A3-47D6-9386-65068EF10E29}"/>
              </a:ext>
            </a:extLst>
          </p:cNvPr>
          <p:cNvPicPr>
            <a:picLocks noChangeAspect="1"/>
          </p:cNvPicPr>
          <p:nvPr/>
        </p:nvPicPr>
        <p:blipFill rotWithShape="1">
          <a:blip r:embed="rId4"/>
          <a:srcRect r="17751"/>
          <a:stretch/>
        </p:blipFill>
        <p:spPr>
          <a:xfrm>
            <a:off x="4571999" y="3704501"/>
            <a:ext cx="4391893" cy="2267803"/>
          </a:xfrm>
          <a:prstGeom prst="rect">
            <a:avLst/>
          </a:prstGeom>
          <a:ln>
            <a:solidFill>
              <a:srgbClr val="194F9E"/>
            </a:solidFill>
          </a:ln>
        </p:spPr>
      </p:pic>
      <p:pic>
        <p:nvPicPr>
          <p:cNvPr id="5" name="Image 4">
            <a:extLst>
              <a:ext uri="{FF2B5EF4-FFF2-40B4-BE49-F238E27FC236}">
                <a16:creationId xmlns:a16="http://schemas.microsoft.com/office/drawing/2014/main" xmlns="" id="{1CA30F9B-EF8D-4482-9945-876964A3E1E9}"/>
              </a:ext>
            </a:extLst>
          </p:cNvPr>
          <p:cNvPicPr>
            <a:picLocks noChangeAspect="1"/>
          </p:cNvPicPr>
          <p:nvPr/>
        </p:nvPicPr>
        <p:blipFill rotWithShape="1">
          <a:blip r:embed="rId5"/>
          <a:srcRect r="6698"/>
          <a:stretch/>
        </p:blipFill>
        <p:spPr>
          <a:xfrm>
            <a:off x="5608829" y="1272634"/>
            <a:ext cx="1244358" cy="1457528"/>
          </a:xfrm>
          <a:prstGeom prst="rect">
            <a:avLst/>
          </a:prstGeom>
          <a:ln>
            <a:solidFill>
              <a:schemeClr val="accent1"/>
            </a:solidFill>
          </a:ln>
        </p:spPr>
      </p:pic>
      <p:sp>
        <p:nvSpPr>
          <p:cNvPr id="8" name="Rectangle 7">
            <a:extLst>
              <a:ext uri="{FF2B5EF4-FFF2-40B4-BE49-F238E27FC236}">
                <a16:creationId xmlns:a16="http://schemas.microsoft.com/office/drawing/2014/main" xmlns="" id="{0053EAAF-1BE3-4F74-A46A-3D0983E07601}"/>
              </a:ext>
            </a:extLst>
          </p:cNvPr>
          <p:cNvSpPr/>
          <p:nvPr/>
        </p:nvSpPr>
        <p:spPr>
          <a:xfrm>
            <a:off x="7064943" y="3704501"/>
            <a:ext cx="452388" cy="463238"/>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0" name="Connecteur droit avec flèche 9">
            <a:extLst>
              <a:ext uri="{FF2B5EF4-FFF2-40B4-BE49-F238E27FC236}">
                <a16:creationId xmlns:a16="http://schemas.microsoft.com/office/drawing/2014/main" xmlns="" id="{AA123019-4C17-40BE-BD72-BFB5C86EC448}"/>
              </a:ext>
            </a:extLst>
          </p:cNvPr>
          <p:cNvCxnSpPr/>
          <p:nvPr/>
        </p:nvCxnSpPr>
        <p:spPr>
          <a:xfrm>
            <a:off x="6718434" y="2730162"/>
            <a:ext cx="548640" cy="974339"/>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1427374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ED47F5E2-6C3D-45BA-9FB2-F5CD3BF5A588}"/>
              </a:ext>
            </a:extLst>
          </p:cNvPr>
          <p:cNvSpPr txBox="1">
            <a:spLocks noGrp="1"/>
          </p:cNvSpPr>
          <p:nvPr>
            <p:ph type="title"/>
          </p:nvPr>
        </p:nvSpPr>
        <p:spPr>
          <a:xfrm>
            <a:off x="1537299" y="374621"/>
            <a:ext cx="7886701" cy="612828"/>
          </a:xfrm>
          <a:prstGeom prst="rect">
            <a:avLst/>
          </a:prstGeom>
        </p:spPr>
        <p:txBody>
          <a:bodyPr>
            <a:normAutofit/>
          </a:bodyPr>
          <a:lstStyle>
            <a:lvl1pPr defTabSz="896111">
              <a:defRPr sz="3400"/>
            </a:lvl1pPr>
          </a:lstStyle>
          <a:p>
            <a:endParaRPr dirty="0">
              <a:solidFill>
                <a:srgbClr val="194F9E"/>
              </a:solidFill>
              <a:latin typeface="Montserrat" panose="00000500000000000000" pitchFamily="50" charset="0"/>
            </a:endParaRPr>
          </a:p>
        </p:txBody>
      </p:sp>
      <p:sp>
        <p:nvSpPr>
          <p:cNvPr id="6" name="ZoneTexte 5">
            <a:extLst>
              <a:ext uri="{FF2B5EF4-FFF2-40B4-BE49-F238E27FC236}">
                <a16:creationId xmlns:a16="http://schemas.microsoft.com/office/drawing/2014/main" xmlns="" id="{5FF9FF92-0F10-42BF-8617-DDA3D955063D}"/>
              </a:ext>
            </a:extLst>
          </p:cNvPr>
          <p:cNvSpPr txBox="1"/>
          <p:nvPr/>
        </p:nvSpPr>
        <p:spPr>
          <a:xfrm>
            <a:off x="559119" y="3244336"/>
            <a:ext cx="77223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lvl="5" indent="-285750" algn="l" rtl="0">
              <a:buFont typeface="Wingdings" panose="05000000000000000000" pitchFamily="2" charset="2"/>
              <a:buChar char="Ø"/>
            </a:pPr>
            <a:r>
              <a:rPr lang="en-GB" b="0" i="0" u="none" baseline="0" dirty="0">
                <a:solidFill>
                  <a:srgbClr val="1B4F9E"/>
                </a:solidFill>
                <a:latin typeface="Montserrat" panose="00000500000000000000" pitchFamily="50" charset="0"/>
              </a:rPr>
              <a:t>	Generating a CONSULTATION REPORT</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389130271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Pre-Op assessment report</a:t>
            </a:r>
            <a:endParaRPr lang="en-GB" altLang="fr-FR" sz="2800" dirty="0">
              <a:solidFill>
                <a:srgbClr val="1B4F9E"/>
              </a:solidFill>
              <a:latin typeface="Montserrat" panose="00000500000000000000" pitchFamily="50" charset="0"/>
              <a:cs typeface="Calibri Light"/>
              <a:sym typeface="Calibri Light"/>
            </a:endParaRPr>
          </a:p>
        </p:txBody>
      </p:sp>
      <p:grpSp>
        <p:nvGrpSpPr>
          <p:cNvPr id="5" name="Groupe 4">
            <a:extLst>
              <a:ext uri="{FF2B5EF4-FFF2-40B4-BE49-F238E27FC236}">
                <a16:creationId xmlns:a16="http://schemas.microsoft.com/office/drawing/2014/main" xmlns="" id="{3B14C534-B5CC-4817-B0DB-A759A24D30CB}"/>
              </a:ext>
            </a:extLst>
          </p:cNvPr>
          <p:cNvGrpSpPr/>
          <p:nvPr/>
        </p:nvGrpSpPr>
        <p:grpSpPr>
          <a:xfrm>
            <a:off x="2298667" y="1037122"/>
            <a:ext cx="3661222" cy="4918509"/>
            <a:chOff x="2298667" y="1037122"/>
            <a:chExt cx="3661222" cy="4918509"/>
          </a:xfrm>
        </p:grpSpPr>
        <p:pic>
          <p:nvPicPr>
            <p:cNvPr id="2" name="Image 1">
              <a:extLst>
                <a:ext uri="{FF2B5EF4-FFF2-40B4-BE49-F238E27FC236}">
                  <a16:creationId xmlns:a16="http://schemas.microsoft.com/office/drawing/2014/main" xmlns="" id="{3AA12BAB-5CC0-4C2D-BDE3-2D52B32BE54B}"/>
                </a:ext>
              </a:extLst>
            </p:cNvPr>
            <p:cNvPicPr>
              <a:picLocks noChangeAspect="1"/>
            </p:cNvPicPr>
            <p:nvPr/>
          </p:nvPicPr>
          <p:blipFill>
            <a:blip r:embed="rId3"/>
            <a:stretch>
              <a:fillRect/>
            </a:stretch>
          </p:blipFill>
          <p:spPr>
            <a:xfrm>
              <a:off x="2298667" y="1037122"/>
              <a:ext cx="3661222" cy="4918509"/>
            </a:xfrm>
            <a:prstGeom prst="rect">
              <a:avLst/>
            </a:prstGeom>
            <a:ln>
              <a:solidFill>
                <a:schemeClr val="accent1"/>
              </a:solidFill>
            </a:ln>
          </p:spPr>
        </p:pic>
        <p:pic>
          <p:nvPicPr>
            <p:cNvPr id="4" name="Image 3">
              <a:extLst>
                <a:ext uri="{FF2B5EF4-FFF2-40B4-BE49-F238E27FC236}">
                  <a16:creationId xmlns:a16="http://schemas.microsoft.com/office/drawing/2014/main" xmlns="" id="{0558447F-F974-4DFF-ACAC-31185250D5D5}"/>
                </a:ext>
              </a:extLst>
            </p:cNvPr>
            <p:cNvPicPr>
              <a:picLocks noChangeAspect="1"/>
            </p:cNvPicPr>
            <p:nvPr/>
          </p:nvPicPr>
          <p:blipFill>
            <a:blip r:embed="rId4"/>
            <a:stretch>
              <a:fillRect/>
            </a:stretch>
          </p:blipFill>
          <p:spPr>
            <a:xfrm>
              <a:off x="2512932" y="1347406"/>
              <a:ext cx="657337" cy="351260"/>
            </a:xfrm>
            <a:prstGeom prst="rect">
              <a:avLst/>
            </a:prstGeom>
          </p:spPr>
        </p:pic>
      </p:grpSp>
    </p:spTree>
    <p:extLst>
      <p:ext uri="{BB962C8B-B14F-4D97-AF65-F5344CB8AC3E}">
        <p14:creationId xmlns:p14="http://schemas.microsoft.com/office/powerpoint/2010/main" val="120343046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4E2C063-CD3E-463B-BEE2-79497F15721C}"/>
              </a:ext>
            </a:extLst>
          </p:cNvPr>
          <p:cNvSpPr>
            <a:spLocks noGrp="1"/>
          </p:cNvSpPr>
          <p:nvPr>
            <p:ph type="title"/>
          </p:nvPr>
        </p:nvSpPr>
        <p:spPr>
          <a:xfrm>
            <a:off x="265813" y="3792413"/>
            <a:ext cx="6822687" cy="561874"/>
          </a:xfrm>
        </p:spPr>
        <p:txBody>
          <a:bodyPr>
            <a:normAutofit fontScale="90000"/>
          </a:bodyPr>
          <a:lstStyle/>
          <a:p>
            <a:pPr rtl="0"/>
            <a:r>
              <a:rPr lang="en-GB" b="0" i="0" u="none" baseline="0" dirty="0">
                <a:latin typeface="Montserrat" panose="00000500000000000000" pitchFamily="50" charset="0"/>
              </a:rPr>
              <a:t>Thank you for your attention</a:t>
            </a:r>
          </a:p>
        </p:txBody>
      </p:sp>
    </p:spTree>
    <p:extLst>
      <p:ext uri="{BB962C8B-B14F-4D97-AF65-F5344CB8AC3E}">
        <p14:creationId xmlns:p14="http://schemas.microsoft.com/office/powerpoint/2010/main" val="8764774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409875F8-E97E-4A78-B646-BD4024FEA2DF}"/>
              </a:ext>
            </a:extLst>
          </p:cNvPr>
          <p:cNvSpPr txBox="1"/>
          <p:nvPr/>
        </p:nvSpPr>
        <p:spPr>
          <a:xfrm>
            <a:off x="291402" y="4316137"/>
            <a:ext cx="4527839" cy="1600434"/>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SEARCH using: </a:t>
            </a:r>
          </a:p>
          <a:p>
            <a:pPr marR="0" algn="l" defTabSz="457200" rtl="0" fontAlgn="auto" latinLnBrk="0" hangingPunct="0">
              <a:lnSpc>
                <a:spcPct val="100000"/>
              </a:lnSpc>
              <a:spcBef>
                <a:spcPts val="0"/>
              </a:spcBef>
              <a:spcAft>
                <a:spcPts val="0"/>
              </a:spcAft>
              <a:buClrTx/>
              <a:buSzTx/>
              <a:tabLst/>
            </a:pPr>
            <a:endParaRPr lang="en-GB"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 Date of birth</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or</a:t>
            </a:r>
          </a:p>
          <a:p>
            <a:pPr marR="0" algn="l" defTabSz="457200" rtl="0" fontAlgn="auto" latinLnBrk="0" hangingPunct="0">
              <a:lnSpc>
                <a:spcPct val="100000"/>
              </a:lnSpc>
              <a:spcBef>
                <a:spcPts val="0"/>
              </a:spcBef>
              <a:spcAft>
                <a:spcPts val="0"/>
              </a:spcAft>
              <a:buClrTx/>
              <a:buSzTx/>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 The UPI</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a:t>
            </a:r>
            <a:r>
              <a:rPr lang="en-GB" sz="1400" dirty="0">
                <a:solidFill>
                  <a:srgbClr val="1B4F9E"/>
                </a:solidFill>
                <a:latin typeface="Montserrat" panose="00000500000000000000" pitchFamily="50" charset="0"/>
              </a:rPr>
              <a:t>or</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 The first letters of the last name</a:t>
            </a: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a:t>
            </a:r>
          </a:p>
        </p:txBody>
      </p:sp>
      <p:sp>
        <p:nvSpPr>
          <p:cNvPr id="2" name="Titre 1">
            <a:extLst>
              <a:ext uri="{FF2B5EF4-FFF2-40B4-BE49-F238E27FC236}">
                <a16:creationId xmlns:a16="http://schemas.microsoft.com/office/drawing/2014/main" xmlns=""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pic>
        <p:nvPicPr>
          <p:cNvPr id="3" name="Image 2">
            <a:extLst>
              <a:ext uri="{FF2B5EF4-FFF2-40B4-BE49-F238E27FC236}">
                <a16:creationId xmlns:a16="http://schemas.microsoft.com/office/drawing/2014/main" xmlns="" id="{7EE58663-E8D0-4983-966D-DA5AC098348E}"/>
              </a:ext>
            </a:extLst>
          </p:cNvPr>
          <p:cNvPicPr>
            <a:picLocks noChangeAspect="1"/>
          </p:cNvPicPr>
          <p:nvPr/>
        </p:nvPicPr>
        <p:blipFill>
          <a:blip r:embed="rId3"/>
          <a:stretch>
            <a:fillRect/>
          </a:stretch>
        </p:blipFill>
        <p:spPr>
          <a:xfrm>
            <a:off x="291402" y="990565"/>
            <a:ext cx="5155114" cy="2764844"/>
          </a:xfrm>
          <a:prstGeom prst="rect">
            <a:avLst/>
          </a:prstGeom>
          <a:ln>
            <a:solidFill>
              <a:srgbClr val="124F9D"/>
            </a:solidFill>
          </a:ln>
        </p:spPr>
      </p:pic>
      <p:pic>
        <p:nvPicPr>
          <p:cNvPr id="14" name="Image 13">
            <a:extLst>
              <a:ext uri="{FF2B5EF4-FFF2-40B4-BE49-F238E27FC236}">
                <a16:creationId xmlns:a16="http://schemas.microsoft.com/office/drawing/2014/main" xmlns="" id="{7FFC9CD4-A355-4E88-A626-21327A722147}"/>
              </a:ext>
            </a:extLst>
          </p:cNvPr>
          <p:cNvPicPr>
            <a:picLocks noChangeAspect="1"/>
          </p:cNvPicPr>
          <p:nvPr/>
        </p:nvPicPr>
        <p:blipFill>
          <a:blip r:embed="rId4"/>
          <a:stretch>
            <a:fillRect/>
          </a:stretch>
        </p:blipFill>
        <p:spPr>
          <a:xfrm>
            <a:off x="4148628" y="3093399"/>
            <a:ext cx="4703970" cy="2445475"/>
          </a:xfrm>
          <a:prstGeom prst="rect">
            <a:avLst/>
          </a:prstGeom>
        </p:spPr>
      </p:pic>
    </p:spTree>
    <p:extLst>
      <p:ext uri="{BB962C8B-B14F-4D97-AF65-F5344CB8AC3E}">
        <p14:creationId xmlns:p14="http://schemas.microsoft.com/office/powerpoint/2010/main" val="42814399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pic>
        <p:nvPicPr>
          <p:cNvPr id="5" name="Image 4">
            <a:extLst>
              <a:ext uri="{FF2B5EF4-FFF2-40B4-BE49-F238E27FC236}">
                <a16:creationId xmlns:a16="http://schemas.microsoft.com/office/drawing/2014/main" xmlns="" id="{838D7CE5-AF27-4AB1-96B1-849314E18860}"/>
              </a:ext>
            </a:extLst>
          </p:cNvPr>
          <p:cNvPicPr>
            <a:picLocks noChangeAspect="1"/>
          </p:cNvPicPr>
          <p:nvPr/>
        </p:nvPicPr>
        <p:blipFill rotWithShape="1">
          <a:blip r:embed="rId3"/>
          <a:srcRect l="1088" r="19898" b="9992"/>
          <a:stretch/>
        </p:blipFill>
        <p:spPr>
          <a:xfrm>
            <a:off x="413887" y="1320027"/>
            <a:ext cx="5399773" cy="1750431"/>
          </a:xfrm>
          <a:prstGeom prst="rect">
            <a:avLst/>
          </a:prstGeom>
        </p:spPr>
      </p:pic>
      <p:pic>
        <p:nvPicPr>
          <p:cNvPr id="6" name="Image 5">
            <a:extLst>
              <a:ext uri="{FF2B5EF4-FFF2-40B4-BE49-F238E27FC236}">
                <a16:creationId xmlns:a16="http://schemas.microsoft.com/office/drawing/2014/main" xmlns="" id="{8453E7F5-FAC2-4FD3-ADAD-684BCCA6BB3B}"/>
              </a:ext>
            </a:extLst>
          </p:cNvPr>
          <p:cNvPicPr>
            <a:picLocks noChangeAspect="1"/>
          </p:cNvPicPr>
          <p:nvPr/>
        </p:nvPicPr>
        <p:blipFill>
          <a:blip r:embed="rId4"/>
          <a:stretch>
            <a:fillRect/>
          </a:stretch>
        </p:blipFill>
        <p:spPr>
          <a:xfrm>
            <a:off x="4809988" y="3534284"/>
            <a:ext cx="4170383" cy="2545083"/>
          </a:xfrm>
          <a:prstGeom prst="rect">
            <a:avLst/>
          </a:prstGeom>
          <a:ln>
            <a:solidFill>
              <a:srgbClr val="194F9E"/>
            </a:solidFill>
          </a:ln>
        </p:spPr>
      </p:pic>
      <p:sp>
        <p:nvSpPr>
          <p:cNvPr id="8" name="ZoneTexte 7">
            <a:extLst>
              <a:ext uri="{FF2B5EF4-FFF2-40B4-BE49-F238E27FC236}">
                <a16:creationId xmlns:a16="http://schemas.microsoft.com/office/drawing/2014/main" xmlns="" id="{E1D36F3B-C13D-40BE-92EE-001763BC870F}"/>
              </a:ext>
            </a:extLst>
          </p:cNvPr>
          <p:cNvSpPr txBox="1"/>
          <p:nvPr/>
        </p:nvSpPr>
        <p:spPr>
          <a:xfrm>
            <a:off x="318977" y="4246525"/>
            <a:ext cx="365760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Sorting possible b</a:t>
            </a:r>
            <a:r>
              <a:rPr lang="en-GB" b="0" i="0" u="none" baseline="0" dirty="0">
                <a:solidFill>
                  <a:srgbClr val="194F9E"/>
                </a:solidFill>
                <a:latin typeface="Montserrat" panose="00000500000000000000" pitchFamily="50" charset="0"/>
              </a:rPr>
              <a:t>ased on </a:t>
            </a:r>
            <a:r>
              <a:rPr lang="en-GB" b="0" i="0" u="none" baseline="0" dirty="0" smtClean="0">
                <a:solidFill>
                  <a:srgbClr val="194F9E"/>
                </a:solidFill>
                <a:latin typeface="Montserrat" panose="00000500000000000000" pitchFamily="50" charset="0"/>
              </a:rPr>
              <a:t/>
            </a:r>
            <a:br>
              <a:rPr lang="en-GB" b="0" i="0" u="none" baseline="0" dirty="0" smtClean="0">
                <a:solidFill>
                  <a:srgbClr val="194F9E"/>
                </a:solidFill>
                <a:latin typeface="Montserrat" panose="00000500000000000000" pitchFamily="50" charset="0"/>
              </a:rPr>
            </a:br>
            <a:r>
              <a:rPr lang="en-GB" b="0" i="0" u="none" baseline="0" dirty="0" smtClean="0">
                <a:solidFill>
                  <a:srgbClr val="194F9E"/>
                </a:solidFill>
                <a:latin typeface="Montserrat" panose="00000500000000000000" pitchFamily="50" charset="0"/>
              </a:rPr>
              <a:t>different </a:t>
            </a:r>
            <a:r>
              <a:rPr lang="en-GB" b="0" i="0" u="none" baseline="0" dirty="0">
                <a:solidFill>
                  <a:srgbClr val="194F9E"/>
                </a:solidFill>
                <a:latin typeface="Montserrat" panose="00000500000000000000" pitchFamily="50" charset="0"/>
              </a:rPr>
              <a:t>items… </a:t>
            </a:r>
          </a:p>
        </p:txBody>
      </p:sp>
      <p:sp>
        <p:nvSpPr>
          <p:cNvPr id="3" name="Rectangle 2">
            <a:extLst>
              <a:ext uri="{FF2B5EF4-FFF2-40B4-BE49-F238E27FC236}">
                <a16:creationId xmlns:a16="http://schemas.microsoft.com/office/drawing/2014/main" xmlns="" id="{E58E5D38-97FD-4AA7-A155-E2F231CC8366}"/>
              </a:ext>
            </a:extLst>
          </p:cNvPr>
          <p:cNvSpPr/>
          <p:nvPr/>
        </p:nvSpPr>
        <p:spPr>
          <a:xfrm>
            <a:off x="3429000" y="1714500"/>
            <a:ext cx="1638300" cy="35627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xmlns="" id="{043D7C70-9CA5-4DC6-96D5-9F0B3DAD85BD}"/>
              </a:ext>
            </a:extLst>
          </p:cNvPr>
          <p:cNvCxnSpPr>
            <a:cxnSpLocks/>
          </p:cNvCxnSpPr>
          <p:nvPr/>
        </p:nvCxnSpPr>
        <p:spPr>
          <a:xfrm flipH="1" flipV="1">
            <a:off x="4809988" y="2070770"/>
            <a:ext cx="2286137" cy="237740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093143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pic>
        <p:nvPicPr>
          <p:cNvPr id="14" name="Image 13">
            <a:extLst>
              <a:ext uri="{FF2B5EF4-FFF2-40B4-BE49-F238E27FC236}">
                <a16:creationId xmlns:a16="http://schemas.microsoft.com/office/drawing/2014/main" xmlns="" id="{7FFC9CD4-A355-4E88-A626-21327A722147}"/>
              </a:ext>
            </a:extLst>
          </p:cNvPr>
          <p:cNvPicPr>
            <a:picLocks noChangeAspect="1"/>
          </p:cNvPicPr>
          <p:nvPr/>
        </p:nvPicPr>
        <p:blipFill>
          <a:blip r:embed="rId3"/>
          <a:stretch>
            <a:fillRect/>
          </a:stretch>
        </p:blipFill>
        <p:spPr>
          <a:xfrm>
            <a:off x="4071486" y="3429000"/>
            <a:ext cx="4794054" cy="2492307"/>
          </a:xfrm>
          <a:prstGeom prst="rect">
            <a:avLst/>
          </a:prstGeom>
        </p:spPr>
      </p:pic>
      <p:sp>
        <p:nvSpPr>
          <p:cNvPr id="6" name="Rectangle 5">
            <a:extLst>
              <a:ext uri="{FF2B5EF4-FFF2-40B4-BE49-F238E27FC236}">
                <a16:creationId xmlns:a16="http://schemas.microsoft.com/office/drawing/2014/main" xmlns="" id="{CDFB74FD-3A29-4C5E-8A9E-55F05A9D68D5}"/>
              </a:ext>
            </a:extLst>
          </p:cNvPr>
          <p:cNvSpPr/>
          <p:nvPr/>
        </p:nvSpPr>
        <p:spPr>
          <a:xfrm>
            <a:off x="4129238" y="4918509"/>
            <a:ext cx="288758" cy="452388"/>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Image 4">
            <a:extLst>
              <a:ext uri="{FF2B5EF4-FFF2-40B4-BE49-F238E27FC236}">
                <a16:creationId xmlns:a16="http://schemas.microsoft.com/office/drawing/2014/main" xmlns="" id="{CA677AAC-73BB-420F-9095-2D72F449ECDF}"/>
              </a:ext>
            </a:extLst>
          </p:cNvPr>
          <p:cNvPicPr>
            <a:picLocks noChangeAspect="1"/>
          </p:cNvPicPr>
          <p:nvPr/>
        </p:nvPicPr>
        <p:blipFill rotWithShape="1">
          <a:blip r:embed="rId4"/>
          <a:srcRect l="10006" r="10006"/>
          <a:stretch/>
        </p:blipFill>
        <p:spPr>
          <a:xfrm>
            <a:off x="1543050" y="1597407"/>
            <a:ext cx="365760" cy="847843"/>
          </a:xfrm>
          <a:prstGeom prst="rect">
            <a:avLst/>
          </a:prstGeom>
          <a:ln>
            <a:solidFill>
              <a:srgbClr val="194F9E"/>
            </a:solidFill>
          </a:ln>
        </p:spPr>
      </p:pic>
      <p:cxnSp>
        <p:nvCxnSpPr>
          <p:cNvPr id="8" name="Connecteur droit avec flèche 7">
            <a:extLst>
              <a:ext uri="{FF2B5EF4-FFF2-40B4-BE49-F238E27FC236}">
                <a16:creationId xmlns:a16="http://schemas.microsoft.com/office/drawing/2014/main" xmlns="" id="{9394B63A-920C-40FF-9318-3BB19D1F58C5}"/>
              </a:ext>
            </a:extLst>
          </p:cNvPr>
          <p:cNvCxnSpPr>
            <a:cxnSpLocks/>
          </p:cNvCxnSpPr>
          <p:nvPr/>
        </p:nvCxnSpPr>
        <p:spPr>
          <a:xfrm flipH="1" flipV="1">
            <a:off x="1908811" y="2471695"/>
            <a:ext cx="2162675" cy="265857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xmlns="" id="{6DE0A7AB-17BE-4947-9B6E-B8312F0C54EE}"/>
              </a:ext>
            </a:extLst>
          </p:cNvPr>
          <p:cNvSpPr txBox="1"/>
          <p:nvPr/>
        </p:nvSpPr>
        <p:spPr>
          <a:xfrm>
            <a:off x="2090541" y="1788911"/>
            <a:ext cx="407739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HIS: patient registered at the hospital</a:t>
            </a:r>
          </a:p>
          <a:p>
            <a:pPr marL="0" marR="0" indent="0" algn="l" defTabSz="457200" rtl="0" fontAlgn="auto" latinLnBrk="0" hangingPunct="0">
              <a:lnSpc>
                <a:spcPct val="100000"/>
              </a:lnSpc>
              <a:spcBef>
                <a:spcPts val="0"/>
              </a:spcBef>
              <a:spcAft>
                <a:spcPts val="0"/>
              </a:spcAft>
              <a:buClrTx/>
              <a:buSzTx/>
              <a:buFontTx/>
              <a:buNone/>
              <a:tabLst/>
            </a:pPr>
            <a:r>
              <a:rPr lang="en-GB" b="0" i="0" u="none" baseline="0" dirty="0">
                <a:solidFill>
                  <a:srgbClr val="194F9E"/>
                </a:solidFill>
                <a:latin typeface="Montserrat" panose="00000500000000000000" pitchFamily="50" charset="0"/>
              </a:rPr>
              <a:t>DIA: patient already registered in DIANE</a:t>
            </a:r>
            <a:endParaRPr kumimoji="0" lang="en-GB" sz="1800" b="0" i="0" u="none" strike="noStrike" cap="none" spc="0" normalizeH="0" baseline="0" dirty="0">
              <a:ln>
                <a:noFill/>
              </a:ln>
              <a:solidFill>
                <a:srgbClr val="19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11439847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pic>
        <p:nvPicPr>
          <p:cNvPr id="3" name="Image 2">
            <a:extLst>
              <a:ext uri="{FF2B5EF4-FFF2-40B4-BE49-F238E27FC236}">
                <a16:creationId xmlns:a16="http://schemas.microsoft.com/office/drawing/2014/main" xmlns="" id="{7EE58663-E8D0-4983-966D-DA5AC098348E}"/>
              </a:ext>
            </a:extLst>
          </p:cNvPr>
          <p:cNvPicPr>
            <a:picLocks noChangeAspect="1"/>
          </p:cNvPicPr>
          <p:nvPr/>
        </p:nvPicPr>
        <p:blipFill>
          <a:blip r:embed="rId3"/>
          <a:stretch>
            <a:fillRect/>
          </a:stretch>
        </p:blipFill>
        <p:spPr>
          <a:xfrm>
            <a:off x="291402" y="990565"/>
            <a:ext cx="5155114" cy="2764844"/>
          </a:xfrm>
          <a:prstGeom prst="rect">
            <a:avLst/>
          </a:prstGeom>
          <a:ln>
            <a:solidFill>
              <a:srgbClr val="124F9D"/>
            </a:solidFill>
          </a:ln>
        </p:spPr>
      </p:pic>
      <p:pic>
        <p:nvPicPr>
          <p:cNvPr id="14" name="Image 13">
            <a:extLst>
              <a:ext uri="{FF2B5EF4-FFF2-40B4-BE49-F238E27FC236}">
                <a16:creationId xmlns:a16="http://schemas.microsoft.com/office/drawing/2014/main" xmlns="" id="{7FFC9CD4-A355-4E88-A626-21327A722147}"/>
              </a:ext>
            </a:extLst>
          </p:cNvPr>
          <p:cNvPicPr>
            <a:picLocks noChangeAspect="1"/>
          </p:cNvPicPr>
          <p:nvPr/>
        </p:nvPicPr>
        <p:blipFill>
          <a:blip r:embed="rId4"/>
          <a:stretch>
            <a:fillRect/>
          </a:stretch>
        </p:blipFill>
        <p:spPr>
          <a:xfrm>
            <a:off x="3234227" y="3086800"/>
            <a:ext cx="5348663" cy="2780635"/>
          </a:xfrm>
          <a:prstGeom prst="rect">
            <a:avLst/>
          </a:prstGeom>
        </p:spPr>
      </p:pic>
    </p:spTree>
    <p:extLst>
      <p:ext uri="{BB962C8B-B14F-4D97-AF65-F5344CB8AC3E}">
        <p14:creationId xmlns:p14="http://schemas.microsoft.com/office/powerpoint/2010/main" val="37544591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ED47F5E2-6C3D-45BA-9FB2-F5CD3BF5A588}"/>
              </a:ext>
            </a:extLst>
          </p:cNvPr>
          <p:cNvSpPr txBox="1">
            <a:spLocks noGrp="1"/>
          </p:cNvSpPr>
          <p:nvPr>
            <p:ph type="title"/>
          </p:nvPr>
        </p:nvSpPr>
        <p:spPr>
          <a:xfrm>
            <a:off x="1537299" y="374621"/>
            <a:ext cx="7886701" cy="612828"/>
          </a:xfrm>
          <a:prstGeom prst="rect">
            <a:avLst/>
          </a:prstGeom>
        </p:spPr>
        <p:txBody>
          <a:bodyPr>
            <a:normAutofit/>
          </a:bodyPr>
          <a:lstStyle>
            <a:lvl1pPr defTabSz="896111">
              <a:defRPr sz="3400"/>
            </a:lvl1pPr>
          </a:lstStyle>
          <a:p>
            <a:endParaRPr dirty="0">
              <a:solidFill>
                <a:srgbClr val="194F9E"/>
              </a:solidFill>
              <a:latin typeface="Montserrat" panose="00000500000000000000" pitchFamily="50" charset="0"/>
            </a:endParaRPr>
          </a:p>
        </p:txBody>
      </p:sp>
      <p:sp>
        <p:nvSpPr>
          <p:cNvPr id="5" name="ZoneTexte 4">
            <a:extLst>
              <a:ext uri="{FF2B5EF4-FFF2-40B4-BE49-F238E27FC236}">
                <a16:creationId xmlns:a16="http://schemas.microsoft.com/office/drawing/2014/main" xmlns="" id="{FAEE2E26-C13A-41CA-8651-AE6DEAF6A929}"/>
              </a:ext>
            </a:extLst>
          </p:cNvPr>
          <p:cNvSpPr txBox="1"/>
          <p:nvPr/>
        </p:nvSpPr>
        <p:spPr>
          <a:xfrm>
            <a:off x="568644" y="1859341"/>
            <a:ext cx="7722354" cy="313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1" algn="l" rtl="0"/>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marL="342900" lvl="1" indent="-342900" algn="l" rtl="0">
              <a:buFont typeface="Wingdings" panose="05000000000000000000" pitchFamily="2" charset="2"/>
              <a:buChar char="Ø"/>
            </a:pPr>
            <a:r>
              <a:rPr lang="en-GB" b="0" i="0" u="none" baseline="0" dirty="0">
                <a:solidFill>
                  <a:srgbClr val="1B4F9E"/>
                </a:solidFill>
                <a:latin typeface="Montserrat" panose="00000500000000000000" pitchFamily="50" charset="0"/>
              </a:rPr>
              <a:t>Preoperative assessment (Pre-Op)</a:t>
            </a:r>
          </a:p>
          <a:p>
            <a:pPr marL="628650" lvl="3" indent="-90488" algn="l" rtl="0">
              <a:buFont typeface="Wingdings" panose="05000000000000000000" pitchFamily="2" charset="2"/>
              <a:buChar char="Ø"/>
            </a:pPr>
            <a:r>
              <a:rPr kumimoji="0" lang="en-GB" b="0" i="0" u="none" strike="noStrike" cap="none" spc="0" normalizeH="0" baseline="0" dirty="0">
                <a:ln>
                  <a:noFill/>
                </a:ln>
                <a:solidFill>
                  <a:srgbClr val="1B4F9E"/>
                </a:solidFill>
                <a:effectLst/>
                <a:uFillTx/>
                <a:latin typeface="Montserrat" panose="00000500000000000000" pitchFamily="50" charset="0"/>
                <a:sym typeface="Calibri"/>
              </a:rPr>
              <a:t>  Record opening form</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Administrative</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History</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Clinical examination</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Treatments / Premedications</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Paraclinical</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Conclusion</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Summary</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Documents</a:t>
            </a:r>
          </a:p>
        </p:txBody>
      </p:sp>
    </p:spTree>
    <p:extLst>
      <p:ext uri="{BB962C8B-B14F-4D97-AF65-F5344CB8AC3E}">
        <p14:creationId xmlns:p14="http://schemas.microsoft.com/office/powerpoint/2010/main" val="546838235"/>
      </p:ext>
    </p:extLst>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5271</TotalTime>
  <Words>1746</Words>
  <Application>Microsoft Office PowerPoint</Application>
  <PresentationFormat>Affichage à l'écran (4:3)</PresentationFormat>
  <Paragraphs>171</Paragraphs>
  <Slides>45</Slides>
  <Notes>43</Notes>
  <HiddenSlides>0</HiddenSlides>
  <MMClips>0</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Thème Office</vt:lpstr>
      <vt:lpstr>Preoperative  assessment (Pre-Op) </vt:lpstr>
      <vt:lpstr>Présentation PowerPoint</vt:lpstr>
      <vt:lpstr>Présentation PowerPoint</vt:lpstr>
      <vt:lpstr>Présentation PowerPoint</vt:lpstr>
      <vt:lpstr>PATIENT SELECTION</vt:lpstr>
      <vt:lpstr>PATIENT SELECTION</vt:lpstr>
      <vt:lpstr>PATIENT SELECTION</vt:lpstr>
      <vt:lpstr>PATIENT SELECTION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Viewing a previous record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MORVAN</dc:creator>
  <cp:lastModifiedBy>Julia Maitland</cp:lastModifiedBy>
  <cp:revision>183</cp:revision>
  <dcterms:modified xsi:type="dcterms:W3CDTF">2020-07-27T09:14:42Z</dcterms:modified>
</cp:coreProperties>
</file>