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332" r:id="rId3"/>
    <p:sldId id="354" r:id="rId4"/>
    <p:sldId id="330" r:id="rId5"/>
    <p:sldId id="361" r:id="rId6"/>
    <p:sldId id="299" r:id="rId7"/>
    <p:sldId id="360" r:id="rId8"/>
    <p:sldId id="384" r:id="rId9"/>
    <p:sldId id="382" r:id="rId10"/>
    <p:sldId id="355" r:id="rId11"/>
    <p:sldId id="356" r:id="rId12"/>
    <p:sldId id="312" r:id="rId13"/>
    <p:sldId id="292" r:id="rId14"/>
    <p:sldId id="334" r:id="rId15"/>
    <p:sldId id="357" r:id="rId16"/>
    <p:sldId id="358" r:id="rId17"/>
    <p:sldId id="335" r:id="rId18"/>
    <p:sldId id="336" r:id="rId19"/>
    <p:sldId id="366" r:id="rId20"/>
    <p:sldId id="339" r:id="rId21"/>
    <p:sldId id="341" r:id="rId22"/>
    <p:sldId id="363" r:id="rId23"/>
    <p:sldId id="340" r:id="rId24"/>
    <p:sldId id="362" r:id="rId25"/>
    <p:sldId id="364" r:id="rId26"/>
    <p:sldId id="333" r:id="rId27"/>
    <p:sldId id="343" r:id="rId28"/>
    <p:sldId id="365" r:id="rId29"/>
    <p:sldId id="367" r:id="rId30"/>
    <p:sldId id="368" r:id="rId31"/>
    <p:sldId id="369" r:id="rId32"/>
    <p:sldId id="346" r:id="rId33"/>
    <p:sldId id="347" r:id="rId34"/>
    <p:sldId id="348" r:id="rId35"/>
    <p:sldId id="370" r:id="rId36"/>
    <p:sldId id="372" r:id="rId37"/>
    <p:sldId id="373" r:id="rId38"/>
    <p:sldId id="375" r:id="rId39"/>
    <p:sldId id="376" r:id="rId40"/>
    <p:sldId id="377" r:id="rId41"/>
    <p:sldId id="378" r:id="rId42"/>
    <p:sldId id="380" r:id="rId43"/>
    <p:sldId id="383" r:id="rId44"/>
    <p:sldId id="379" r:id="rId45"/>
    <p:sldId id="314" r:id="rId4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lie CLAEYS" initials="NC" lastIdx="1" clrIdx="0">
    <p:extLst>
      <p:ext uri="{19B8F6BF-5375-455C-9EA6-DF929625EA0E}">
        <p15:presenceInfo xmlns:p15="http://schemas.microsoft.com/office/powerpoint/2012/main" userId="S::n.claeys@bowmedical.com::871eccfb-eb2d-4fb8-8148-98071fff84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F9E"/>
    <a:srgbClr val="5A97E1"/>
    <a:srgbClr val="124F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825" autoAdjust="0"/>
  </p:normalViewPr>
  <p:slideViewPr>
    <p:cSldViewPr snapToGrid="0">
      <p:cViewPr>
        <p:scale>
          <a:sx n="60" d="100"/>
          <a:sy n="60" d="100"/>
        </p:scale>
        <p:origin x="2006" y="35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Présentation du logiciel Diane </a:t>
            </a:r>
            <a:r>
              <a:rPr lang="fr-FR" dirty="0" err="1"/>
              <a:t>Anesthesie</a:t>
            </a:r>
            <a:r>
              <a:rPr lang="fr-FR" dirty="0"/>
              <a:t> : module consultation</a:t>
            </a:r>
          </a:p>
          <a:p>
            <a:endParaRPr lang="fr-FR" dirty="0"/>
          </a:p>
        </p:txBody>
      </p:sp>
    </p:spTree>
    <p:extLst>
      <p:ext uri="{BB962C8B-B14F-4D97-AF65-F5344CB8AC3E}">
        <p14:creationId xmlns:p14="http://schemas.microsoft.com/office/powerpoint/2010/main" val="1550530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fera aussi le remplissage du type d’intervention, de la date prévue…le Remplissage est  structuré.  en tapant les 4 premières lettres pour la chirurgie, le chirurgien.. Cela fait appel à des listes pré existantes</a:t>
            </a:r>
          </a:p>
        </p:txBody>
      </p:sp>
    </p:spTree>
    <p:extLst>
      <p:ext uri="{BB962C8B-B14F-4D97-AF65-F5344CB8AC3E}">
        <p14:creationId xmlns:p14="http://schemas.microsoft.com/office/powerpoint/2010/main" val="321819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L’onglet administratif se compose de deux parties : </a:t>
            </a:r>
          </a:p>
          <a:p>
            <a:r>
              <a:rPr lang="fr-FR" dirty="0"/>
              <a:t>La Partie administrative : remonte du SIH</a:t>
            </a:r>
          </a:p>
          <a:p>
            <a:r>
              <a:rPr lang="fr-FR" dirty="0"/>
              <a:t> Partie intervention : à compléter </a:t>
            </a:r>
          </a:p>
        </p:txBody>
      </p:sp>
    </p:spTree>
    <p:extLst>
      <p:ext uri="{BB962C8B-B14F-4D97-AF65-F5344CB8AC3E}">
        <p14:creationId xmlns:p14="http://schemas.microsoft.com/office/powerpoint/2010/main" val="14512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le patient est connu de Diane, il sera proposé de reprendre une partie des éléments de la consultation précédente. Le niveau de reprise est paramétré au moment de la configuration. En </a:t>
            </a:r>
            <a:r>
              <a:rPr lang="fr-FR" dirty="0" err="1"/>
              <a:t>general</a:t>
            </a:r>
            <a:r>
              <a:rPr lang="fr-FR" dirty="0"/>
              <a:t> reprise de tous les ATCD et </a:t>
            </a:r>
            <a:r>
              <a:rPr lang="fr-FR" dirty="0" err="1"/>
              <a:t>incrementatin</a:t>
            </a:r>
            <a:r>
              <a:rPr lang="fr-FR" dirty="0"/>
              <a:t> automatique des chirurgie réalisée via le logiciel avec les complications signalées au moment de la consultation.</a:t>
            </a:r>
          </a:p>
          <a:p>
            <a:endParaRPr lang="fr-FR" dirty="0"/>
          </a:p>
        </p:txBody>
      </p:sp>
    </p:spTree>
    <p:extLst>
      <p:ext uri="{BB962C8B-B14F-4D97-AF65-F5344CB8AC3E}">
        <p14:creationId xmlns:p14="http://schemas.microsoft.com/office/powerpoint/2010/main" val="394867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Chaque composant fait appel à une liste exhaustive correspondant à chaque thème. </a:t>
            </a:r>
          </a:p>
        </p:txBody>
      </p:sp>
    </p:spTree>
    <p:extLst>
      <p:ext uri="{BB962C8B-B14F-4D97-AF65-F5344CB8AC3E}">
        <p14:creationId xmlns:p14="http://schemas.microsoft.com/office/powerpoint/2010/main" val="2898059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Cocher la case RAS permettra de faire un remplissage des </a:t>
            </a:r>
            <a:r>
              <a:rPr lang="fr-FR" dirty="0" err="1"/>
              <a:t>atcdt</a:t>
            </a:r>
            <a:r>
              <a:rPr lang="fr-FR" dirty="0"/>
              <a:t> rapidement pour un patient qui ne présente aucun antécédent. </a:t>
            </a:r>
          </a:p>
          <a:p>
            <a:endParaRPr lang="fr-FR" dirty="0"/>
          </a:p>
          <a:p>
            <a:r>
              <a:rPr lang="fr-FR" dirty="0"/>
              <a:t>Les autres boutons sont des accès rapides au DPI et/ou au dossier médical (suivant les </a:t>
            </a:r>
            <a:r>
              <a:rPr lang="fr-FR" dirty="0" err="1"/>
              <a:t>interfacs</a:t>
            </a:r>
            <a:r>
              <a:rPr lang="fr-FR" dirty="0"/>
              <a:t> mises en place)</a:t>
            </a:r>
          </a:p>
        </p:txBody>
      </p:sp>
    </p:spTree>
    <p:extLst>
      <p:ext uri="{BB962C8B-B14F-4D97-AF65-F5344CB8AC3E}">
        <p14:creationId xmlns:p14="http://schemas.microsoft.com/office/powerpoint/2010/main" val="2290115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Chaque composant fait appel à une liste exhaustive correspondant à chaque thème. </a:t>
            </a:r>
          </a:p>
          <a:p>
            <a:pPr marL="0" marR="0" lvl="0" indent="0" defTabSz="914400" eaLnBrk="1" fontAlgn="auto" latinLnBrk="0" hangingPunct="1">
              <a:lnSpc>
                <a:spcPct val="100000"/>
              </a:lnSpc>
              <a:spcBef>
                <a:spcPts val="0"/>
              </a:spcBef>
              <a:spcAft>
                <a:spcPts val="0"/>
              </a:spcAft>
              <a:buClrTx/>
              <a:buSzTx/>
              <a:buFontTx/>
              <a:buNone/>
              <a:tabLst/>
              <a:defRPr/>
            </a:pPr>
            <a:r>
              <a:rPr lang="fr-FR" dirty="0"/>
              <a:t>La coche verte permettra un remplissage rapide par un item définit par défaut (choisi lors du paramétrage)</a:t>
            </a:r>
          </a:p>
          <a:p>
            <a:endParaRPr lang="fr-FR" dirty="0"/>
          </a:p>
        </p:txBody>
      </p:sp>
    </p:spTree>
    <p:extLst>
      <p:ext uri="{BB962C8B-B14F-4D97-AF65-F5344CB8AC3E}">
        <p14:creationId xmlns:p14="http://schemas.microsoft.com/office/powerpoint/2010/main" val="1622773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remplissant les premières lettres du mot, le moteur de recherche met en avant les items correspondant dans la liste</a:t>
            </a:r>
          </a:p>
        </p:txBody>
      </p:sp>
    </p:spTree>
    <p:extLst>
      <p:ext uri="{BB962C8B-B14F-4D97-AF65-F5344CB8AC3E}">
        <p14:creationId xmlns:p14="http://schemas.microsoft.com/office/powerpoint/2010/main" val="19426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possible d’</a:t>
            </a:r>
            <a:r>
              <a:rPr lang="fr-FR" dirty="0" err="1"/>
              <a:t>implementer</a:t>
            </a:r>
            <a:r>
              <a:rPr lang="fr-FR" dirty="0"/>
              <a:t> des </a:t>
            </a:r>
            <a:r>
              <a:rPr lang="fr-FR" dirty="0" err="1"/>
              <a:t>Acces</a:t>
            </a:r>
            <a:r>
              <a:rPr lang="fr-FR" dirty="0"/>
              <a:t> rapide vers des sites externes pour avoir des informations </a:t>
            </a:r>
            <a:r>
              <a:rPr lang="fr-FR" dirty="0" err="1"/>
              <a:t>complementaires</a:t>
            </a:r>
            <a:r>
              <a:rPr lang="fr-FR" dirty="0"/>
              <a:t>. Ici par exemple, il a été fait le choix de se mettre en lien avec « </a:t>
            </a:r>
            <a:r>
              <a:rPr lang="fr-FR" dirty="0" err="1"/>
              <a:t>Orphanet</a:t>
            </a:r>
            <a:r>
              <a:rPr lang="fr-FR" dirty="0"/>
              <a:t> » : (portail des maladies rares et orphelines et des médicaments correspondant)</a:t>
            </a:r>
          </a:p>
        </p:txBody>
      </p:sp>
    </p:spTree>
    <p:extLst>
      <p:ext uri="{BB962C8B-B14F-4D97-AF65-F5344CB8AC3E}">
        <p14:creationId xmlns:p14="http://schemas.microsoft.com/office/powerpoint/2010/main" val="330159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 un clic droit, les items peuvent être envoyer dans les « éléments importants » de l’onglet « conclusion » </a:t>
            </a:r>
          </a:p>
          <a:p>
            <a:r>
              <a:rPr lang="fr-FR" dirty="0"/>
              <a:t>Les informations saisies dans cette partie se reporte </a:t>
            </a:r>
            <a:r>
              <a:rPr lang="fr-FR" dirty="0" err="1"/>
              <a:t>automtiquement</a:t>
            </a:r>
            <a:r>
              <a:rPr lang="fr-FR" dirty="0"/>
              <a:t> dans l’onglet « traitement » de façon à ne pas avoir à naviguer pour les recherche concernant les médicaments. </a:t>
            </a:r>
          </a:p>
        </p:txBody>
      </p:sp>
    </p:spTree>
    <p:extLst>
      <p:ext uri="{BB962C8B-B14F-4D97-AF65-F5344CB8AC3E}">
        <p14:creationId xmlns:p14="http://schemas.microsoft.com/office/powerpoint/2010/main" val="2339104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Possibilité de réaliser du </a:t>
            </a:r>
            <a:r>
              <a:rPr lang="fr-FR" dirty="0" err="1"/>
              <a:t>scoring</a:t>
            </a:r>
            <a:r>
              <a:rPr lang="fr-FR" dirty="0"/>
              <a:t> via des saisies avancées (FAGERSTOM, LEE , MET, </a:t>
            </a:r>
            <a:r>
              <a:rPr lang="fr-FR" dirty="0" err="1"/>
              <a:t>diabete</a:t>
            </a:r>
            <a:r>
              <a:rPr lang="fr-FR" dirty="0"/>
              <a:t>…) fournies avec les scores officiels. Ceci afin de réaliser des évaluations au plus près. Personnalisable. </a:t>
            </a:r>
          </a:p>
        </p:txBody>
      </p:sp>
    </p:spTree>
    <p:extLst>
      <p:ext uri="{BB962C8B-B14F-4D97-AF65-F5344CB8AC3E}">
        <p14:creationId xmlns:p14="http://schemas.microsoft.com/office/powerpoint/2010/main" val="429488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va commencer par lancer le module consultation et voir la </a:t>
            </a:r>
            <a:r>
              <a:rPr lang="fr-FR" dirty="0" err="1"/>
              <a:t>selection</a:t>
            </a:r>
            <a:r>
              <a:rPr lang="fr-FR" dirty="0"/>
              <a:t> d’un dossier patient</a:t>
            </a:r>
          </a:p>
        </p:txBody>
      </p:sp>
    </p:spTree>
    <p:extLst>
      <p:ext uri="{BB962C8B-B14F-4D97-AF65-F5344CB8AC3E}">
        <p14:creationId xmlns:p14="http://schemas.microsoft.com/office/powerpoint/2010/main" val="1935687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va passer maintenant à l’onglet examen clinique. </a:t>
            </a:r>
          </a:p>
        </p:txBody>
      </p:sp>
    </p:spTree>
    <p:extLst>
      <p:ext uri="{BB962C8B-B14F-4D97-AF65-F5344CB8AC3E}">
        <p14:creationId xmlns:p14="http://schemas.microsoft.com/office/powerpoint/2010/main" val="3556964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Permet de tracer l’</a:t>
            </a:r>
            <a:r>
              <a:rPr lang="fr-FR" dirty="0" err="1"/>
              <a:t>evaluation</a:t>
            </a:r>
            <a:r>
              <a:rPr lang="fr-FR" dirty="0"/>
              <a:t> du patient au jour de la consultation. On retrouve les examens réalisés ce jour. Examen cardio </a:t>
            </a:r>
            <a:r>
              <a:rPr lang="fr-FR" dirty="0" err="1"/>
              <a:t>respi</a:t>
            </a:r>
            <a:r>
              <a:rPr lang="fr-FR" dirty="0"/>
              <a:t>., examen </a:t>
            </a:r>
            <a:r>
              <a:rPr lang="fr-FR" dirty="0" err="1"/>
              <a:t>general</a:t>
            </a:r>
            <a:r>
              <a:rPr lang="fr-FR" dirty="0"/>
              <a:t>… là aussi, Chaque composant fait appel à une liste exhaustive correspondant à chaque thème. </a:t>
            </a:r>
          </a:p>
          <a:p>
            <a:r>
              <a:rPr lang="fr-FR" dirty="0"/>
              <a:t>Ecrire les premières lettres du mot recherché permettra un appel rapide de l’item dans la liste. </a:t>
            </a:r>
          </a:p>
          <a:p>
            <a:pPr marL="0" marR="0" lvl="0" indent="0" defTabSz="914400" eaLnBrk="1" fontAlgn="auto" latinLnBrk="0" hangingPunct="1">
              <a:lnSpc>
                <a:spcPct val="100000"/>
              </a:lnSpc>
              <a:spcBef>
                <a:spcPts val="0"/>
              </a:spcBef>
              <a:spcAft>
                <a:spcPts val="0"/>
              </a:spcAft>
              <a:buClrTx/>
              <a:buSzTx/>
              <a:buFontTx/>
              <a:buNone/>
              <a:tabLst/>
              <a:defRPr/>
            </a:pPr>
            <a:r>
              <a:rPr lang="fr-FR" dirty="0"/>
              <a:t>La coche verte permettra un remplissage rapide par un item défini par défaut (choisi lors du paramétrage)</a:t>
            </a:r>
          </a:p>
          <a:p>
            <a:endParaRPr lang="fr-FR" dirty="0"/>
          </a:p>
        </p:txBody>
      </p:sp>
    </p:spTree>
    <p:extLst>
      <p:ext uri="{BB962C8B-B14F-4D97-AF65-F5344CB8AC3E}">
        <p14:creationId xmlns:p14="http://schemas.microsoft.com/office/powerpoint/2010/main" val="3302616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a:t>
            </a:r>
            <a:r>
              <a:rPr lang="fr-FR" dirty="0" err="1"/>
              <a:t>evaluation</a:t>
            </a:r>
            <a:r>
              <a:rPr lang="fr-FR" dirty="0"/>
              <a:t> du score d’intubation : le bouton « normal » permet de remplir les items directement. </a:t>
            </a:r>
          </a:p>
          <a:p>
            <a:r>
              <a:rPr lang="fr-FR" dirty="0"/>
              <a:t>Si on obtient un score à 7 , il apparait en rouge et </a:t>
            </a:r>
            <a:r>
              <a:rPr lang="fr-FR" dirty="0" err="1"/>
              <a:t>génére</a:t>
            </a:r>
            <a:r>
              <a:rPr lang="fr-FR" dirty="0"/>
              <a:t> l’implémentation de l’information « difficultés prévisibles d’intubation »</a:t>
            </a:r>
          </a:p>
        </p:txBody>
      </p:sp>
    </p:spTree>
    <p:extLst>
      <p:ext uri="{BB962C8B-B14F-4D97-AF65-F5344CB8AC3E}">
        <p14:creationId xmlns:p14="http://schemas.microsoft.com/office/powerpoint/2010/main" val="4139055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retrouve des SA pour réaliser là aussi du </a:t>
            </a:r>
            <a:r>
              <a:rPr lang="fr-FR" dirty="0" err="1"/>
              <a:t>scoring</a:t>
            </a:r>
            <a:r>
              <a:rPr lang="fr-FR" dirty="0"/>
              <a:t>  fournies avec les scores officiels. (</a:t>
            </a:r>
            <a:r>
              <a:rPr lang="fr-FR" dirty="0" err="1"/>
              <a:t>evaluation</a:t>
            </a:r>
            <a:r>
              <a:rPr lang="fr-FR" dirty="0"/>
              <a:t> de la difficultés de ventilation, prédiction d’intubation, score d’apfel..; ) Personnalisable. </a:t>
            </a:r>
          </a:p>
        </p:txBody>
      </p:sp>
    </p:spTree>
    <p:extLst>
      <p:ext uri="{BB962C8B-B14F-4D97-AF65-F5344CB8AC3E}">
        <p14:creationId xmlns:p14="http://schemas.microsoft.com/office/powerpoint/2010/main" val="2038736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a:t>
            </a:r>
            <a:r>
              <a:rPr lang="fr-FR" dirty="0" err="1"/>
              <a:t>schema</a:t>
            </a:r>
            <a:r>
              <a:rPr lang="fr-FR" dirty="0"/>
              <a:t> dentaire permet de faire un </a:t>
            </a:r>
            <a:r>
              <a:rPr lang="fr-FR" dirty="0" err="1"/>
              <a:t>etat</a:t>
            </a:r>
            <a:r>
              <a:rPr lang="fr-FR" dirty="0"/>
              <a:t> des lieux de façon visuel</a:t>
            </a:r>
          </a:p>
          <a:p>
            <a:r>
              <a:rPr lang="fr-FR" dirty="0"/>
              <a:t>Par l’appui de la touche « édentation » toutes les </a:t>
            </a:r>
            <a:r>
              <a:rPr lang="fr-FR" dirty="0" err="1"/>
              <a:t>denst</a:t>
            </a:r>
            <a:r>
              <a:rPr lang="fr-FR" dirty="0"/>
              <a:t> apparaissent avec le statut « manquante. On pourra de façon claire et sans équivoque transmettre des informations importantes tels que les dents sur pivot, les bridges…</a:t>
            </a:r>
          </a:p>
          <a:p>
            <a:r>
              <a:rPr lang="fr-FR" dirty="0"/>
              <a:t>Outil facile à prendre en main et permettant des transmissions claires. </a:t>
            </a:r>
          </a:p>
          <a:p>
            <a:endParaRPr lang="fr-FR" dirty="0"/>
          </a:p>
        </p:txBody>
      </p:sp>
    </p:spTree>
    <p:extLst>
      <p:ext uri="{BB962C8B-B14F-4D97-AF65-F5344CB8AC3E}">
        <p14:creationId xmlns:p14="http://schemas.microsoft.com/office/powerpoint/2010/main" val="120621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124F9D"/>
                </a:solidFill>
                <a:effectLst/>
                <a:uFillTx/>
                <a:latin typeface="Montserrat" panose="00000500000000000000" pitchFamily="50" charset="0"/>
                <a:sym typeface="Calibri"/>
              </a:rPr>
              <a:t>D’autre part, il est à noter qu’On peut visualiser un dossier antérieur à tout moment au cours de la consultation. Cela Permet d’aller chercher des informations spécifiques. </a:t>
            </a:r>
          </a:p>
          <a:p>
            <a:pPr marL="171450" indent="-171450">
              <a:buFontTx/>
              <a:buChar char="-"/>
            </a:pPr>
            <a:endParaRPr lang="fr-FR" dirty="0"/>
          </a:p>
        </p:txBody>
      </p:sp>
    </p:spTree>
    <p:extLst>
      <p:ext uri="{BB962C8B-B14F-4D97-AF65-F5344CB8AC3E}">
        <p14:creationId xmlns:p14="http://schemas.microsoft.com/office/powerpoint/2010/main" val="2338115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Passons maintenant à l’onglet « </a:t>
            </a:r>
            <a:r>
              <a:rPr lang="fr-FR" dirty="0" err="1"/>
              <a:t>ttt</a:t>
            </a:r>
            <a:r>
              <a:rPr lang="fr-FR" dirty="0"/>
              <a:t> / </a:t>
            </a:r>
            <a:r>
              <a:rPr lang="fr-FR" dirty="0" err="1"/>
              <a:t>premedications</a:t>
            </a:r>
            <a:r>
              <a:rPr lang="fr-FR" dirty="0"/>
              <a:t> »</a:t>
            </a:r>
          </a:p>
        </p:txBody>
      </p:sp>
    </p:spTree>
    <p:extLst>
      <p:ext uri="{BB962C8B-B14F-4D97-AF65-F5344CB8AC3E}">
        <p14:creationId xmlns:p14="http://schemas.microsoft.com/office/powerpoint/2010/main" val="73168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peut remarquer que les antécédents médicaux se sont </a:t>
            </a:r>
            <a:r>
              <a:rPr lang="fr-FR" dirty="0" err="1"/>
              <a:t>implementés</a:t>
            </a:r>
            <a:r>
              <a:rPr lang="fr-FR" dirty="0"/>
              <a:t> automatiquement en haut de la  page. On peut en rajouter à ce moment là si on le souhaite. Le composant de l’onglet </a:t>
            </a:r>
            <a:r>
              <a:rPr lang="fr-FR" dirty="0" err="1"/>
              <a:t>precedent</a:t>
            </a:r>
            <a:r>
              <a:rPr lang="fr-FR" dirty="0"/>
              <a:t> se </a:t>
            </a:r>
            <a:r>
              <a:rPr lang="fr-FR" dirty="0" err="1"/>
              <a:t>completera</a:t>
            </a:r>
            <a:r>
              <a:rPr lang="fr-FR" dirty="0"/>
              <a:t> en simultané</a:t>
            </a:r>
          </a:p>
        </p:txBody>
      </p:sp>
    </p:spTree>
    <p:extLst>
      <p:ext uri="{BB962C8B-B14F-4D97-AF65-F5344CB8AC3E}">
        <p14:creationId xmlns:p14="http://schemas.microsoft.com/office/powerpoint/2010/main" val="2076262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Inscrire le traitement du patient permet de réaliser les choix qui vont avec : comme les </a:t>
            </a:r>
            <a:r>
              <a:rPr lang="fr-FR" dirty="0" err="1"/>
              <a:t>arrets</a:t>
            </a:r>
            <a:r>
              <a:rPr lang="fr-FR" dirty="0"/>
              <a:t>, les relais ou les maintiens</a:t>
            </a:r>
          </a:p>
          <a:p>
            <a:r>
              <a:rPr lang="fr-FR" dirty="0"/>
              <a:t>On notera la Simplicité du remplissage, aide aux choix, choix modifiable via le crayon à droite : ces propositions sont paramétrés dans le logiciel et adaptables à vos habitudes au moment du paramétrage tout en laissant la possibilité de changer au moment de la consultation pour des cas particuliers</a:t>
            </a:r>
          </a:p>
          <a:p>
            <a:r>
              <a:rPr lang="fr-FR" dirty="0"/>
              <a:t> exemple du </a:t>
            </a:r>
            <a:r>
              <a:rPr lang="fr-FR" dirty="0" err="1"/>
              <a:t>loxen</a:t>
            </a:r>
            <a:r>
              <a:rPr lang="fr-FR" dirty="0"/>
              <a:t> qui propose un </a:t>
            </a:r>
            <a:r>
              <a:rPr lang="fr-FR" dirty="0" err="1"/>
              <a:t>arret</a:t>
            </a:r>
            <a:r>
              <a:rPr lang="fr-FR" dirty="0"/>
              <a:t> 2 jours avant, le </a:t>
            </a:r>
            <a:r>
              <a:rPr lang="fr-FR" dirty="0" err="1"/>
              <a:t>kardegic</a:t>
            </a:r>
            <a:r>
              <a:rPr lang="fr-FR" dirty="0"/>
              <a:t> 300 </a:t>
            </a:r>
            <a:r>
              <a:rPr lang="fr-FR" dirty="0" err="1"/>
              <a:t>amene</a:t>
            </a:r>
            <a:r>
              <a:rPr lang="fr-FR" dirty="0"/>
              <a:t> à une proposition de diminuer à 75mg, ou le </a:t>
            </a:r>
            <a:r>
              <a:rPr lang="fr-FR" dirty="0" err="1"/>
              <a:t>previscan</a:t>
            </a:r>
            <a:r>
              <a:rPr lang="fr-FR" dirty="0"/>
              <a:t> à un relais par </a:t>
            </a:r>
            <a:r>
              <a:rPr lang="fr-FR" dirty="0" err="1"/>
              <a:t>lovenox</a:t>
            </a:r>
            <a:endParaRPr lang="fr-FR" dirty="0"/>
          </a:p>
          <a:p>
            <a:endParaRPr lang="fr-FR" dirty="0"/>
          </a:p>
        </p:txBody>
      </p:sp>
    </p:spTree>
    <p:extLst>
      <p:ext uri="{BB962C8B-B14F-4D97-AF65-F5344CB8AC3E}">
        <p14:creationId xmlns:p14="http://schemas.microsoft.com/office/powerpoint/2010/main" val="4270966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 le bouton « éditer l’ordonnance » on </a:t>
            </a:r>
            <a:r>
              <a:rPr lang="fr-FR" dirty="0" err="1"/>
              <a:t>genere</a:t>
            </a:r>
            <a:r>
              <a:rPr lang="fr-FR" dirty="0"/>
              <a:t> l’ordonnance qui permettra au patient d’aller chercher ses médicaments à la pharmacie et de gérer son traitement en </a:t>
            </a:r>
            <a:r>
              <a:rPr lang="fr-FR" dirty="0" err="1"/>
              <a:t>prevision</a:t>
            </a:r>
            <a:r>
              <a:rPr lang="fr-FR" dirty="0"/>
              <a:t> de l’intervention. </a:t>
            </a:r>
          </a:p>
          <a:p>
            <a:endParaRPr lang="fr-FR" dirty="0"/>
          </a:p>
        </p:txBody>
      </p:sp>
    </p:spTree>
    <p:extLst>
      <p:ext uri="{BB962C8B-B14F-4D97-AF65-F5344CB8AC3E}">
        <p14:creationId xmlns:p14="http://schemas.microsoft.com/office/powerpoint/2010/main" val="150679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 démarrage du logiciel on arrive sur la page d’accueil</a:t>
            </a:r>
          </a:p>
          <a:p>
            <a:r>
              <a:rPr lang="fr-FR" dirty="0"/>
              <a:t>on peut voir </a:t>
            </a:r>
            <a:r>
              <a:rPr lang="fr-FR" b="1" dirty="0"/>
              <a:t>QUI</a:t>
            </a:r>
            <a:r>
              <a:rPr lang="fr-FR" dirty="0"/>
              <a:t> est connecté et </a:t>
            </a:r>
            <a:r>
              <a:rPr lang="fr-FR" b="1" dirty="0"/>
              <a:t>OU </a:t>
            </a:r>
            <a:r>
              <a:rPr lang="fr-FR" dirty="0"/>
              <a:t> est positionné l’ordinateur dans l’arborescence</a:t>
            </a:r>
          </a:p>
        </p:txBody>
      </p:sp>
    </p:spTree>
    <p:extLst>
      <p:ext uri="{BB962C8B-B14F-4D97-AF65-F5344CB8AC3E}">
        <p14:creationId xmlns:p14="http://schemas.microsoft.com/office/powerpoint/2010/main" val="3740906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prémédication, est aussi générer depuis cette onglet et peut aller s’</a:t>
            </a:r>
            <a:r>
              <a:rPr lang="fr-FR" dirty="0" err="1"/>
              <a:t>incrementer</a:t>
            </a:r>
            <a:r>
              <a:rPr lang="fr-FR" dirty="0"/>
              <a:t> via une interface dans le DPI</a:t>
            </a:r>
          </a:p>
          <a:p>
            <a:endParaRPr lang="fr-FR" dirty="0"/>
          </a:p>
        </p:txBody>
      </p:sp>
    </p:spTree>
    <p:extLst>
      <p:ext uri="{BB962C8B-B14F-4D97-AF65-F5344CB8AC3E}">
        <p14:creationId xmlns:p14="http://schemas.microsoft.com/office/powerpoint/2010/main" val="2713680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L’onglet paraclinique de recenser les bilans en possession du patient. On pourra aussi réaliser les prescriptions de bilans et les demandes d’examens complémentaire…</a:t>
            </a:r>
          </a:p>
        </p:txBody>
      </p:sp>
    </p:spTree>
    <p:extLst>
      <p:ext uri="{BB962C8B-B14F-4D97-AF65-F5344CB8AC3E}">
        <p14:creationId xmlns:p14="http://schemas.microsoft.com/office/powerpoint/2010/main" val="3304994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ordonnances, et les courriers de demande d’examens spécifiques sont générer  via le bouton impression après avoir sélectionné les items voulus</a:t>
            </a:r>
          </a:p>
        </p:txBody>
      </p:sp>
    </p:spTree>
    <p:extLst>
      <p:ext uri="{BB962C8B-B14F-4D97-AF65-F5344CB8AC3E}">
        <p14:creationId xmlns:p14="http://schemas.microsoft.com/office/powerpoint/2010/main" val="4211475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Passons maintenant à l’onglet conclusion. Comme son nom l’indique, cet onglet permet de voir le </a:t>
            </a:r>
            <a:r>
              <a:rPr lang="fr-FR" dirty="0" err="1"/>
              <a:t>recapitulatif</a:t>
            </a:r>
            <a:r>
              <a:rPr lang="fr-FR" dirty="0"/>
              <a:t> de la consultation qui vient d’avoir lieu. </a:t>
            </a:r>
          </a:p>
          <a:p>
            <a:r>
              <a:rPr lang="fr-FR" dirty="0"/>
              <a:t>Le remplissage se fait comme les onglets précédents… via des coches vertes ou les premières lettres des mots saisis. </a:t>
            </a:r>
          </a:p>
          <a:p>
            <a:endParaRPr lang="fr-FR" dirty="0"/>
          </a:p>
        </p:txBody>
      </p:sp>
    </p:spTree>
    <p:extLst>
      <p:ext uri="{BB962C8B-B14F-4D97-AF65-F5344CB8AC3E}">
        <p14:creationId xmlns:p14="http://schemas.microsoft.com/office/powerpoint/2010/main" val="270012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la partie de gauche, on retrouvera les informations relatives aux consignes particulières et les informations communiquées au  patient</a:t>
            </a:r>
          </a:p>
        </p:txBody>
      </p:sp>
    </p:spTree>
    <p:extLst>
      <p:ext uri="{BB962C8B-B14F-4D97-AF65-F5344CB8AC3E}">
        <p14:creationId xmlns:p14="http://schemas.microsoft.com/office/powerpoint/2010/main" val="568858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Associé à cette zone se trouve une zone des documents imprimable : comme l’autorisation d’opérer, les documents d’informations… les prescriptions de bas de contention, on peut aussi </a:t>
            </a:r>
            <a:r>
              <a:rPr lang="fr-FR" dirty="0" err="1"/>
              <a:t>generer</a:t>
            </a:r>
            <a:r>
              <a:rPr lang="fr-FR" dirty="0"/>
              <a:t> les documents d’aide pour les patients (rappel des consignes, mode d’emploi pour enfiler les bas… ou tout document que vous avez l’habitude de remettre au patient. Ces documents sont créés via le paramétrage. </a:t>
            </a:r>
          </a:p>
        </p:txBody>
      </p:sp>
    </p:spTree>
    <p:extLst>
      <p:ext uri="{BB962C8B-B14F-4D97-AF65-F5344CB8AC3E}">
        <p14:creationId xmlns:p14="http://schemas.microsoft.com/office/powerpoint/2010/main" val="649951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En zone centrale, On remarque que les éléments importants des antécédents médicaux sont venus s’implémenter afin d’optimiser la </a:t>
            </a:r>
            <a:r>
              <a:rPr lang="fr-FR" dirty="0" err="1"/>
              <a:t>synthese</a:t>
            </a:r>
            <a:r>
              <a:rPr lang="fr-FR" dirty="0"/>
              <a:t> et permettre le choix de la </a:t>
            </a:r>
            <a:r>
              <a:rPr lang="fr-FR" dirty="0" err="1"/>
              <a:t>strategie</a:t>
            </a:r>
            <a:r>
              <a:rPr lang="fr-FR" dirty="0"/>
              <a:t> d’</a:t>
            </a:r>
            <a:r>
              <a:rPr lang="fr-FR" dirty="0" err="1"/>
              <a:t>anestheise</a:t>
            </a:r>
            <a:r>
              <a:rPr lang="fr-FR" dirty="0"/>
              <a:t> en ayant les </a:t>
            </a:r>
            <a:r>
              <a:rPr lang="fr-FR" dirty="0" err="1"/>
              <a:t>élèments</a:t>
            </a:r>
            <a:r>
              <a:rPr lang="fr-FR" dirty="0"/>
              <a:t> </a:t>
            </a:r>
            <a:r>
              <a:rPr lang="fr-FR" dirty="0" err="1"/>
              <a:t>necessaire</a:t>
            </a:r>
            <a:r>
              <a:rPr lang="fr-FR" dirty="0"/>
              <a:t> sous les yeux</a:t>
            </a:r>
          </a:p>
          <a:p>
            <a:endParaRPr lang="fr-FR" dirty="0"/>
          </a:p>
        </p:txBody>
      </p:sp>
    </p:spTree>
    <p:extLst>
      <p:ext uri="{BB962C8B-B14F-4D97-AF65-F5344CB8AC3E}">
        <p14:creationId xmlns:p14="http://schemas.microsoft.com/office/powerpoint/2010/main" val="1575028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Sur la partie de droite, on trouve tout ce qui est afférent à la stratégie anesthésique :  technique d’</a:t>
            </a:r>
            <a:r>
              <a:rPr lang="fr-FR" dirty="0" err="1"/>
              <a:t>anesthesie</a:t>
            </a:r>
            <a:r>
              <a:rPr lang="fr-FR" dirty="0"/>
              <a:t> </a:t>
            </a:r>
            <a:r>
              <a:rPr lang="fr-FR" dirty="0" err="1"/>
              <a:t>decidée</a:t>
            </a:r>
            <a:r>
              <a:rPr lang="fr-FR" dirty="0"/>
              <a:t>; les consignes pour l’ATB prophylaxie, le monitorage et la stratégie transfusionnelle</a:t>
            </a:r>
          </a:p>
          <a:p>
            <a:r>
              <a:rPr lang="fr-FR" dirty="0"/>
              <a:t>La </a:t>
            </a:r>
            <a:r>
              <a:rPr lang="fr-FR" dirty="0" err="1"/>
              <a:t>completion</a:t>
            </a:r>
            <a:r>
              <a:rPr lang="fr-FR" dirty="0"/>
              <a:t> de ces éléments se fait toujours de la même façon (coche verte, liste)</a:t>
            </a:r>
          </a:p>
        </p:txBody>
      </p:sp>
    </p:spTree>
    <p:extLst>
      <p:ext uri="{BB962C8B-B14F-4D97-AF65-F5344CB8AC3E}">
        <p14:creationId xmlns:p14="http://schemas.microsoft.com/office/powerpoint/2010/main" val="4244444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Voici ce que cela peut donner</a:t>
            </a:r>
          </a:p>
        </p:txBody>
      </p:sp>
    </p:spTree>
    <p:extLst>
      <p:ext uri="{BB962C8B-B14F-4D97-AF65-F5344CB8AC3E}">
        <p14:creationId xmlns:p14="http://schemas.microsoft.com/office/powerpoint/2010/main" val="3281260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On trouve ensuite un onglet résumé, celui-ci permet de retrouver tous les éléments de la consultation sur une seule et </a:t>
            </a:r>
            <a:r>
              <a:rPr lang="fr-FR" dirty="0" err="1"/>
              <a:t>meme</a:t>
            </a:r>
            <a:r>
              <a:rPr lang="fr-FR" dirty="0"/>
              <a:t> page… </a:t>
            </a:r>
          </a:p>
          <a:p>
            <a:endParaRPr lang="fr-FR" dirty="0"/>
          </a:p>
        </p:txBody>
      </p:sp>
    </p:spTree>
    <p:extLst>
      <p:ext uri="{BB962C8B-B14F-4D97-AF65-F5344CB8AC3E}">
        <p14:creationId xmlns:p14="http://schemas.microsoft.com/office/powerpoint/2010/main" val="407746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proposé de sélectionner le patient. Pour cela on peut le chercher soit via la date de naissance, soit par l’</a:t>
            </a:r>
            <a:r>
              <a:rPr lang="fr-FR" dirty="0" err="1"/>
              <a:t>ipp</a:t>
            </a:r>
            <a:r>
              <a:rPr lang="fr-FR" dirty="0"/>
              <a:t> ou encore par les </a:t>
            </a:r>
            <a:r>
              <a:rPr lang="fr-FR" dirty="0" err="1"/>
              <a:t>premieres</a:t>
            </a:r>
            <a:r>
              <a:rPr lang="fr-FR" dirty="0"/>
              <a:t> lettres de son nom de famille</a:t>
            </a:r>
          </a:p>
          <a:p>
            <a:r>
              <a:rPr lang="fr-FR" dirty="0"/>
              <a:t>Ce qui génère le listing correspondant</a:t>
            </a:r>
          </a:p>
          <a:p>
            <a:r>
              <a:rPr lang="fr-FR" dirty="0"/>
              <a:t>Un clic sur le dossier ouvre le dossier sélectionné</a:t>
            </a:r>
          </a:p>
        </p:txBody>
      </p:sp>
    </p:spTree>
    <p:extLst>
      <p:ext uri="{BB962C8B-B14F-4D97-AF65-F5344CB8AC3E}">
        <p14:creationId xmlns:p14="http://schemas.microsoft.com/office/powerpoint/2010/main" val="1363620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Enfin, on a un onglet « document » qui permet d archiver  dans le dossier tous les documents que nous avons pu réunir au moment de la consultation en les scannant ou les important.. Ici on voit la consultation qui a été imprimer et sauvegardé… ce peut </a:t>
            </a:r>
            <a:r>
              <a:rPr lang="fr-FR" dirty="0" err="1"/>
              <a:t>etre</a:t>
            </a:r>
            <a:r>
              <a:rPr lang="fr-FR" dirty="0"/>
              <a:t> des courriers de spécialiste, un </a:t>
            </a:r>
            <a:r>
              <a:rPr lang="fr-FR" dirty="0" err="1"/>
              <a:t>ecg</a:t>
            </a:r>
            <a:r>
              <a:rPr lang="fr-FR" dirty="0"/>
              <a:t>… </a:t>
            </a:r>
          </a:p>
          <a:p>
            <a:endParaRPr lang="fr-FR" dirty="0"/>
          </a:p>
        </p:txBody>
      </p:sp>
    </p:spTree>
    <p:extLst>
      <p:ext uri="{BB962C8B-B14F-4D97-AF65-F5344CB8AC3E}">
        <p14:creationId xmlns:p14="http://schemas.microsoft.com/office/powerpoint/2010/main" val="460024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Fermer et enregistrer la consultation permet de générer un document relatant tout ce qui a été noté au cours de cette consultation. Suivant le choix de l’établissement, ce document pourra être envoyer en </a:t>
            </a:r>
            <a:r>
              <a:rPr lang="fr-FR" dirty="0" err="1"/>
              <a:t>pdf</a:t>
            </a:r>
            <a:r>
              <a:rPr lang="fr-FR" dirty="0"/>
              <a:t> dans le DPI. A partir de ce moment là, La consultation est accessible depuis tout </a:t>
            </a:r>
            <a:r>
              <a:rPr lang="fr-FR" dirty="0" err="1"/>
              <a:t>ordianteur</a:t>
            </a:r>
            <a:r>
              <a:rPr lang="fr-FR" dirty="0"/>
              <a:t> </a:t>
            </a:r>
            <a:r>
              <a:rPr lang="fr-FR" dirty="0" err="1"/>
              <a:t>equipé</a:t>
            </a:r>
            <a:r>
              <a:rPr lang="fr-FR" dirty="0"/>
              <a:t> du logiciel DIANE et le CR via le DPI. </a:t>
            </a:r>
          </a:p>
          <a:p>
            <a:endParaRPr lang="fr-FR" dirty="0"/>
          </a:p>
        </p:txBody>
      </p:sp>
    </p:spTree>
    <p:extLst>
      <p:ext uri="{BB962C8B-B14F-4D97-AF65-F5344CB8AC3E}">
        <p14:creationId xmlns:p14="http://schemas.microsoft.com/office/powerpoint/2010/main" val="4154057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compte rendu de la consultation d’</a:t>
            </a:r>
            <a:r>
              <a:rPr lang="fr-FR" dirty="0" err="1"/>
              <a:t>anesthesie</a:t>
            </a:r>
            <a:endParaRPr lang="fr-FR" dirty="0"/>
          </a:p>
        </p:txBody>
      </p:sp>
    </p:spTree>
    <p:extLst>
      <p:ext uri="{BB962C8B-B14F-4D97-AF65-F5344CB8AC3E}">
        <p14:creationId xmlns:p14="http://schemas.microsoft.com/office/powerpoint/2010/main" val="784148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Voici un aperçu de ce que peut donner le compte rendu de la consultation d’anesthésie. Tous les </a:t>
            </a:r>
            <a:r>
              <a:rPr lang="fr-FR" dirty="0" err="1"/>
              <a:t>élèments</a:t>
            </a:r>
            <a:r>
              <a:rPr lang="fr-FR" dirty="0"/>
              <a:t> recueillis au cours de la consultation sont reportés </a:t>
            </a:r>
            <a:r>
              <a:rPr lang="fr-FR" dirty="0" err="1"/>
              <a:t>automtaiquement</a:t>
            </a:r>
            <a:r>
              <a:rPr lang="fr-FR" dirty="0"/>
              <a:t> dans les zones prévus à cet effet. </a:t>
            </a:r>
          </a:p>
          <a:p>
            <a:r>
              <a:rPr lang="fr-FR" dirty="0"/>
              <a:t>Ce document est personnalisable et il est possible de choisir dans quel ordre on souhaite faire apparaitre les </a:t>
            </a:r>
            <a:r>
              <a:rPr lang="fr-FR" dirty="0" err="1"/>
              <a:t>elements</a:t>
            </a:r>
            <a:r>
              <a:rPr lang="fr-FR" dirty="0"/>
              <a:t>. </a:t>
            </a:r>
          </a:p>
          <a:p>
            <a:r>
              <a:rPr lang="fr-FR" dirty="0"/>
              <a:t>Le visuel est personnalisable. </a:t>
            </a:r>
          </a:p>
          <a:p>
            <a:r>
              <a:rPr lang="fr-FR" dirty="0"/>
              <a:t>Les lettres types, l’ordonnancement des composants est modifiable pour s’adapter au mieux aux habitudes de chaque praticien</a:t>
            </a:r>
          </a:p>
        </p:txBody>
      </p:sp>
    </p:spTree>
    <p:extLst>
      <p:ext uri="{BB962C8B-B14F-4D97-AF65-F5344CB8AC3E}">
        <p14:creationId xmlns:p14="http://schemas.microsoft.com/office/powerpoint/2010/main" val="2223941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peut utiliser un filtre qui permet de mettre en exergue les patients attendus en consultation</a:t>
            </a:r>
          </a:p>
        </p:txBody>
      </p:sp>
    </p:spTree>
    <p:extLst>
      <p:ext uri="{BB962C8B-B14F-4D97-AF65-F5344CB8AC3E}">
        <p14:creationId xmlns:p14="http://schemas.microsoft.com/office/powerpoint/2010/main" val="2901058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Avant de sélectionner le dossier du patient on peut voir ceux connu du logiciel d’</a:t>
            </a:r>
            <a:r>
              <a:rPr lang="fr-FR" dirty="0" err="1"/>
              <a:t>anesthesie</a:t>
            </a:r>
            <a:endParaRPr lang="fr-FR" dirty="0"/>
          </a:p>
          <a:p>
            <a:r>
              <a:rPr lang="fr-FR" dirty="0"/>
              <a:t>SIH signifie que le patient est connu de la base administrative de l’</a:t>
            </a:r>
            <a:r>
              <a:rPr lang="fr-FR" dirty="0" err="1"/>
              <a:t>etablissement</a:t>
            </a:r>
            <a:endParaRPr lang="fr-FR" dirty="0"/>
          </a:p>
          <a:p>
            <a:r>
              <a:rPr lang="fr-FR" dirty="0"/>
              <a:t>DIA signifie que le patient est déjà connu du logiciel diane</a:t>
            </a:r>
          </a:p>
          <a:p>
            <a:endParaRPr lang="fr-FR" dirty="0"/>
          </a:p>
        </p:txBody>
      </p:sp>
    </p:spTree>
    <p:extLst>
      <p:ext uri="{BB962C8B-B14F-4D97-AF65-F5344CB8AC3E}">
        <p14:creationId xmlns:p14="http://schemas.microsoft.com/office/powerpoint/2010/main" val="234593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fois le dossier </a:t>
            </a:r>
            <a:r>
              <a:rPr lang="fr-FR" dirty="0" err="1"/>
              <a:t>selectionné</a:t>
            </a:r>
            <a:r>
              <a:rPr lang="fr-FR" dirty="0"/>
              <a:t>, Un clic sur le dossier ouvre celui sélectionné</a:t>
            </a:r>
          </a:p>
        </p:txBody>
      </p:sp>
    </p:spTree>
    <p:extLst>
      <p:ext uri="{BB962C8B-B14F-4D97-AF65-F5344CB8AC3E}">
        <p14:creationId xmlns:p14="http://schemas.microsoft.com/office/powerpoint/2010/main" val="249690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allons voir maintenant la consultation à proprement parler</a:t>
            </a:r>
          </a:p>
        </p:txBody>
      </p:sp>
    </p:spTree>
    <p:extLst>
      <p:ext uri="{BB962C8B-B14F-4D97-AF65-F5344CB8AC3E}">
        <p14:creationId xmlns:p14="http://schemas.microsoft.com/office/powerpoint/2010/main" val="794161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le démarrage, Un premier formulaire est proposé avec des informations. Si il existe une connexion avec le SIH, certaines informations sont automatiquement remontées… sinon c’est le moment adéquat pour les compléter. </a:t>
            </a:r>
          </a:p>
        </p:txBody>
      </p:sp>
    </p:spTree>
    <p:extLst>
      <p:ext uri="{BB962C8B-B14F-4D97-AF65-F5344CB8AC3E}">
        <p14:creationId xmlns:p14="http://schemas.microsoft.com/office/powerpoint/2010/main" val="2729157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691931" y="2502698"/>
            <a:ext cx="7772404" cy="2387601"/>
          </a:xfrm>
          <a:prstGeom prst="rect">
            <a:avLst/>
          </a:prstGeom>
        </p:spPr>
        <p:txBody>
          <a:bodyPr anchor="b"/>
          <a:lstStyle>
            <a:lvl1pPr algn="ctr"/>
          </a:lstStyle>
          <a:p>
            <a:r>
              <a:t>Texte du titre</a:t>
            </a:r>
          </a:p>
        </p:txBody>
      </p:sp>
      <p:sp>
        <p:nvSpPr>
          <p:cNvPr id="12" name="Texte niveau 1…"/>
          <p:cNvSpPr txBox="1">
            <a:spLocks noGrp="1"/>
          </p:cNvSpPr>
          <p:nvPr>
            <p:ph type="body" sz="quarter" idx="1"/>
          </p:nvPr>
        </p:nvSpPr>
        <p:spPr>
          <a:xfrm>
            <a:off x="1981686" y="5202237"/>
            <a:ext cx="6858004" cy="819992"/>
          </a:xfrm>
          <a:prstGeom prst="rect">
            <a:avLst/>
          </a:prstGeom>
        </p:spPr>
        <p:txBody>
          <a:bodyPr/>
          <a:lstStyle>
            <a:lvl1pPr marL="0" indent="0" algn="ctr">
              <a:buSzTx/>
              <a:buFontTx/>
              <a:buNone/>
              <a:defRPr sz="1600"/>
            </a:lvl1pPr>
            <a:lvl2pPr marL="0" indent="0" algn="ctr">
              <a:buSzTx/>
              <a:buFontTx/>
              <a:buNone/>
              <a:defRPr sz="1600"/>
            </a:lvl2pPr>
            <a:lvl3pPr marL="0" indent="0" algn="ctr">
              <a:buSzTx/>
              <a:buFontTx/>
              <a:buNone/>
              <a:defRPr sz="1600"/>
            </a:lvl3pPr>
            <a:lvl4pPr marL="0" indent="0" algn="ctr">
              <a:buSzTx/>
              <a:buFontTx/>
              <a:buNone/>
              <a:defRPr sz="1600"/>
            </a:lvl4pPr>
            <a:lvl5pPr marL="0" indent="0" algn="ctr">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Texte du titre"/>
          <p:cNvSpPr txBox="1">
            <a:spLocks noGrp="1"/>
          </p:cNvSpPr>
          <p:nvPr>
            <p:ph type="title"/>
          </p:nvPr>
        </p:nvSpPr>
        <p:spPr>
          <a:xfrm>
            <a:off x="6543675" y="365125"/>
            <a:ext cx="1971676" cy="5811838"/>
          </a:xfrm>
          <a:prstGeom prst="rect">
            <a:avLst/>
          </a:prstGeom>
        </p:spPr>
        <p:txBody>
          <a:bodyPr/>
          <a:lstStyle>
            <a:lvl1pPr>
              <a:defRPr sz="4400">
                <a:solidFill>
                  <a:srgbClr val="000000"/>
                </a:solidFill>
              </a:defRPr>
            </a:lvl1pPr>
          </a:lstStyle>
          <a:p>
            <a:r>
              <a:t>Texte du titre</a:t>
            </a:r>
          </a:p>
        </p:txBody>
      </p:sp>
      <p:sp>
        <p:nvSpPr>
          <p:cNvPr id="102" name="Texte niveau 1…"/>
          <p:cNvSpPr txBox="1">
            <a:spLocks noGrp="1"/>
          </p:cNvSpPr>
          <p:nvPr>
            <p:ph type="body" idx="1"/>
          </p:nvPr>
        </p:nvSpPr>
        <p:spPr>
          <a:xfrm>
            <a:off x="628651" y="365125"/>
            <a:ext cx="5800727" cy="58118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623889" y="1709741"/>
            <a:ext cx="7886701" cy="2852740"/>
          </a:xfrm>
          <a:prstGeom prst="rect">
            <a:avLst/>
          </a:prstGeom>
        </p:spPr>
        <p:txBody>
          <a:bodyPr anchor="b"/>
          <a:lstStyle>
            <a:lvl1pPr>
              <a:defRPr sz="6000">
                <a:solidFill>
                  <a:srgbClr val="000000"/>
                </a:solidFill>
              </a:defRPr>
            </a:lvl1pPr>
          </a:lstStyle>
          <a:p>
            <a:r>
              <a:t>Texte du titre</a:t>
            </a:r>
          </a:p>
        </p:txBody>
      </p:sp>
      <p:sp>
        <p:nvSpPr>
          <p:cNvPr id="30" name="Texte niveau 1…"/>
          <p:cNvSpPr txBox="1">
            <a:spLocks noGrp="1"/>
          </p:cNvSpPr>
          <p:nvPr>
            <p:ph type="body" sz="quarter" idx="1"/>
          </p:nvPr>
        </p:nvSpPr>
        <p:spPr>
          <a:xfrm>
            <a:off x="623889" y="4589464"/>
            <a:ext cx="7886701" cy="1500190"/>
          </a:xfrm>
          <a:prstGeom prst="rect">
            <a:avLst/>
          </a:prstGeom>
        </p:spPr>
        <p:txBody>
          <a:bodyPr/>
          <a:lstStyle>
            <a:lvl1pPr marL="0" indent="0">
              <a:buSzTx/>
              <a:buFontTx/>
              <a:buNone/>
              <a:defRPr>
                <a:solidFill>
                  <a:srgbClr val="000000"/>
                </a:solidFill>
              </a:defRPr>
            </a:lvl1pPr>
            <a:lvl2pPr marL="0" indent="0">
              <a:buSzTx/>
              <a:buFontTx/>
              <a:buNone/>
              <a:defRPr>
                <a:solidFill>
                  <a:srgbClr val="000000"/>
                </a:solidFill>
              </a:defRPr>
            </a:lvl2pPr>
            <a:lvl3pPr marL="0" indent="0">
              <a:buSzTx/>
              <a:buFontTx/>
              <a:buNone/>
              <a:defRPr>
                <a:solidFill>
                  <a:srgbClr val="000000"/>
                </a:solidFill>
              </a:defRPr>
            </a:lvl3pPr>
            <a:lvl4pPr marL="0" indent="0">
              <a:buSzTx/>
              <a:buFontTx/>
              <a:buNone/>
              <a:defRPr>
                <a:solidFill>
                  <a:srgbClr val="000000"/>
                </a:solidFill>
              </a:defRPr>
            </a:lvl4pPr>
            <a:lvl5pPr marL="0" indent="0">
              <a:buSzTx/>
              <a:buFontTx/>
              <a:buNone/>
              <a:defRPr>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39" name="Texte niveau 1…"/>
          <p:cNvSpPr txBox="1">
            <a:spLocks noGrp="1"/>
          </p:cNvSpPr>
          <p:nvPr>
            <p:ph type="body" sz="half" idx="1"/>
          </p:nvPr>
        </p:nvSpPr>
        <p:spPr>
          <a:xfrm>
            <a:off x="628650" y="1825625"/>
            <a:ext cx="3886200" cy="43513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629841" y="365125"/>
            <a:ext cx="7886704" cy="1325564"/>
          </a:xfrm>
          <a:prstGeom prst="rect">
            <a:avLst/>
          </a:prstGeom>
        </p:spPr>
        <p:txBody>
          <a:bodyPr/>
          <a:lstStyle>
            <a:lvl1pPr>
              <a:defRPr sz="4400">
                <a:solidFill>
                  <a:srgbClr val="000000"/>
                </a:solidFill>
              </a:defRPr>
            </a:lvl1pPr>
          </a:lstStyle>
          <a:p>
            <a:r>
              <a:t>Texte du titre</a:t>
            </a:r>
          </a:p>
        </p:txBody>
      </p:sp>
      <p:sp>
        <p:nvSpPr>
          <p:cNvPr id="48" name="Texte niveau 1…"/>
          <p:cNvSpPr txBox="1">
            <a:spLocks noGrp="1"/>
          </p:cNvSpPr>
          <p:nvPr>
            <p:ph type="body" sz="quarter" idx="1"/>
          </p:nvPr>
        </p:nvSpPr>
        <p:spPr>
          <a:xfrm>
            <a:off x="629841" y="1681165"/>
            <a:ext cx="3868344" cy="823914"/>
          </a:xfrm>
          <a:prstGeom prst="rect">
            <a:avLst/>
          </a:prstGeom>
        </p:spPr>
        <p:txBody>
          <a:bodyPr anchor="b"/>
          <a:lstStyle>
            <a:lvl1pPr marL="0" indent="0">
              <a:buSzTx/>
              <a:buFontTx/>
              <a:buNone/>
              <a:defRPr b="1">
                <a:solidFill>
                  <a:srgbClr val="000000"/>
                </a:solidFill>
              </a:defRPr>
            </a:lvl1pPr>
            <a:lvl2pPr marL="0" indent="0">
              <a:buSzTx/>
              <a:buFontTx/>
              <a:buNone/>
              <a:defRPr b="1">
                <a:solidFill>
                  <a:srgbClr val="000000"/>
                </a:solidFill>
              </a:defRPr>
            </a:lvl2pPr>
            <a:lvl3pPr marL="0" indent="0">
              <a:buSzTx/>
              <a:buFontTx/>
              <a:buNone/>
              <a:defRPr b="1">
                <a:solidFill>
                  <a:srgbClr val="000000"/>
                </a:solidFill>
              </a:defRPr>
            </a:lvl3pPr>
            <a:lvl4pPr marL="0" indent="0">
              <a:buSzTx/>
              <a:buFontTx/>
              <a:buNone/>
              <a:defRPr b="1">
                <a:solidFill>
                  <a:srgbClr val="000000"/>
                </a:solidFill>
              </a:defRPr>
            </a:lvl4pPr>
            <a:lvl5pPr marL="0" indent="0">
              <a:buSzTx/>
              <a:buFontTx/>
              <a:buNone/>
              <a:defRPr b="1">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13"/>
          </p:nvPr>
        </p:nvSpPr>
        <p:spPr>
          <a:xfrm>
            <a:off x="4629151" y="1681165"/>
            <a:ext cx="3887395" cy="823914"/>
          </a:xfrm>
          <a:prstGeom prst="rect">
            <a:avLst/>
          </a:prstGeom>
        </p:spPr>
        <p:txBody>
          <a:bodyPr anchor="b"/>
          <a:lstStyle/>
          <a:p>
            <a:endParaRPr/>
          </a:p>
        </p:txBody>
      </p:sp>
      <p:sp>
        <p:nvSpPr>
          <p:cNvPr id="5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58"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73" name="Texte niveau 1…"/>
          <p:cNvSpPr txBox="1">
            <a:spLocks noGrp="1"/>
          </p:cNvSpPr>
          <p:nvPr>
            <p:ph type="body" sz="half" idx="1"/>
          </p:nvPr>
        </p:nvSpPr>
        <p:spPr>
          <a:xfrm>
            <a:off x="3887392" y="987425"/>
            <a:ext cx="4629154" cy="4873627"/>
          </a:xfrm>
          <a:prstGeom prst="rect">
            <a:avLst/>
          </a:prstGeom>
        </p:spPr>
        <p:txBody>
          <a:bodyPr/>
          <a:lstStyle>
            <a:lvl1pPr>
              <a:defRPr sz="3200">
                <a:solidFill>
                  <a:srgbClr val="000000"/>
                </a:solidFill>
              </a:defRPr>
            </a:lvl1pPr>
            <a:lvl2pPr marL="718437" indent="-261251">
              <a:defRPr sz="3200">
                <a:solidFill>
                  <a:srgbClr val="000000"/>
                </a:solidFill>
              </a:defRPr>
            </a:lvl2pPr>
            <a:lvl3pPr>
              <a:defRPr sz="3200">
                <a:solidFill>
                  <a:srgbClr val="000000"/>
                </a:solidFill>
              </a:defRPr>
            </a:lvl3pPr>
            <a:lvl4pPr marL="1737317" indent="-365751">
              <a:defRPr sz="3200">
                <a:solidFill>
                  <a:srgbClr val="000000"/>
                </a:solidFill>
              </a:defRPr>
            </a:lvl4pPr>
            <a:lvl5pPr marL="2194505" indent="-365749">
              <a:defRPr sz="32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13"/>
          </p:nvPr>
        </p:nvSpPr>
        <p:spPr>
          <a:xfrm>
            <a:off x="629838" y="2057400"/>
            <a:ext cx="2949183" cy="3811588"/>
          </a:xfrm>
          <a:prstGeom prst="rect">
            <a:avLst/>
          </a:prstGeom>
        </p:spPr>
        <p:txBody>
          <a:bodyPr/>
          <a:lstStyle/>
          <a:p>
            <a:endParaRPr/>
          </a:p>
        </p:txBody>
      </p:sp>
      <p:sp>
        <p:nvSpPr>
          <p:cNvPr id="7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83" name="Picture Placeholder 2"/>
          <p:cNvSpPr>
            <a:spLocks noGrp="1"/>
          </p:cNvSpPr>
          <p:nvPr>
            <p:ph type="pic" sz="half" idx="13"/>
          </p:nvPr>
        </p:nvSpPr>
        <p:spPr>
          <a:xfrm>
            <a:off x="3887392" y="987425"/>
            <a:ext cx="4629154" cy="4873627"/>
          </a:xfrm>
          <a:prstGeom prst="rect">
            <a:avLst/>
          </a:prstGeom>
        </p:spPr>
        <p:txBody>
          <a:bodyPr lIns="91439" tIns="45719" rIns="91439" bIns="45719">
            <a:noAutofit/>
          </a:bodyPr>
          <a:lstStyle/>
          <a:p>
            <a:endParaRPr/>
          </a:p>
        </p:txBody>
      </p:sp>
      <p:sp>
        <p:nvSpPr>
          <p:cNvPr id="84" name="Texte niveau 1…"/>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solidFill>
                  <a:srgbClr val="000000"/>
                </a:solidFill>
              </a:defRPr>
            </a:lvl1pPr>
            <a:lvl2pPr marL="0" indent="0">
              <a:buSzTx/>
              <a:buFontTx/>
              <a:buNone/>
              <a:defRPr sz="1600">
                <a:solidFill>
                  <a:srgbClr val="000000"/>
                </a:solidFill>
              </a:defRPr>
            </a:lvl2pPr>
            <a:lvl3pPr marL="0" indent="0">
              <a:buSzTx/>
              <a:buFontTx/>
              <a:buNone/>
              <a:defRPr sz="1600">
                <a:solidFill>
                  <a:srgbClr val="000000"/>
                </a:solidFill>
              </a:defRPr>
            </a:lvl3pPr>
            <a:lvl4pPr marL="0" indent="0">
              <a:buSzTx/>
              <a:buFontTx/>
              <a:buNone/>
              <a:defRPr sz="1600">
                <a:solidFill>
                  <a:srgbClr val="000000"/>
                </a:solidFill>
              </a:defRPr>
            </a:lvl4pPr>
            <a:lvl5pPr marL="0" indent="0">
              <a:buSzTx/>
              <a:buFontTx/>
              <a:buNone/>
              <a:defRPr sz="16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93" name="Texte niveau 1…"/>
          <p:cNvSpPr txBox="1">
            <a:spLocks noGrp="1"/>
          </p:cNvSpPr>
          <p:nvPr>
            <p:ph type="body" idx="1"/>
          </p:nvPr>
        </p:nvSpPr>
        <p:spPr>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543050" y="382203"/>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Texte du titre</a:t>
            </a:r>
          </a:p>
        </p:txBody>
      </p:sp>
      <p:sp>
        <p:nvSpPr>
          <p:cNvPr id="3" name="Texte niveau 1…"/>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289222" y="6221735"/>
            <a:ext cx="263979" cy="269237"/>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p:titleStyle>
    <p:bodyStyle>
      <a:lvl1pPr marL="228592" marR="0" indent="-2285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1pPr>
      <a:lvl2pPr marL="731500" marR="0" indent="-27431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2pPr>
      <a:lvl3pPr marL="1219168"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3pPr>
      <a:lvl4pPr marL="1676356"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4pPr>
      <a:lvl5pPr marL="2133547"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5pPr>
      <a:lvl6pPr marL="2590735"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6pPr>
      <a:lvl7pPr marL="3047924"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7pPr>
      <a:lvl8pPr marL="3505112"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8pPr>
      <a:lvl9pPr marL="3962301" marR="0" indent="-304791"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itre 1"/>
          <p:cNvSpPr txBox="1">
            <a:spLocks noGrp="1"/>
          </p:cNvSpPr>
          <p:nvPr>
            <p:ph type="ctrTitle"/>
          </p:nvPr>
        </p:nvSpPr>
        <p:spPr>
          <a:xfrm>
            <a:off x="1605669" y="4322871"/>
            <a:ext cx="7772401" cy="1952801"/>
          </a:xfrm>
          <a:prstGeom prst="rect">
            <a:avLst/>
          </a:prstGeom>
          <a:ln>
            <a:noFill/>
          </a:ln>
        </p:spPr>
        <p:txBody>
          <a:bodyPr>
            <a:normAutofit fontScale="90000"/>
          </a:bodyPr>
          <a:lstStyle/>
          <a:p>
            <a:r>
              <a:rPr lang="fr-FR" sz="4800" dirty="0">
                <a:latin typeface="Montserrat" panose="00000500000000000000" pitchFamily="50" charset="0"/>
              </a:rPr>
              <a:t>Consultation </a:t>
            </a:r>
            <a:br>
              <a:rPr lang="fr-FR" sz="4800" dirty="0">
                <a:latin typeface="Montserrat" panose="00000500000000000000" pitchFamily="50" charset="0"/>
              </a:rPr>
            </a:br>
            <a:r>
              <a:rPr lang="fr-FR" sz="4800" dirty="0">
                <a:latin typeface="Montserrat" panose="00000500000000000000" pitchFamily="50" charset="0"/>
              </a:rPr>
              <a:t>de pré-anesthésie</a:t>
            </a:r>
            <a:br>
              <a:rPr lang="fr-FR" sz="4800" dirty="0">
                <a:latin typeface="Montserrat" panose="00000500000000000000" pitchFamily="50" charset="0"/>
              </a:rPr>
            </a:br>
            <a:r>
              <a:rPr lang="fr-FR" sz="4800" dirty="0">
                <a:latin typeface="Montserrat" panose="00000500000000000000" pitchFamily="50" charset="0"/>
              </a:rPr>
              <a:t>(CPA) </a:t>
            </a:r>
            <a:endParaRPr sz="4800" dirty="0">
              <a:latin typeface="Montserrat" panose="00000500000000000000" pitchFamily="50"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C5FCC62A-B822-4164-A901-4C46928655F1}"/>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Ouverture de la CPA </a:t>
            </a:r>
            <a:endParaRPr lang="fr-FR" altLang="fr-FR" sz="2800" dirty="0">
              <a:solidFill>
                <a:srgbClr val="1B4F9E"/>
              </a:solidFill>
              <a:latin typeface="Montserrat" panose="00000500000000000000" pitchFamily="50" charset="0"/>
              <a:cs typeface="Calibri Light"/>
              <a:sym typeface="Calibri Light"/>
            </a:endParaRPr>
          </a:p>
        </p:txBody>
      </p:sp>
      <p:pic>
        <p:nvPicPr>
          <p:cNvPr id="6" name="Image 5">
            <a:extLst>
              <a:ext uri="{FF2B5EF4-FFF2-40B4-BE49-F238E27FC236}">
                <a16:creationId xmlns:a16="http://schemas.microsoft.com/office/drawing/2014/main" id="{1B54828A-D38C-42C3-963E-1EF5293A95D3}"/>
              </a:ext>
            </a:extLst>
          </p:cNvPr>
          <p:cNvPicPr>
            <a:picLocks noChangeAspect="1"/>
          </p:cNvPicPr>
          <p:nvPr/>
        </p:nvPicPr>
        <p:blipFill>
          <a:blip r:embed="rId3"/>
          <a:stretch>
            <a:fillRect/>
          </a:stretch>
        </p:blipFill>
        <p:spPr>
          <a:xfrm>
            <a:off x="744752" y="1385807"/>
            <a:ext cx="7654496" cy="4086385"/>
          </a:xfrm>
          <a:prstGeom prst="rect">
            <a:avLst/>
          </a:prstGeom>
          <a:ln>
            <a:solidFill>
              <a:srgbClr val="194F9E"/>
            </a:solidFill>
          </a:ln>
        </p:spPr>
      </p:pic>
    </p:spTree>
    <p:extLst>
      <p:ext uri="{BB962C8B-B14F-4D97-AF65-F5344CB8AC3E}">
        <p14:creationId xmlns:p14="http://schemas.microsoft.com/office/powerpoint/2010/main" val="26418704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C891272-FF15-4592-A6CE-8D1268BF7A65}"/>
              </a:ext>
            </a:extLst>
          </p:cNvPr>
          <p:cNvPicPr>
            <a:picLocks noChangeAspect="1"/>
          </p:cNvPicPr>
          <p:nvPr/>
        </p:nvPicPr>
        <p:blipFill>
          <a:blip r:embed="rId3"/>
          <a:stretch>
            <a:fillRect/>
          </a:stretch>
        </p:blipFill>
        <p:spPr>
          <a:xfrm>
            <a:off x="-88466" y="1067880"/>
            <a:ext cx="3620093" cy="3914609"/>
          </a:xfrm>
          <a:prstGeom prst="rect">
            <a:avLst/>
          </a:prstGeom>
          <a:ln w="12700">
            <a:solidFill>
              <a:srgbClr val="124F9D"/>
            </a:solidFill>
          </a:ln>
          <a:scene3d>
            <a:camera prst="perspectiveContrastingRightFacing"/>
            <a:lightRig rig="threePt" dir="t"/>
          </a:scene3d>
        </p:spPr>
      </p:pic>
      <p:sp>
        <p:nvSpPr>
          <p:cNvPr id="7" name="Rectangle 9">
            <a:extLst>
              <a:ext uri="{FF2B5EF4-FFF2-40B4-BE49-F238E27FC236}">
                <a16:creationId xmlns:a16="http://schemas.microsoft.com/office/drawing/2014/main" id="{C5FCC62A-B822-4164-A901-4C46928655F1}"/>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Formulaire d’ouverture de dossier</a:t>
            </a:r>
            <a:endParaRPr lang="fr-FR" altLang="fr-FR" sz="2800" dirty="0">
              <a:solidFill>
                <a:srgbClr val="1B4F9E"/>
              </a:solidFill>
              <a:latin typeface="Montserrat" panose="00000500000000000000" pitchFamily="50" charset="0"/>
              <a:cs typeface="Calibri Light"/>
              <a:sym typeface="Calibri Light"/>
            </a:endParaRPr>
          </a:p>
        </p:txBody>
      </p:sp>
      <p:pic>
        <p:nvPicPr>
          <p:cNvPr id="6" name="Image 5">
            <a:extLst>
              <a:ext uri="{FF2B5EF4-FFF2-40B4-BE49-F238E27FC236}">
                <a16:creationId xmlns:a16="http://schemas.microsoft.com/office/drawing/2014/main" id="{A9B82C20-CCFD-451F-B385-3BA3543CF591}"/>
              </a:ext>
            </a:extLst>
          </p:cNvPr>
          <p:cNvPicPr>
            <a:picLocks noChangeAspect="1"/>
          </p:cNvPicPr>
          <p:nvPr/>
        </p:nvPicPr>
        <p:blipFill rotWithShape="1">
          <a:blip r:embed="rId4"/>
          <a:srcRect l="1698" t="1355" r="1855" b="1772"/>
          <a:stretch/>
        </p:blipFill>
        <p:spPr>
          <a:xfrm>
            <a:off x="2750528" y="1429825"/>
            <a:ext cx="3642943" cy="3864345"/>
          </a:xfrm>
          <a:prstGeom prst="rect">
            <a:avLst/>
          </a:prstGeom>
          <a:ln w="12700">
            <a:solidFill>
              <a:srgbClr val="124F9D"/>
            </a:solidFill>
          </a:ln>
          <a:scene3d>
            <a:camera prst="perspectiveContrastingRightFacing"/>
            <a:lightRig rig="threePt" dir="t"/>
          </a:scene3d>
        </p:spPr>
      </p:pic>
      <p:pic>
        <p:nvPicPr>
          <p:cNvPr id="2" name="Image 1">
            <a:extLst>
              <a:ext uri="{FF2B5EF4-FFF2-40B4-BE49-F238E27FC236}">
                <a16:creationId xmlns:a16="http://schemas.microsoft.com/office/drawing/2014/main" id="{3D8F9EDB-5E1F-4522-B91C-84B8E7420EB1}"/>
              </a:ext>
            </a:extLst>
          </p:cNvPr>
          <p:cNvPicPr>
            <a:picLocks noChangeAspect="1"/>
          </p:cNvPicPr>
          <p:nvPr/>
        </p:nvPicPr>
        <p:blipFill>
          <a:blip r:embed="rId5"/>
          <a:stretch>
            <a:fillRect/>
          </a:stretch>
        </p:blipFill>
        <p:spPr>
          <a:xfrm>
            <a:off x="5612372" y="1762233"/>
            <a:ext cx="3620093" cy="3893882"/>
          </a:xfrm>
          <a:prstGeom prst="rect">
            <a:avLst/>
          </a:prstGeom>
          <a:ln w="12700">
            <a:solidFill>
              <a:srgbClr val="124F9D"/>
            </a:solidFill>
          </a:ln>
          <a:scene3d>
            <a:camera prst="perspectiveContrastingRightFacing"/>
            <a:lightRig rig="threePt" dir="t"/>
          </a:scene3d>
        </p:spPr>
      </p:pic>
    </p:spTree>
    <p:extLst>
      <p:ext uri="{BB962C8B-B14F-4D97-AF65-F5344CB8AC3E}">
        <p14:creationId xmlns:p14="http://schemas.microsoft.com/office/powerpoint/2010/main" val="15920628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05542BE-C342-4977-8AE4-C629303FB1E1}"/>
              </a:ext>
            </a:extLst>
          </p:cNvPr>
          <p:cNvPicPr>
            <a:picLocks noChangeAspect="1"/>
          </p:cNvPicPr>
          <p:nvPr/>
        </p:nvPicPr>
        <p:blipFill>
          <a:blip r:embed="rId3"/>
          <a:stretch>
            <a:fillRect/>
          </a:stretch>
        </p:blipFill>
        <p:spPr>
          <a:xfrm>
            <a:off x="387864" y="1556322"/>
            <a:ext cx="7933208" cy="4040978"/>
          </a:xfrm>
          <a:prstGeom prst="rect">
            <a:avLst/>
          </a:prstGeom>
          <a:ln>
            <a:solidFill>
              <a:srgbClr val="5A97E1"/>
            </a:solidFill>
          </a:ln>
        </p:spPr>
      </p:pic>
      <p:sp>
        <p:nvSpPr>
          <p:cNvPr id="4" name="Rectangle 9">
            <a:extLst>
              <a:ext uri="{FF2B5EF4-FFF2-40B4-BE49-F238E27FC236}">
                <a16:creationId xmlns:a16="http://schemas.microsoft.com/office/drawing/2014/main" id="{B14F6B52-B50F-45F9-A51D-4A5ACFD34D17}"/>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Administratif »</a:t>
            </a:r>
            <a:endParaRPr lang="fr-FR" altLang="fr-FR" sz="2800" dirty="0">
              <a:solidFill>
                <a:srgbClr val="1B4F9E"/>
              </a:solidFill>
              <a:latin typeface="Montserrat" panose="00000500000000000000" pitchFamily="50" charset="0"/>
              <a:cs typeface="Calibri Light"/>
              <a:sym typeface="Calibri Light"/>
            </a:endParaRPr>
          </a:p>
        </p:txBody>
      </p:sp>
      <p:sp>
        <p:nvSpPr>
          <p:cNvPr id="3" name="ZoneTexte 2">
            <a:extLst>
              <a:ext uri="{FF2B5EF4-FFF2-40B4-BE49-F238E27FC236}">
                <a16:creationId xmlns:a16="http://schemas.microsoft.com/office/drawing/2014/main" id="{5654CC34-9943-4D78-9C43-4287B30EE185}"/>
              </a:ext>
            </a:extLst>
          </p:cNvPr>
          <p:cNvSpPr txBox="1"/>
          <p:nvPr/>
        </p:nvSpPr>
        <p:spPr>
          <a:xfrm>
            <a:off x="4458791" y="1064636"/>
            <a:ext cx="2871936" cy="307773"/>
          </a:xfrm>
          <a:prstGeom prst="rect">
            <a:avLst/>
          </a:prstGeom>
          <a:noFill/>
          <a:ln w="9525" cap="flat">
            <a:solidFill>
              <a:srgbClr val="12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24F9D"/>
                </a:solidFill>
                <a:effectLst/>
                <a:uFillTx/>
                <a:latin typeface="Montserrat" panose="00000500000000000000" pitchFamily="50" charset="0"/>
                <a:sym typeface="Calibri"/>
              </a:rPr>
              <a:t>Anciens dossiers consultables  </a:t>
            </a:r>
          </a:p>
        </p:txBody>
      </p:sp>
      <p:cxnSp>
        <p:nvCxnSpPr>
          <p:cNvPr id="6" name="Connecteur droit avec flèche 5">
            <a:extLst>
              <a:ext uri="{FF2B5EF4-FFF2-40B4-BE49-F238E27FC236}">
                <a16:creationId xmlns:a16="http://schemas.microsoft.com/office/drawing/2014/main" id="{B2410CDA-8399-4FBD-BB54-69EADA36A525}"/>
              </a:ext>
            </a:extLst>
          </p:cNvPr>
          <p:cNvCxnSpPr>
            <a:cxnSpLocks/>
          </p:cNvCxnSpPr>
          <p:nvPr/>
        </p:nvCxnSpPr>
        <p:spPr>
          <a:xfrm flipH="1">
            <a:off x="2595154" y="1218763"/>
            <a:ext cx="1863638" cy="82103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a16="http://schemas.microsoft.com/office/drawing/2014/main" id="{6E40A685-59CC-4869-86D2-4EAEA8E37714}"/>
              </a:ext>
            </a:extLst>
          </p:cNvPr>
          <p:cNvSpPr txBox="1"/>
          <p:nvPr/>
        </p:nvSpPr>
        <p:spPr>
          <a:xfrm>
            <a:off x="7390862" y="2737724"/>
            <a:ext cx="1557474" cy="307773"/>
          </a:xfrm>
          <a:prstGeom prst="rect">
            <a:avLst/>
          </a:prstGeom>
          <a:noFill/>
          <a:ln w="9525"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24F9D"/>
                </a:solidFill>
                <a:effectLst/>
                <a:uFillTx/>
                <a:latin typeface="Montserrat" panose="00000500000000000000" pitchFamily="50" charset="0"/>
                <a:sym typeface="Calibri"/>
              </a:rPr>
              <a:t>Identité patient </a:t>
            </a:r>
          </a:p>
        </p:txBody>
      </p:sp>
      <p:sp>
        <p:nvSpPr>
          <p:cNvPr id="12" name="ZoneTexte 11">
            <a:extLst>
              <a:ext uri="{FF2B5EF4-FFF2-40B4-BE49-F238E27FC236}">
                <a16:creationId xmlns:a16="http://schemas.microsoft.com/office/drawing/2014/main" id="{6870F638-F88D-4DFA-AFAE-8704B144F69F}"/>
              </a:ext>
            </a:extLst>
          </p:cNvPr>
          <p:cNvSpPr txBox="1"/>
          <p:nvPr/>
        </p:nvSpPr>
        <p:spPr>
          <a:xfrm>
            <a:off x="7390862" y="4059790"/>
            <a:ext cx="1557474" cy="738660"/>
          </a:xfrm>
          <a:prstGeom prst="rect">
            <a:avLst/>
          </a:prstGeom>
          <a:noFill/>
          <a:ln w="12700" cap="flat">
            <a:solidFill>
              <a:srgbClr val="12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24F9D"/>
                </a:solidFill>
                <a:effectLst/>
                <a:uFillTx/>
                <a:latin typeface="Montserrat" panose="00000500000000000000" pitchFamily="50" charset="0"/>
                <a:sym typeface="Calibri"/>
              </a:rPr>
              <a:t>Informations </a:t>
            </a: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24F9D"/>
                </a:solidFill>
                <a:latin typeface="Montserrat" panose="00000500000000000000" pitchFamily="50" charset="0"/>
              </a:rPr>
              <a:t>   sur </a:t>
            </a:r>
          </a:p>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24F9D"/>
                </a:solidFill>
                <a:latin typeface="Montserrat" panose="00000500000000000000" pitchFamily="50" charset="0"/>
              </a:rPr>
              <a:t>l</a:t>
            </a:r>
            <a:r>
              <a:rPr kumimoji="0" lang="fr-FR" sz="1400" b="0" i="0" u="none" strike="noStrike" cap="none" spc="0" normalizeH="0" baseline="0" dirty="0">
                <a:ln>
                  <a:noFill/>
                </a:ln>
                <a:solidFill>
                  <a:srgbClr val="124F9D"/>
                </a:solidFill>
                <a:effectLst/>
                <a:uFillTx/>
                <a:latin typeface="Montserrat" panose="00000500000000000000" pitchFamily="50" charset="0"/>
                <a:sym typeface="Calibri"/>
              </a:rPr>
              <a:t>’intervention </a:t>
            </a:r>
          </a:p>
        </p:txBody>
      </p:sp>
      <p:sp>
        <p:nvSpPr>
          <p:cNvPr id="11" name="Rectangle 10">
            <a:extLst>
              <a:ext uri="{FF2B5EF4-FFF2-40B4-BE49-F238E27FC236}">
                <a16:creationId xmlns:a16="http://schemas.microsoft.com/office/drawing/2014/main" id="{9534B053-A9DB-4A70-A323-A91D1FDF35C4}"/>
              </a:ext>
            </a:extLst>
          </p:cNvPr>
          <p:cNvSpPr/>
          <p:nvPr/>
        </p:nvSpPr>
        <p:spPr>
          <a:xfrm>
            <a:off x="387864" y="3507479"/>
            <a:ext cx="6470167" cy="196515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5" name="Rectangle 14">
            <a:extLst>
              <a:ext uri="{FF2B5EF4-FFF2-40B4-BE49-F238E27FC236}">
                <a16:creationId xmlns:a16="http://schemas.microsoft.com/office/drawing/2014/main" id="{38AD34CF-139B-4860-9759-01E6BB7E4B5A}"/>
              </a:ext>
            </a:extLst>
          </p:cNvPr>
          <p:cNvSpPr/>
          <p:nvPr/>
        </p:nvSpPr>
        <p:spPr>
          <a:xfrm>
            <a:off x="387864" y="2614504"/>
            <a:ext cx="6483198" cy="555416"/>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id="{3B165960-38A7-4C24-95FB-F8D3A5E720F3}"/>
              </a:ext>
            </a:extLst>
          </p:cNvPr>
          <p:cNvCxnSpPr/>
          <p:nvPr/>
        </p:nvCxnSpPr>
        <p:spPr>
          <a:xfrm flipH="1">
            <a:off x="6871062" y="2888899"/>
            <a:ext cx="519800" cy="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1" name="Connecteur droit avec flèche 20">
            <a:extLst>
              <a:ext uri="{FF2B5EF4-FFF2-40B4-BE49-F238E27FC236}">
                <a16:creationId xmlns:a16="http://schemas.microsoft.com/office/drawing/2014/main" id="{ABFF2B7E-D29A-4414-92BA-CF0054FDD68B}"/>
              </a:ext>
            </a:extLst>
          </p:cNvPr>
          <p:cNvCxnSpPr/>
          <p:nvPr/>
        </p:nvCxnSpPr>
        <p:spPr>
          <a:xfrm flipH="1">
            <a:off x="6871062" y="4429120"/>
            <a:ext cx="519800" cy="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9001236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C5FCC62A-B822-4164-A901-4C46928655F1}"/>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altLang="fr-FR" sz="2800" b="0" dirty="0">
                <a:solidFill>
                  <a:srgbClr val="1B4F9E"/>
                </a:solidFill>
                <a:latin typeface="Montserrat" panose="00000500000000000000" pitchFamily="50" charset="0"/>
                <a:cs typeface="Calibri Light"/>
                <a:sym typeface="Calibri Light"/>
              </a:rPr>
              <a:t>Reprise des éléments antérieurs</a:t>
            </a:r>
            <a:endParaRPr lang="fr-FR" altLang="fr-FR" sz="2800" dirty="0">
              <a:solidFill>
                <a:srgbClr val="1B4F9E"/>
              </a:solidFill>
              <a:latin typeface="Montserrat" panose="00000500000000000000" pitchFamily="50" charset="0"/>
              <a:cs typeface="Calibri Light"/>
              <a:sym typeface="Calibri Light"/>
            </a:endParaRPr>
          </a:p>
        </p:txBody>
      </p:sp>
      <p:pic>
        <p:nvPicPr>
          <p:cNvPr id="9" name="Image 8">
            <a:extLst>
              <a:ext uri="{FF2B5EF4-FFF2-40B4-BE49-F238E27FC236}">
                <a16:creationId xmlns:a16="http://schemas.microsoft.com/office/drawing/2014/main" id="{83A90591-5A03-44B5-9E27-A2831438B1CC}"/>
              </a:ext>
            </a:extLst>
          </p:cNvPr>
          <p:cNvPicPr>
            <a:picLocks noChangeAspect="1"/>
          </p:cNvPicPr>
          <p:nvPr/>
        </p:nvPicPr>
        <p:blipFill>
          <a:blip r:embed="rId3"/>
          <a:stretch>
            <a:fillRect/>
          </a:stretch>
        </p:blipFill>
        <p:spPr>
          <a:xfrm>
            <a:off x="463322" y="1249279"/>
            <a:ext cx="8217356" cy="4359442"/>
          </a:xfrm>
          <a:prstGeom prst="rect">
            <a:avLst/>
          </a:prstGeom>
          <a:ln>
            <a:solidFill>
              <a:srgbClr val="124F9D"/>
            </a:solidFill>
          </a:ln>
        </p:spPr>
      </p:pic>
    </p:spTree>
    <p:extLst>
      <p:ext uri="{BB962C8B-B14F-4D97-AF65-F5344CB8AC3E}">
        <p14:creationId xmlns:p14="http://schemas.microsoft.com/office/powerpoint/2010/main" val="2973383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C5FCC62A-B822-4164-A901-4C46928655F1}"/>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Antécédents »</a:t>
            </a:r>
            <a:endParaRPr lang="fr-FR" altLang="fr-FR" sz="2800" dirty="0">
              <a:solidFill>
                <a:srgbClr val="1B4F9E"/>
              </a:solidFill>
              <a:latin typeface="Montserrat" panose="00000500000000000000" pitchFamily="50" charset="0"/>
              <a:cs typeface="Calibri Light"/>
              <a:sym typeface="Calibri Light"/>
            </a:endParaRPr>
          </a:p>
        </p:txBody>
      </p:sp>
      <p:pic>
        <p:nvPicPr>
          <p:cNvPr id="5" name="Image 4">
            <a:extLst>
              <a:ext uri="{FF2B5EF4-FFF2-40B4-BE49-F238E27FC236}">
                <a16:creationId xmlns:a16="http://schemas.microsoft.com/office/drawing/2014/main" id="{92F4214B-DC5C-4C9E-9F40-DB7FA63F48F6}"/>
              </a:ext>
            </a:extLst>
          </p:cNvPr>
          <p:cNvPicPr>
            <a:picLocks noChangeAspect="1"/>
          </p:cNvPicPr>
          <p:nvPr/>
        </p:nvPicPr>
        <p:blipFill>
          <a:blip r:embed="rId3"/>
          <a:stretch>
            <a:fillRect/>
          </a:stretch>
        </p:blipFill>
        <p:spPr>
          <a:xfrm>
            <a:off x="467936" y="1244441"/>
            <a:ext cx="8208128" cy="4369118"/>
          </a:xfrm>
          <a:prstGeom prst="rect">
            <a:avLst/>
          </a:prstGeom>
          <a:ln>
            <a:solidFill>
              <a:srgbClr val="124F9D"/>
            </a:solidFill>
          </a:ln>
        </p:spPr>
      </p:pic>
    </p:spTree>
    <p:extLst>
      <p:ext uri="{BB962C8B-B14F-4D97-AF65-F5344CB8AC3E}">
        <p14:creationId xmlns:p14="http://schemas.microsoft.com/office/powerpoint/2010/main" val="344795147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8CE7DB7C-18CE-4EEB-BF1B-2CB3EDD5F5EA}"/>
              </a:ext>
            </a:extLst>
          </p:cNvPr>
          <p:cNvPicPr>
            <a:picLocks noChangeAspect="1"/>
          </p:cNvPicPr>
          <p:nvPr/>
        </p:nvPicPr>
        <p:blipFill>
          <a:blip r:embed="rId3"/>
          <a:stretch>
            <a:fillRect/>
          </a:stretch>
        </p:blipFill>
        <p:spPr>
          <a:xfrm>
            <a:off x="4113524" y="3489355"/>
            <a:ext cx="4777321" cy="2537952"/>
          </a:xfrm>
          <a:prstGeom prst="rect">
            <a:avLst/>
          </a:prstGeom>
          <a:ln>
            <a:solidFill>
              <a:srgbClr val="5A97E1"/>
            </a:solidFill>
          </a:ln>
        </p:spPr>
      </p:pic>
      <p:sp>
        <p:nvSpPr>
          <p:cNvPr id="5" name="Ellipse 4">
            <a:extLst>
              <a:ext uri="{FF2B5EF4-FFF2-40B4-BE49-F238E27FC236}">
                <a16:creationId xmlns:a16="http://schemas.microsoft.com/office/drawing/2014/main" id="{1F1AEAC7-958D-4E65-A6FF-F69DCB5C09CF}"/>
              </a:ext>
            </a:extLst>
          </p:cNvPr>
          <p:cNvSpPr/>
          <p:nvPr/>
        </p:nvSpPr>
        <p:spPr>
          <a:xfrm>
            <a:off x="6848599" y="4091185"/>
            <a:ext cx="712269" cy="943276"/>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8" name="Connecteur droit avec flèche 7">
            <a:extLst>
              <a:ext uri="{FF2B5EF4-FFF2-40B4-BE49-F238E27FC236}">
                <a16:creationId xmlns:a16="http://schemas.microsoft.com/office/drawing/2014/main" id="{8DB897D1-9902-4D8B-AC85-71651B3A6B84}"/>
              </a:ext>
            </a:extLst>
          </p:cNvPr>
          <p:cNvCxnSpPr>
            <a:cxnSpLocks/>
            <a:stCxn id="5" idx="1"/>
            <a:endCxn id="9" idx="3"/>
          </p:cNvCxnSpPr>
          <p:nvPr/>
        </p:nvCxnSpPr>
        <p:spPr>
          <a:xfrm flipH="1" flipV="1">
            <a:off x="2887706" y="2258054"/>
            <a:ext cx="4065202" cy="197127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9" name="Image 8">
            <a:extLst>
              <a:ext uri="{FF2B5EF4-FFF2-40B4-BE49-F238E27FC236}">
                <a16:creationId xmlns:a16="http://schemas.microsoft.com/office/drawing/2014/main" id="{65541AB0-F6C4-42BF-BD02-D3D22E4AD4EC}"/>
              </a:ext>
            </a:extLst>
          </p:cNvPr>
          <p:cNvPicPr>
            <a:picLocks noChangeAspect="1"/>
          </p:cNvPicPr>
          <p:nvPr/>
        </p:nvPicPr>
        <p:blipFill>
          <a:blip r:embed="rId4"/>
          <a:stretch>
            <a:fillRect/>
          </a:stretch>
        </p:blipFill>
        <p:spPr>
          <a:xfrm>
            <a:off x="982440" y="1195868"/>
            <a:ext cx="1905266" cy="2124371"/>
          </a:xfrm>
          <a:prstGeom prst="rect">
            <a:avLst/>
          </a:prstGeom>
          <a:ln>
            <a:solidFill>
              <a:srgbClr val="5A97E1"/>
            </a:solidFill>
          </a:ln>
        </p:spPr>
      </p:pic>
      <p:sp>
        <p:nvSpPr>
          <p:cNvPr id="10" name="Rectangle 9">
            <a:extLst>
              <a:ext uri="{FF2B5EF4-FFF2-40B4-BE49-F238E27FC236}">
                <a16:creationId xmlns:a16="http://schemas.microsoft.com/office/drawing/2014/main" id="{304F7540-6EA4-4F56-8BA5-04717BFC779C}"/>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Antécédents »</a:t>
            </a:r>
            <a:endParaRPr lang="fr-FR" altLang="fr-FR" sz="2800" dirty="0">
              <a:solidFill>
                <a:srgbClr val="1B4F9E"/>
              </a:solidFill>
              <a:latin typeface="Montserrat" panose="00000500000000000000" pitchFamily="50" charset="0"/>
              <a:cs typeface="Calibri Light"/>
              <a:sym typeface="Calibri Light"/>
            </a:endParaRPr>
          </a:p>
        </p:txBody>
      </p:sp>
    </p:spTree>
    <p:extLst>
      <p:ext uri="{BB962C8B-B14F-4D97-AF65-F5344CB8AC3E}">
        <p14:creationId xmlns:p14="http://schemas.microsoft.com/office/powerpoint/2010/main" val="217679527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21AC9F8-16F6-4F09-B390-7453ABA818A4}"/>
              </a:ext>
            </a:extLst>
          </p:cNvPr>
          <p:cNvPicPr>
            <a:picLocks noChangeAspect="1"/>
          </p:cNvPicPr>
          <p:nvPr/>
        </p:nvPicPr>
        <p:blipFill>
          <a:blip r:embed="rId3"/>
          <a:stretch>
            <a:fillRect/>
          </a:stretch>
        </p:blipFill>
        <p:spPr>
          <a:xfrm>
            <a:off x="4113525" y="3450330"/>
            <a:ext cx="4777321" cy="2542928"/>
          </a:xfrm>
          <a:prstGeom prst="rect">
            <a:avLst/>
          </a:prstGeom>
          <a:ln>
            <a:solidFill>
              <a:srgbClr val="124F9D"/>
            </a:solidFill>
          </a:ln>
        </p:spPr>
      </p:pic>
      <p:pic>
        <p:nvPicPr>
          <p:cNvPr id="2" name="Image 1">
            <a:extLst>
              <a:ext uri="{FF2B5EF4-FFF2-40B4-BE49-F238E27FC236}">
                <a16:creationId xmlns:a16="http://schemas.microsoft.com/office/drawing/2014/main" id="{B4FD0DFE-D7EE-41AA-BD46-BCC45469F864}"/>
              </a:ext>
            </a:extLst>
          </p:cNvPr>
          <p:cNvPicPr>
            <a:picLocks noChangeAspect="1"/>
          </p:cNvPicPr>
          <p:nvPr/>
        </p:nvPicPr>
        <p:blipFill>
          <a:blip r:embed="rId4"/>
          <a:stretch>
            <a:fillRect/>
          </a:stretch>
        </p:blipFill>
        <p:spPr>
          <a:xfrm>
            <a:off x="404617" y="1435378"/>
            <a:ext cx="5508833" cy="1481367"/>
          </a:xfrm>
          <a:prstGeom prst="rect">
            <a:avLst/>
          </a:prstGeom>
          <a:ln>
            <a:solidFill>
              <a:srgbClr val="5A97E1"/>
            </a:solidFill>
          </a:ln>
        </p:spPr>
      </p:pic>
      <p:sp>
        <p:nvSpPr>
          <p:cNvPr id="4" name="Ellipse 3">
            <a:extLst>
              <a:ext uri="{FF2B5EF4-FFF2-40B4-BE49-F238E27FC236}">
                <a16:creationId xmlns:a16="http://schemas.microsoft.com/office/drawing/2014/main" id="{04DF9952-284D-4993-A557-539AE2B1AD1E}"/>
              </a:ext>
            </a:extLst>
          </p:cNvPr>
          <p:cNvSpPr/>
          <p:nvPr/>
        </p:nvSpPr>
        <p:spPr>
          <a:xfrm>
            <a:off x="5241926" y="4646096"/>
            <a:ext cx="490889" cy="312219"/>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6" name="Ellipse 5">
            <a:extLst>
              <a:ext uri="{FF2B5EF4-FFF2-40B4-BE49-F238E27FC236}">
                <a16:creationId xmlns:a16="http://schemas.microsoft.com/office/drawing/2014/main" id="{0DEF07B9-99E8-4E34-A880-C41641DB5327}"/>
              </a:ext>
            </a:extLst>
          </p:cNvPr>
          <p:cNvSpPr/>
          <p:nvPr/>
        </p:nvSpPr>
        <p:spPr>
          <a:xfrm>
            <a:off x="4065399" y="1644529"/>
            <a:ext cx="1848051" cy="991402"/>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14" name="Connecteur droit avec flèche 13">
            <a:extLst>
              <a:ext uri="{FF2B5EF4-FFF2-40B4-BE49-F238E27FC236}">
                <a16:creationId xmlns:a16="http://schemas.microsoft.com/office/drawing/2014/main" id="{8B6B7416-E2DF-40F8-8220-FF4CCBA6FF38}"/>
              </a:ext>
            </a:extLst>
          </p:cNvPr>
          <p:cNvCxnSpPr>
            <a:cxnSpLocks/>
            <a:stCxn id="4" idx="0"/>
          </p:cNvCxnSpPr>
          <p:nvPr/>
        </p:nvCxnSpPr>
        <p:spPr>
          <a:xfrm flipH="1" flipV="1">
            <a:off x="5078297" y="2638626"/>
            <a:ext cx="409074" cy="200747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6" name="ZoneTexte 15">
            <a:extLst>
              <a:ext uri="{FF2B5EF4-FFF2-40B4-BE49-F238E27FC236}">
                <a16:creationId xmlns:a16="http://schemas.microsoft.com/office/drawing/2014/main" id="{2F6F05B2-5F86-480F-BBD1-9CC0BBCEFEB9}"/>
              </a:ext>
            </a:extLst>
          </p:cNvPr>
          <p:cNvSpPr txBox="1"/>
          <p:nvPr/>
        </p:nvSpPr>
        <p:spPr>
          <a:xfrm>
            <a:off x="510139" y="3787369"/>
            <a:ext cx="2947278" cy="307773"/>
          </a:xfrm>
          <a:prstGeom prst="rect">
            <a:avLst/>
          </a:prstGeom>
          <a:noFill/>
          <a:ln w="12700" cap="flat">
            <a:solidFill>
              <a:srgbClr val="5A97E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24F9D"/>
                </a:solidFill>
                <a:effectLst/>
                <a:uFillTx/>
                <a:latin typeface="Montserrat" panose="00000500000000000000" pitchFamily="50" charset="0"/>
                <a:sym typeface="Calibri"/>
              </a:rPr>
              <a:t>Saisie rapide via la coche verte. </a:t>
            </a:r>
          </a:p>
        </p:txBody>
      </p:sp>
      <p:sp>
        <p:nvSpPr>
          <p:cNvPr id="9" name="Rectangle 9">
            <a:extLst>
              <a:ext uri="{FF2B5EF4-FFF2-40B4-BE49-F238E27FC236}">
                <a16:creationId xmlns:a16="http://schemas.microsoft.com/office/drawing/2014/main" id="{1623D0CE-4AD4-4A4A-878D-5969588717BD}"/>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Antécédents »</a:t>
            </a:r>
            <a:endParaRPr lang="fr-FR" altLang="fr-FR" sz="2800" dirty="0">
              <a:solidFill>
                <a:srgbClr val="1B4F9E"/>
              </a:solidFill>
              <a:latin typeface="Montserrat" panose="00000500000000000000" pitchFamily="50" charset="0"/>
              <a:cs typeface="Calibri Light"/>
              <a:sym typeface="Calibri Light"/>
            </a:endParaRPr>
          </a:p>
        </p:txBody>
      </p:sp>
      <p:sp>
        <p:nvSpPr>
          <p:cNvPr id="13" name="Ellipse 12">
            <a:extLst>
              <a:ext uri="{FF2B5EF4-FFF2-40B4-BE49-F238E27FC236}">
                <a16:creationId xmlns:a16="http://schemas.microsoft.com/office/drawing/2014/main" id="{9DCA3278-56BA-4BF8-BE28-8AAA8A0D5056}"/>
              </a:ext>
            </a:extLst>
          </p:cNvPr>
          <p:cNvSpPr/>
          <p:nvPr/>
        </p:nvSpPr>
        <p:spPr>
          <a:xfrm>
            <a:off x="6697587" y="4044314"/>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5" name="Ellipse 14">
            <a:extLst>
              <a:ext uri="{FF2B5EF4-FFF2-40B4-BE49-F238E27FC236}">
                <a16:creationId xmlns:a16="http://schemas.microsoft.com/office/drawing/2014/main" id="{02F19BAD-C70B-452E-AC56-FEF76C518A34}"/>
              </a:ext>
            </a:extLst>
          </p:cNvPr>
          <p:cNvSpPr/>
          <p:nvPr/>
        </p:nvSpPr>
        <p:spPr>
          <a:xfrm>
            <a:off x="6697588" y="4557851"/>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7" name="Ellipse 16">
            <a:extLst>
              <a:ext uri="{FF2B5EF4-FFF2-40B4-BE49-F238E27FC236}">
                <a16:creationId xmlns:a16="http://schemas.microsoft.com/office/drawing/2014/main" id="{115D2283-0614-43EE-B561-8CB40BC217A3}"/>
              </a:ext>
            </a:extLst>
          </p:cNvPr>
          <p:cNvSpPr/>
          <p:nvPr/>
        </p:nvSpPr>
        <p:spPr>
          <a:xfrm>
            <a:off x="8668032" y="4044314"/>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8" name="Ellipse 17">
            <a:extLst>
              <a:ext uri="{FF2B5EF4-FFF2-40B4-BE49-F238E27FC236}">
                <a16:creationId xmlns:a16="http://schemas.microsoft.com/office/drawing/2014/main" id="{839592D9-86DE-4A39-9C70-4A1B8EE93F63}"/>
              </a:ext>
            </a:extLst>
          </p:cNvPr>
          <p:cNvSpPr/>
          <p:nvPr/>
        </p:nvSpPr>
        <p:spPr>
          <a:xfrm>
            <a:off x="8668032" y="4457989"/>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9" name="Ellipse 18">
            <a:extLst>
              <a:ext uri="{FF2B5EF4-FFF2-40B4-BE49-F238E27FC236}">
                <a16:creationId xmlns:a16="http://schemas.microsoft.com/office/drawing/2014/main" id="{6AE2CBC1-3B84-4F79-9C3E-F8FDCA57B637}"/>
              </a:ext>
            </a:extLst>
          </p:cNvPr>
          <p:cNvSpPr/>
          <p:nvPr/>
        </p:nvSpPr>
        <p:spPr>
          <a:xfrm>
            <a:off x="6697587" y="4918924"/>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0" name="Ellipse 19">
            <a:extLst>
              <a:ext uri="{FF2B5EF4-FFF2-40B4-BE49-F238E27FC236}">
                <a16:creationId xmlns:a16="http://schemas.microsoft.com/office/drawing/2014/main" id="{7F8BC1F5-E096-462C-A99B-535D3941F4D7}"/>
              </a:ext>
            </a:extLst>
          </p:cNvPr>
          <p:cNvSpPr/>
          <p:nvPr/>
        </p:nvSpPr>
        <p:spPr>
          <a:xfrm>
            <a:off x="6697586" y="5372250"/>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1" name="Ellipse 20">
            <a:extLst>
              <a:ext uri="{FF2B5EF4-FFF2-40B4-BE49-F238E27FC236}">
                <a16:creationId xmlns:a16="http://schemas.microsoft.com/office/drawing/2014/main" id="{EE561B22-1207-499B-B3D1-9E07647DF46A}"/>
              </a:ext>
            </a:extLst>
          </p:cNvPr>
          <p:cNvSpPr/>
          <p:nvPr/>
        </p:nvSpPr>
        <p:spPr>
          <a:xfrm>
            <a:off x="5389455" y="5372250"/>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2" name="Ellipse 21">
            <a:extLst>
              <a:ext uri="{FF2B5EF4-FFF2-40B4-BE49-F238E27FC236}">
                <a16:creationId xmlns:a16="http://schemas.microsoft.com/office/drawing/2014/main" id="{0A02FA25-1F5E-495F-A10B-52D3B86CBC0C}"/>
              </a:ext>
            </a:extLst>
          </p:cNvPr>
          <p:cNvSpPr/>
          <p:nvPr/>
        </p:nvSpPr>
        <p:spPr>
          <a:xfrm>
            <a:off x="5368875" y="4044314"/>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57026241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C1871B-125E-4372-9A58-06384B6410FA}"/>
              </a:ext>
            </a:extLst>
          </p:cNvPr>
          <p:cNvPicPr>
            <a:picLocks noChangeAspect="1"/>
          </p:cNvPicPr>
          <p:nvPr/>
        </p:nvPicPr>
        <p:blipFill>
          <a:blip r:embed="rId3"/>
          <a:stretch>
            <a:fillRect/>
          </a:stretch>
        </p:blipFill>
        <p:spPr>
          <a:xfrm>
            <a:off x="4113524" y="3489355"/>
            <a:ext cx="4777321" cy="2537952"/>
          </a:xfrm>
          <a:prstGeom prst="rect">
            <a:avLst/>
          </a:prstGeom>
          <a:ln>
            <a:solidFill>
              <a:srgbClr val="5A97E1"/>
            </a:solidFill>
          </a:ln>
        </p:spPr>
      </p:pic>
      <p:pic>
        <p:nvPicPr>
          <p:cNvPr id="2" name="Image 1">
            <a:extLst>
              <a:ext uri="{FF2B5EF4-FFF2-40B4-BE49-F238E27FC236}">
                <a16:creationId xmlns:a16="http://schemas.microsoft.com/office/drawing/2014/main" id="{4DDA2D32-C111-4BD2-9B8B-D33738540DA2}"/>
              </a:ext>
            </a:extLst>
          </p:cNvPr>
          <p:cNvPicPr>
            <a:picLocks noChangeAspect="1"/>
          </p:cNvPicPr>
          <p:nvPr/>
        </p:nvPicPr>
        <p:blipFill>
          <a:blip r:embed="rId4"/>
          <a:stretch>
            <a:fillRect/>
          </a:stretch>
        </p:blipFill>
        <p:spPr>
          <a:xfrm>
            <a:off x="544187" y="1109820"/>
            <a:ext cx="2439646" cy="2452030"/>
          </a:xfrm>
          <a:prstGeom prst="rect">
            <a:avLst/>
          </a:prstGeom>
          <a:ln>
            <a:solidFill>
              <a:srgbClr val="5A97E1"/>
            </a:solidFill>
          </a:ln>
        </p:spPr>
      </p:pic>
      <p:cxnSp>
        <p:nvCxnSpPr>
          <p:cNvPr id="5" name="Connecteur droit avec flèche 4">
            <a:extLst>
              <a:ext uri="{FF2B5EF4-FFF2-40B4-BE49-F238E27FC236}">
                <a16:creationId xmlns:a16="http://schemas.microsoft.com/office/drawing/2014/main" id="{2D6750DF-5C1B-47DD-B1DC-6E26297C5F8F}"/>
              </a:ext>
            </a:extLst>
          </p:cNvPr>
          <p:cNvCxnSpPr>
            <a:cxnSpLocks/>
          </p:cNvCxnSpPr>
          <p:nvPr/>
        </p:nvCxnSpPr>
        <p:spPr>
          <a:xfrm flipH="1" flipV="1">
            <a:off x="1944303" y="1289785"/>
            <a:ext cx="2627697" cy="3157087"/>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6" name="Rectangle 9">
            <a:extLst>
              <a:ext uri="{FF2B5EF4-FFF2-40B4-BE49-F238E27FC236}">
                <a16:creationId xmlns:a16="http://schemas.microsoft.com/office/drawing/2014/main" id="{8F17EFFE-6406-41C5-B98F-FDDC3B34A2EA}"/>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Antécédents »</a:t>
            </a:r>
            <a:endParaRPr lang="fr-FR" altLang="fr-FR" sz="2800" dirty="0">
              <a:solidFill>
                <a:srgbClr val="1B4F9E"/>
              </a:solidFill>
              <a:latin typeface="Montserrat" panose="00000500000000000000" pitchFamily="50" charset="0"/>
              <a:cs typeface="Calibri Light"/>
              <a:sym typeface="Calibri Light"/>
            </a:endParaRPr>
          </a:p>
        </p:txBody>
      </p:sp>
    </p:spTree>
    <p:extLst>
      <p:ext uri="{BB962C8B-B14F-4D97-AF65-F5344CB8AC3E}">
        <p14:creationId xmlns:p14="http://schemas.microsoft.com/office/powerpoint/2010/main" val="98291174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12DDD4-87BB-4A2A-92DA-F88EC32BC2F7}"/>
              </a:ext>
            </a:extLst>
          </p:cNvPr>
          <p:cNvPicPr>
            <a:picLocks noChangeAspect="1"/>
          </p:cNvPicPr>
          <p:nvPr/>
        </p:nvPicPr>
        <p:blipFill rotWithShape="1">
          <a:blip r:embed="rId3"/>
          <a:srcRect l="31401" t="37060" r="42142" b="30968"/>
          <a:stretch/>
        </p:blipFill>
        <p:spPr>
          <a:xfrm>
            <a:off x="4235115" y="2504791"/>
            <a:ext cx="750771" cy="317634"/>
          </a:xfrm>
          <a:prstGeom prst="rect">
            <a:avLst/>
          </a:prstGeom>
          <a:ln>
            <a:solidFill>
              <a:srgbClr val="5A97E1"/>
            </a:solidFill>
          </a:ln>
        </p:spPr>
      </p:pic>
      <p:pic>
        <p:nvPicPr>
          <p:cNvPr id="5" name="Image 4">
            <a:extLst>
              <a:ext uri="{FF2B5EF4-FFF2-40B4-BE49-F238E27FC236}">
                <a16:creationId xmlns:a16="http://schemas.microsoft.com/office/drawing/2014/main" id="{259098A4-63CD-4F69-A536-D11C1F34EF32}"/>
              </a:ext>
            </a:extLst>
          </p:cNvPr>
          <p:cNvPicPr>
            <a:picLocks noChangeAspect="1"/>
          </p:cNvPicPr>
          <p:nvPr/>
        </p:nvPicPr>
        <p:blipFill>
          <a:blip r:embed="rId4"/>
          <a:stretch>
            <a:fillRect/>
          </a:stretch>
        </p:blipFill>
        <p:spPr>
          <a:xfrm>
            <a:off x="3773103" y="3310227"/>
            <a:ext cx="5159141" cy="2740794"/>
          </a:xfrm>
          <a:prstGeom prst="rect">
            <a:avLst/>
          </a:prstGeom>
          <a:ln>
            <a:solidFill>
              <a:srgbClr val="5A97E1"/>
            </a:solidFill>
          </a:ln>
        </p:spPr>
      </p:pic>
      <p:pic>
        <p:nvPicPr>
          <p:cNvPr id="4" name="Image 3">
            <a:extLst>
              <a:ext uri="{FF2B5EF4-FFF2-40B4-BE49-F238E27FC236}">
                <a16:creationId xmlns:a16="http://schemas.microsoft.com/office/drawing/2014/main" id="{A7F1DE58-919D-418E-8C9A-7FAE36B4442A}"/>
              </a:ext>
            </a:extLst>
          </p:cNvPr>
          <p:cNvPicPr>
            <a:picLocks noChangeAspect="1"/>
          </p:cNvPicPr>
          <p:nvPr/>
        </p:nvPicPr>
        <p:blipFill rotWithShape="1">
          <a:blip r:embed="rId5"/>
          <a:srcRect l="24228" t="3439" r="8930"/>
          <a:stretch/>
        </p:blipFill>
        <p:spPr>
          <a:xfrm>
            <a:off x="245055" y="1058776"/>
            <a:ext cx="3744227" cy="4356569"/>
          </a:xfrm>
          <a:prstGeom prst="rect">
            <a:avLst/>
          </a:prstGeom>
          <a:ln>
            <a:solidFill>
              <a:srgbClr val="5A97E1"/>
            </a:solidFill>
          </a:ln>
        </p:spPr>
      </p:pic>
      <p:sp>
        <p:nvSpPr>
          <p:cNvPr id="2" name="Ellipse 1">
            <a:extLst>
              <a:ext uri="{FF2B5EF4-FFF2-40B4-BE49-F238E27FC236}">
                <a16:creationId xmlns:a16="http://schemas.microsoft.com/office/drawing/2014/main" id="{5AD015AC-6E9E-423F-89D5-3AB6B0BA28A9}"/>
              </a:ext>
            </a:extLst>
          </p:cNvPr>
          <p:cNvSpPr/>
          <p:nvPr/>
        </p:nvSpPr>
        <p:spPr>
          <a:xfrm>
            <a:off x="4985886" y="3898232"/>
            <a:ext cx="510139" cy="28875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8" name="Connecteur droit avec flèche 7">
            <a:extLst>
              <a:ext uri="{FF2B5EF4-FFF2-40B4-BE49-F238E27FC236}">
                <a16:creationId xmlns:a16="http://schemas.microsoft.com/office/drawing/2014/main" id="{B262DCE1-3AD3-4ABD-8E8D-A8D97A0DE352}"/>
              </a:ext>
            </a:extLst>
          </p:cNvPr>
          <p:cNvCxnSpPr>
            <a:cxnSpLocks/>
            <a:stCxn id="2" idx="1"/>
          </p:cNvCxnSpPr>
          <p:nvPr/>
        </p:nvCxnSpPr>
        <p:spPr>
          <a:xfrm flipH="1" flipV="1">
            <a:off x="4595674" y="2692893"/>
            <a:ext cx="464920" cy="124762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0" name="Connecteur droit avec flèche 9">
            <a:extLst>
              <a:ext uri="{FF2B5EF4-FFF2-40B4-BE49-F238E27FC236}">
                <a16:creationId xmlns:a16="http://schemas.microsoft.com/office/drawing/2014/main" id="{E4CA34A1-9028-46FA-98A2-DE5419BF476D}"/>
              </a:ext>
            </a:extLst>
          </p:cNvPr>
          <p:cNvCxnSpPr>
            <a:stCxn id="2" idx="1"/>
          </p:cNvCxnSpPr>
          <p:nvPr/>
        </p:nvCxnSpPr>
        <p:spPr>
          <a:xfrm flipH="1" flipV="1">
            <a:off x="3667225" y="2857408"/>
            <a:ext cx="1393369" cy="108311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1" name="Rectangle 9">
            <a:extLst>
              <a:ext uri="{FF2B5EF4-FFF2-40B4-BE49-F238E27FC236}">
                <a16:creationId xmlns:a16="http://schemas.microsoft.com/office/drawing/2014/main" id="{ACE3B824-CE93-425A-A174-38A7AFAE0A56}"/>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Antécédents »</a:t>
            </a:r>
            <a:endParaRPr lang="fr-FR" altLang="fr-FR" sz="2800" dirty="0">
              <a:solidFill>
                <a:srgbClr val="1B4F9E"/>
              </a:solidFill>
              <a:latin typeface="Montserrat" panose="00000500000000000000" pitchFamily="50" charset="0"/>
              <a:cs typeface="Calibri Light"/>
              <a:sym typeface="Calibri Light"/>
            </a:endParaRPr>
          </a:p>
        </p:txBody>
      </p:sp>
    </p:spTree>
    <p:extLst>
      <p:ext uri="{BB962C8B-B14F-4D97-AF65-F5344CB8AC3E}">
        <p14:creationId xmlns:p14="http://schemas.microsoft.com/office/powerpoint/2010/main" val="371573395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CC1871B-125E-4372-9A58-06384B6410FA}"/>
              </a:ext>
            </a:extLst>
          </p:cNvPr>
          <p:cNvPicPr>
            <a:picLocks noChangeAspect="1"/>
          </p:cNvPicPr>
          <p:nvPr/>
        </p:nvPicPr>
        <p:blipFill>
          <a:blip r:embed="rId3"/>
          <a:stretch>
            <a:fillRect/>
          </a:stretch>
        </p:blipFill>
        <p:spPr>
          <a:xfrm>
            <a:off x="4113524" y="3489355"/>
            <a:ext cx="4777321" cy="2537952"/>
          </a:xfrm>
          <a:prstGeom prst="rect">
            <a:avLst/>
          </a:prstGeom>
          <a:ln>
            <a:solidFill>
              <a:srgbClr val="5A97E1"/>
            </a:solidFill>
          </a:ln>
        </p:spPr>
      </p:pic>
      <p:sp>
        <p:nvSpPr>
          <p:cNvPr id="6" name="Rectangle 9">
            <a:extLst>
              <a:ext uri="{FF2B5EF4-FFF2-40B4-BE49-F238E27FC236}">
                <a16:creationId xmlns:a16="http://schemas.microsoft.com/office/drawing/2014/main" id="{8F17EFFE-6406-41C5-B98F-FDDC3B34A2EA}"/>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Antécédents »</a:t>
            </a:r>
            <a:endParaRPr lang="fr-FR" altLang="fr-FR" sz="2800" dirty="0">
              <a:solidFill>
                <a:srgbClr val="1B4F9E"/>
              </a:solidFill>
              <a:latin typeface="Montserrat" panose="00000500000000000000" pitchFamily="50" charset="0"/>
              <a:cs typeface="Calibri Light"/>
              <a:sym typeface="Calibri Light"/>
            </a:endParaRPr>
          </a:p>
        </p:txBody>
      </p:sp>
      <p:pic>
        <p:nvPicPr>
          <p:cNvPr id="3" name="Image 2">
            <a:extLst>
              <a:ext uri="{FF2B5EF4-FFF2-40B4-BE49-F238E27FC236}">
                <a16:creationId xmlns:a16="http://schemas.microsoft.com/office/drawing/2014/main" id="{BB18179B-2F0D-44D6-97FF-ACF656EE127D}"/>
              </a:ext>
            </a:extLst>
          </p:cNvPr>
          <p:cNvPicPr>
            <a:picLocks noChangeAspect="1"/>
          </p:cNvPicPr>
          <p:nvPr/>
        </p:nvPicPr>
        <p:blipFill rotWithShape="1">
          <a:blip r:embed="rId4"/>
          <a:srcRect t="3501"/>
          <a:stretch/>
        </p:blipFill>
        <p:spPr>
          <a:xfrm>
            <a:off x="381069" y="1210490"/>
            <a:ext cx="4898260" cy="1872343"/>
          </a:xfrm>
          <a:prstGeom prst="rect">
            <a:avLst/>
          </a:prstGeom>
          <a:ln>
            <a:solidFill>
              <a:srgbClr val="194F9E"/>
            </a:solidFill>
          </a:ln>
        </p:spPr>
      </p:pic>
      <p:sp>
        <p:nvSpPr>
          <p:cNvPr id="4" name="Rectangle 3">
            <a:extLst>
              <a:ext uri="{FF2B5EF4-FFF2-40B4-BE49-F238E27FC236}">
                <a16:creationId xmlns:a16="http://schemas.microsoft.com/office/drawing/2014/main" id="{D645153D-7712-4365-815E-3E3CACA91DE2}"/>
              </a:ext>
            </a:extLst>
          </p:cNvPr>
          <p:cNvSpPr/>
          <p:nvPr/>
        </p:nvSpPr>
        <p:spPr>
          <a:xfrm>
            <a:off x="4113524" y="4110446"/>
            <a:ext cx="1520922" cy="70539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id="{9AE0BC4A-3327-4C5E-83EE-BD4C04BBE99E}"/>
              </a:ext>
            </a:extLst>
          </p:cNvPr>
          <p:cNvCxnSpPr>
            <a:cxnSpLocks/>
          </p:cNvCxnSpPr>
          <p:nvPr/>
        </p:nvCxnSpPr>
        <p:spPr>
          <a:xfrm flipH="1" flipV="1">
            <a:off x="3647975" y="1607419"/>
            <a:ext cx="924026" cy="283945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8386652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F1A7236-BC61-4CBA-BDA9-DB6016F01F0B}"/>
              </a:ext>
            </a:extLst>
          </p:cNvPr>
          <p:cNvSpPr txBox="1">
            <a:spLocks/>
          </p:cNvSpPr>
          <p:nvPr/>
        </p:nvSpPr>
        <p:spPr>
          <a:xfrm>
            <a:off x="1542116" y="230475"/>
            <a:ext cx="3253149"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rgbClr val="1B4F9E"/>
                </a:solidFill>
                <a:latin typeface="Montserrat" panose="00000500000000000000" pitchFamily="50" charset="0"/>
              </a:rPr>
              <a:t>SOMMAIRE</a:t>
            </a:r>
          </a:p>
        </p:txBody>
      </p:sp>
      <p:sp>
        <p:nvSpPr>
          <p:cNvPr id="6" name="ZoneTexte 5">
            <a:extLst>
              <a:ext uri="{FF2B5EF4-FFF2-40B4-BE49-F238E27FC236}">
                <a16:creationId xmlns:a16="http://schemas.microsoft.com/office/drawing/2014/main" id="{997A5DFB-11D2-48FD-A626-37110CDEB238}"/>
              </a:ext>
            </a:extLst>
          </p:cNvPr>
          <p:cNvSpPr txBox="1"/>
          <p:nvPr/>
        </p:nvSpPr>
        <p:spPr>
          <a:xfrm>
            <a:off x="587694" y="1305343"/>
            <a:ext cx="7722354" cy="424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buFont typeface="Wingdings" panose="05000000000000000000" pitchFamily="2" charset="2"/>
              <a:buChar char="Ø"/>
            </a:pPr>
            <a:r>
              <a:rPr kumimoji="0" lang="fr-FR" b="0" i="0" u="none" strike="noStrike" cap="none" spc="0" normalizeH="0" baseline="0" dirty="0">
                <a:ln>
                  <a:noFill/>
                </a:ln>
                <a:solidFill>
                  <a:srgbClr val="1B4F9E"/>
                </a:solidFill>
                <a:effectLst/>
                <a:uFillTx/>
                <a:latin typeface="Montserrat" panose="00000500000000000000" pitchFamily="50" charset="0"/>
                <a:sym typeface="Calibri"/>
              </a:rPr>
              <a:t>Démarrage</a:t>
            </a:r>
          </a:p>
          <a:p>
            <a:pPr marL="342900" lvl="2" indent="-342900">
              <a:buFont typeface="Wingdings" panose="05000000000000000000" pitchFamily="2" charset="2"/>
              <a:buChar char="Ø"/>
            </a:pPr>
            <a:r>
              <a:rPr lang="fr-FR" dirty="0">
                <a:solidFill>
                  <a:srgbClr val="1B4F9E"/>
                </a:solidFill>
                <a:latin typeface="Montserrat" panose="00000500000000000000" pitchFamily="50" charset="0"/>
              </a:rPr>
              <a:t>Sélection du patient</a:t>
            </a:r>
            <a:endParaRPr kumimoji="0" lang="fr-FR" b="0" i="0" u="none" strike="noStrike" cap="none" spc="0" normalizeH="0" baseline="0" dirty="0">
              <a:ln>
                <a:noFill/>
              </a:ln>
              <a:solidFill>
                <a:srgbClr val="1B4F9E"/>
              </a:solidFill>
              <a:effectLst/>
              <a:uFillTx/>
              <a:latin typeface="Montserrat" panose="00000500000000000000" pitchFamily="50" charset="0"/>
              <a:sym typeface="Calibri"/>
            </a:endParaRPr>
          </a:p>
          <a:p>
            <a:pPr lvl="1"/>
            <a:endParaRPr kumimoji="0" lang="fr-FR" b="0" i="0" u="none" strike="noStrike" cap="none" spc="0" normalizeH="0" baseline="0" dirty="0">
              <a:ln>
                <a:noFill/>
              </a:ln>
              <a:solidFill>
                <a:srgbClr val="1B4F9E"/>
              </a:solidFill>
              <a:effectLst/>
              <a:uFillTx/>
              <a:latin typeface="Montserrat" panose="00000500000000000000" pitchFamily="50" charset="0"/>
              <a:sym typeface="Calibri"/>
            </a:endParaRPr>
          </a:p>
          <a:p>
            <a:pPr marL="342900" lvl="1" indent="-342900">
              <a:buFont typeface="Wingdings" panose="05000000000000000000" pitchFamily="2" charset="2"/>
              <a:buChar char="Ø"/>
            </a:pPr>
            <a:r>
              <a:rPr lang="fr-FR" dirty="0">
                <a:solidFill>
                  <a:srgbClr val="1B4F9E"/>
                </a:solidFill>
                <a:latin typeface="Montserrat" panose="00000500000000000000" pitchFamily="50" charset="0"/>
              </a:rPr>
              <a:t>Consultation Pré Anesthésique (CPA)</a:t>
            </a:r>
          </a:p>
          <a:p>
            <a:pPr marL="628650" lvl="3" indent="-90488">
              <a:buFont typeface="Wingdings" panose="05000000000000000000" pitchFamily="2" charset="2"/>
              <a:buChar char="Ø"/>
            </a:pPr>
            <a:r>
              <a:rPr kumimoji="0" lang="fr-FR" b="0" i="0" u="none" strike="noStrike" cap="none" spc="0" normalizeH="0" baseline="0" dirty="0">
                <a:ln>
                  <a:noFill/>
                </a:ln>
                <a:solidFill>
                  <a:srgbClr val="1B4F9E"/>
                </a:solidFill>
                <a:effectLst/>
                <a:uFillTx/>
                <a:latin typeface="Montserrat" panose="00000500000000000000" pitchFamily="50" charset="0"/>
                <a:sym typeface="Calibri"/>
              </a:rPr>
              <a:t>  Formulaire d’ouverture du dossier</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Administratif</a:t>
            </a:r>
            <a:endParaRPr kumimoji="0" lang="fr-FR" b="0" i="0" u="none" strike="noStrike" cap="none" spc="0" normalizeH="0" baseline="0" dirty="0">
              <a:ln>
                <a:noFill/>
              </a:ln>
              <a:solidFill>
                <a:srgbClr val="1B4F9E"/>
              </a:solidFill>
              <a:effectLst/>
              <a:uFillTx/>
              <a:latin typeface="Montserrat" panose="00000500000000000000" pitchFamily="50" charset="0"/>
              <a:sym typeface="Calibri"/>
            </a:endParaRP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Antécédents</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Examen clinique</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Traitements / Prémédications</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Paraclinique</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Conclusion</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Résumé</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Documents</a:t>
            </a:r>
          </a:p>
          <a:p>
            <a:pPr marL="538162" lvl="3"/>
            <a:endParaRPr lang="fr-FR" dirty="0">
              <a:solidFill>
                <a:srgbClr val="1B4F9E"/>
              </a:solidFill>
              <a:latin typeface="Montserrat" panose="00000500000000000000" pitchFamily="50" charset="0"/>
            </a:endParaRPr>
          </a:p>
          <a:p>
            <a:pPr marL="285750" lvl="5" indent="-285750">
              <a:buFont typeface="Wingdings" panose="05000000000000000000" pitchFamily="2" charset="2"/>
              <a:buChar char="Ø"/>
            </a:pPr>
            <a:r>
              <a:rPr lang="fr-FR" dirty="0">
                <a:solidFill>
                  <a:srgbClr val="1B4F9E"/>
                </a:solidFill>
                <a:latin typeface="Montserrat" panose="00000500000000000000" pitchFamily="50" charset="0"/>
              </a:rPr>
              <a:t>	Génération d’un COMPTE RENDU DE CONSULTATION</a:t>
            </a:r>
            <a:endParaRPr kumimoji="0" lang="fr-FR"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241147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3301603-FA3C-48FF-A063-A2C23ABD467F}"/>
              </a:ext>
            </a:extLst>
          </p:cNvPr>
          <p:cNvPicPr>
            <a:picLocks noChangeAspect="1"/>
          </p:cNvPicPr>
          <p:nvPr/>
        </p:nvPicPr>
        <p:blipFill>
          <a:blip r:embed="rId3"/>
          <a:stretch>
            <a:fillRect/>
          </a:stretch>
        </p:blipFill>
        <p:spPr>
          <a:xfrm>
            <a:off x="5006315" y="4015077"/>
            <a:ext cx="3921170" cy="2083122"/>
          </a:xfrm>
          <a:prstGeom prst="rect">
            <a:avLst/>
          </a:prstGeom>
          <a:ln>
            <a:solidFill>
              <a:srgbClr val="5A97E1"/>
            </a:solidFill>
          </a:ln>
        </p:spPr>
      </p:pic>
      <p:pic>
        <p:nvPicPr>
          <p:cNvPr id="2" name="Image 1">
            <a:extLst>
              <a:ext uri="{FF2B5EF4-FFF2-40B4-BE49-F238E27FC236}">
                <a16:creationId xmlns:a16="http://schemas.microsoft.com/office/drawing/2014/main" id="{D66AA3A4-CA48-491D-9E71-93AE8AF2F202}"/>
              </a:ext>
            </a:extLst>
          </p:cNvPr>
          <p:cNvPicPr>
            <a:picLocks noChangeAspect="1"/>
          </p:cNvPicPr>
          <p:nvPr/>
        </p:nvPicPr>
        <p:blipFill>
          <a:blip r:embed="rId4"/>
          <a:stretch>
            <a:fillRect/>
          </a:stretch>
        </p:blipFill>
        <p:spPr>
          <a:xfrm>
            <a:off x="-57975" y="1187862"/>
            <a:ext cx="3136630" cy="2511042"/>
          </a:xfrm>
          <a:prstGeom prst="rect">
            <a:avLst/>
          </a:prstGeom>
          <a:ln>
            <a:solidFill>
              <a:srgbClr val="5A97E1"/>
            </a:solidFill>
          </a:ln>
          <a:scene3d>
            <a:camera prst="perspectiveContrastingRightFacing"/>
            <a:lightRig rig="threePt" dir="t"/>
          </a:scene3d>
        </p:spPr>
      </p:pic>
      <p:pic>
        <p:nvPicPr>
          <p:cNvPr id="3" name="Image 2">
            <a:extLst>
              <a:ext uri="{FF2B5EF4-FFF2-40B4-BE49-F238E27FC236}">
                <a16:creationId xmlns:a16="http://schemas.microsoft.com/office/drawing/2014/main" id="{D7292E44-209B-4BD9-AB88-30D50053073A}"/>
              </a:ext>
            </a:extLst>
          </p:cNvPr>
          <p:cNvPicPr>
            <a:picLocks noChangeAspect="1"/>
          </p:cNvPicPr>
          <p:nvPr/>
        </p:nvPicPr>
        <p:blipFill>
          <a:blip r:embed="rId5"/>
          <a:stretch>
            <a:fillRect/>
          </a:stretch>
        </p:blipFill>
        <p:spPr>
          <a:xfrm>
            <a:off x="869097" y="1652548"/>
            <a:ext cx="3150468" cy="2770189"/>
          </a:xfrm>
          <a:prstGeom prst="rect">
            <a:avLst/>
          </a:prstGeom>
          <a:ln>
            <a:solidFill>
              <a:srgbClr val="5A97E1"/>
            </a:solidFill>
          </a:ln>
          <a:scene3d>
            <a:camera prst="perspectiveContrastingRightFacing"/>
            <a:lightRig rig="threePt" dir="t"/>
          </a:scene3d>
        </p:spPr>
      </p:pic>
      <p:pic>
        <p:nvPicPr>
          <p:cNvPr id="4" name="Image 3">
            <a:extLst>
              <a:ext uri="{FF2B5EF4-FFF2-40B4-BE49-F238E27FC236}">
                <a16:creationId xmlns:a16="http://schemas.microsoft.com/office/drawing/2014/main" id="{48AB1036-BF07-4A3C-AF88-25C660F291EF}"/>
              </a:ext>
            </a:extLst>
          </p:cNvPr>
          <p:cNvPicPr>
            <a:picLocks noChangeAspect="1"/>
          </p:cNvPicPr>
          <p:nvPr/>
        </p:nvPicPr>
        <p:blipFill>
          <a:blip r:embed="rId6"/>
          <a:stretch>
            <a:fillRect/>
          </a:stretch>
        </p:blipFill>
        <p:spPr>
          <a:xfrm>
            <a:off x="1787278" y="2154910"/>
            <a:ext cx="3136629" cy="2525030"/>
          </a:xfrm>
          <a:prstGeom prst="rect">
            <a:avLst/>
          </a:prstGeom>
          <a:ln>
            <a:solidFill>
              <a:srgbClr val="5A97E1"/>
            </a:solidFill>
          </a:ln>
          <a:scene3d>
            <a:camera prst="perspectiveContrastingRightFacing"/>
            <a:lightRig rig="threePt" dir="t"/>
          </a:scene3d>
        </p:spPr>
      </p:pic>
      <p:pic>
        <p:nvPicPr>
          <p:cNvPr id="5" name="Image 4">
            <a:extLst>
              <a:ext uri="{FF2B5EF4-FFF2-40B4-BE49-F238E27FC236}">
                <a16:creationId xmlns:a16="http://schemas.microsoft.com/office/drawing/2014/main" id="{B70C6892-FA4D-4830-A56A-4E98C96E0FA9}"/>
              </a:ext>
            </a:extLst>
          </p:cNvPr>
          <p:cNvPicPr>
            <a:picLocks noChangeAspect="1"/>
          </p:cNvPicPr>
          <p:nvPr/>
        </p:nvPicPr>
        <p:blipFill>
          <a:blip r:embed="rId7"/>
          <a:stretch>
            <a:fillRect/>
          </a:stretch>
        </p:blipFill>
        <p:spPr>
          <a:xfrm>
            <a:off x="2598706" y="2671181"/>
            <a:ext cx="3150469" cy="2529127"/>
          </a:xfrm>
          <a:prstGeom prst="rect">
            <a:avLst/>
          </a:prstGeom>
          <a:ln>
            <a:solidFill>
              <a:srgbClr val="5A97E1"/>
            </a:solidFill>
          </a:ln>
          <a:scene3d>
            <a:camera prst="perspectiveContrastingRightFacing"/>
            <a:lightRig rig="threePt" dir="t"/>
          </a:scene3d>
        </p:spPr>
      </p:pic>
      <p:pic>
        <p:nvPicPr>
          <p:cNvPr id="6" name="Image 5">
            <a:extLst>
              <a:ext uri="{FF2B5EF4-FFF2-40B4-BE49-F238E27FC236}">
                <a16:creationId xmlns:a16="http://schemas.microsoft.com/office/drawing/2014/main" id="{4448BE60-06E9-449D-AD2D-A9C16EF237DD}"/>
              </a:ext>
            </a:extLst>
          </p:cNvPr>
          <p:cNvPicPr>
            <a:picLocks noChangeAspect="1"/>
          </p:cNvPicPr>
          <p:nvPr/>
        </p:nvPicPr>
        <p:blipFill>
          <a:blip r:embed="rId8"/>
          <a:stretch>
            <a:fillRect/>
          </a:stretch>
        </p:blipFill>
        <p:spPr>
          <a:xfrm>
            <a:off x="3585456" y="3207159"/>
            <a:ext cx="3122067" cy="2525030"/>
          </a:xfrm>
          <a:prstGeom prst="rect">
            <a:avLst/>
          </a:prstGeom>
          <a:ln>
            <a:solidFill>
              <a:srgbClr val="5A97E1"/>
            </a:solidFill>
          </a:ln>
          <a:scene3d>
            <a:camera prst="perspectiveContrastingRightFacing"/>
            <a:lightRig rig="threePt" dir="t"/>
          </a:scene3d>
        </p:spPr>
      </p:pic>
      <p:sp>
        <p:nvSpPr>
          <p:cNvPr id="8" name="Rectangle 9">
            <a:extLst>
              <a:ext uri="{FF2B5EF4-FFF2-40B4-BE49-F238E27FC236}">
                <a16:creationId xmlns:a16="http://schemas.microsoft.com/office/drawing/2014/main" id="{99CC08C8-A8D1-486B-BBB1-E4015A15346D}"/>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Antécédents »</a:t>
            </a:r>
            <a:endParaRPr lang="fr-FR" altLang="fr-FR" sz="2800" dirty="0">
              <a:solidFill>
                <a:srgbClr val="1B4F9E"/>
              </a:solidFill>
              <a:latin typeface="Montserrat" panose="00000500000000000000" pitchFamily="50" charset="0"/>
              <a:cs typeface="Calibri Light"/>
              <a:sym typeface="Calibri Light"/>
            </a:endParaRPr>
          </a:p>
        </p:txBody>
      </p:sp>
      <p:sp>
        <p:nvSpPr>
          <p:cNvPr id="10" name="Rectangle 9">
            <a:extLst>
              <a:ext uri="{FF2B5EF4-FFF2-40B4-BE49-F238E27FC236}">
                <a16:creationId xmlns:a16="http://schemas.microsoft.com/office/drawing/2014/main" id="{18EFEA72-16B5-4E9C-87D6-5EDF2241031A}"/>
              </a:ext>
            </a:extLst>
          </p:cNvPr>
          <p:cNvSpPr/>
          <p:nvPr/>
        </p:nvSpPr>
        <p:spPr>
          <a:xfrm>
            <a:off x="7315200" y="5295900"/>
            <a:ext cx="1612285" cy="802299"/>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1" name="ZoneTexte 10">
            <a:extLst>
              <a:ext uri="{FF2B5EF4-FFF2-40B4-BE49-F238E27FC236}">
                <a16:creationId xmlns:a16="http://schemas.microsoft.com/office/drawing/2014/main" id="{6825C066-61BC-4030-BEB9-278122805DE6}"/>
              </a:ext>
            </a:extLst>
          </p:cNvPr>
          <p:cNvSpPr txBox="1"/>
          <p:nvPr/>
        </p:nvSpPr>
        <p:spPr>
          <a:xfrm>
            <a:off x="5584026" y="1418211"/>
            <a:ext cx="278858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             </a:t>
            </a:r>
            <a:r>
              <a:rPr kumimoji="0" lang="fr-FR" sz="1800" b="0" i="0" u="none" strike="noStrike" cap="none" spc="0" normalizeH="0" baseline="0" dirty="0" err="1">
                <a:ln>
                  <a:noFill/>
                </a:ln>
                <a:solidFill>
                  <a:srgbClr val="194F9E"/>
                </a:solidFill>
                <a:effectLst/>
                <a:uFillTx/>
                <a:latin typeface="Montserrat" panose="00000500000000000000" pitchFamily="50" charset="0"/>
                <a:sym typeface="Calibri"/>
              </a:rPr>
              <a:t>Scoring</a:t>
            </a: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 </a:t>
            </a:r>
          </a:p>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et précision des ATCD </a:t>
            </a:r>
          </a:p>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via les Saisies Avancées</a:t>
            </a:r>
          </a:p>
        </p:txBody>
      </p:sp>
      <p:cxnSp>
        <p:nvCxnSpPr>
          <p:cNvPr id="12" name="Connecteur droit avec flèche 11">
            <a:extLst>
              <a:ext uri="{FF2B5EF4-FFF2-40B4-BE49-F238E27FC236}">
                <a16:creationId xmlns:a16="http://schemas.microsoft.com/office/drawing/2014/main" id="{AB5DEBED-6A9E-4CD9-80C8-C280E76D275B}"/>
              </a:ext>
            </a:extLst>
          </p:cNvPr>
          <p:cNvCxnSpPr/>
          <p:nvPr/>
        </p:nvCxnSpPr>
        <p:spPr>
          <a:xfrm flipH="1" flipV="1">
            <a:off x="5749175" y="4312227"/>
            <a:ext cx="1566025" cy="983673"/>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6057272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8ED12AD7-B8C8-437F-BB7B-DCDF38BB8D44}"/>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Examen Clinique »</a:t>
            </a:r>
            <a:endParaRPr lang="fr-FR"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id="{B7320D43-EFF3-4E19-8418-FB2901F6522C}"/>
              </a:ext>
            </a:extLst>
          </p:cNvPr>
          <p:cNvPicPr>
            <a:picLocks noChangeAspect="1"/>
          </p:cNvPicPr>
          <p:nvPr/>
        </p:nvPicPr>
        <p:blipFill>
          <a:blip r:embed="rId3"/>
          <a:stretch>
            <a:fillRect/>
          </a:stretch>
        </p:blipFill>
        <p:spPr>
          <a:xfrm>
            <a:off x="441632" y="1211500"/>
            <a:ext cx="8260736" cy="4435000"/>
          </a:xfrm>
          <a:prstGeom prst="rect">
            <a:avLst/>
          </a:prstGeom>
          <a:ln>
            <a:solidFill>
              <a:schemeClr val="accent1"/>
            </a:solidFill>
          </a:ln>
        </p:spPr>
      </p:pic>
    </p:spTree>
    <p:extLst>
      <p:ext uri="{BB962C8B-B14F-4D97-AF65-F5344CB8AC3E}">
        <p14:creationId xmlns:p14="http://schemas.microsoft.com/office/powerpoint/2010/main" val="290190724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DF0325DA-099B-4494-B483-09BA61F2955B}"/>
              </a:ext>
            </a:extLst>
          </p:cNvPr>
          <p:cNvPicPr>
            <a:picLocks noChangeAspect="1"/>
          </p:cNvPicPr>
          <p:nvPr/>
        </p:nvPicPr>
        <p:blipFill>
          <a:blip r:embed="rId3"/>
          <a:stretch>
            <a:fillRect/>
          </a:stretch>
        </p:blipFill>
        <p:spPr>
          <a:xfrm>
            <a:off x="4109988" y="3489355"/>
            <a:ext cx="4775149" cy="2563668"/>
          </a:xfrm>
          <a:prstGeom prst="rect">
            <a:avLst/>
          </a:prstGeom>
          <a:ln>
            <a:solidFill>
              <a:schemeClr val="accent1"/>
            </a:solidFill>
          </a:ln>
        </p:spPr>
      </p:pic>
      <p:sp>
        <p:nvSpPr>
          <p:cNvPr id="3" name="Rectangle 9">
            <a:extLst>
              <a:ext uri="{FF2B5EF4-FFF2-40B4-BE49-F238E27FC236}">
                <a16:creationId xmlns:a16="http://schemas.microsoft.com/office/drawing/2014/main" id="{8ED12AD7-B8C8-437F-BB7B-DCDF38BB8D44}"/>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Examen Clinique »</a:t>
            </a:r>
            <a:endParaRPr lang="fr-FR" altLang="fr-FR" sz="2800" dirty="0">
              <a:solidFill>
                <a:srgbClr val="1B4F9E"/>
              </a:solidFill>
              <a:latin typeface="Montserrat" panose="00000500000000000000" pitchFamily="50" charset="0"/>
              <a:cs typeface="Calibri Light"/>
              <a:sym typeface="Calibri Light"/>
            </a:endParaRPr>
          </a:p>
        </p:txBody>
      </p:sp>
      <p:pic>
        <p:nvPicPr>
          <p:cNvPr id="5" name="Image 4">
            <a:extLst>
              <a:ext uri="{FF2B5EF4-FFF2-40B4-BE49-F238E27FC236}">
                <a16:creationId xmlns:a16="http://schemas.microsoft.com/office/drawing/2014/main" id="{6774DB8F-1115-4E58-A8F5-B8FDCFDA1ECE}"/>
              </a:ext>
            </a:extLst>
          </p:cNvPr>
          <p:cNvPicPr>
            <a:picLocks noChangeAspect="1"/>
          </p:cNvPicPr>
          <p:nvPr/>
        </p:nvPicPr>
        <p:blipFill>
          <a:blip r:embed="rId4"/>
          <a:stretch>
            <a:fillRect/>
          </a:stretch>
        </p:blipFill>
        <p:spPr>
          <a:xfrm>
            <a:off x="345817" y="1043471"/>
            <a:ext cx="5266245" cy="839845"/>
          </a:xfrm>
          <a:prstGeom prst="rect">
            <a:avLst/>
          </a:prstGeom>
          <a:ln>
            <a:solidFill>
              <a:srgbClr val="194F9E"/>
            </a:solidFill>
          </a:ln>
        </p:spPr>
      </p:pic>
      <p:pic>
        <p:nvPicPr>
          <p:cNvPr id="6" name="Image 5">
            <a:extLst>
              <a:ext uri="{FF2B5EF4-FFF2-40B4-BE49-F238E27FC236}">
                <a16:creationId xmlns:a16="http://schemas.microsoft.com/office/drawing/2014/main" id="{F32D9548-3B87-422E-975C-F080E92AA739}"/>
              </a:ext>
            </a:extLst>
          </p:cNvPr>
          <p:cNvPicPr>
            <a:picLocks noChangeAspect="1"/>
          </p:cNvPicPr>
          <p:nvPr/>
        </p:nvPicPr>
        <p:blipFill>
          <a:blip r:embed="rId5"/>
          <a:stretch>
            <a:fillRect/>
          </a:stretch>
        </p:blipFill>
        <p:spPr>
          <a:xfrm>
            <a:off x="1215537" y="1713633"/>
            <a:ext cx="6572250" cy="925575"/>
          </a:xfrm>
          <a:prstGeom prst="rect">
            <a:avLst/>
          </a:prstGeom>
          <a:ln>
            <a:solidFill>
              <a:srgbClr val="194F9E"/>
            </a:solidFill>
          </a:ln>
        </p:spPr>
      </p:pic>
      <p:sp>
        <p:nvSpPr>
          <p:cNvPr id="13" name="Ellipse 12">
            <a:extLst>
              <a:ext uri="{FF2B5EF4-FFF2-40B4-BE49-F238E27FC236}">
                <a16:creationId xmlns:a16="http://schemas.microsoft.com/office/drawing/2014/main" id="{2A5F59FB-ADAD-4AF2-AA20-B15E6CB9E092}"/>
              </a:ext>
            </a:extLst>
          </p:cNvPr>
          <p:cNvSpPr/>
          <p:nvPr/>
        </p:nvSpPr>
        <p:spPr>
          <a:xfrm>
            <a:off x="5392797" y="4482113"/>
            <a:ext cx="171939" cy="10854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4" name="Ellipse 13">
            <a:extLst>
              <a:ext uri="{FF2B5EF4-FFF2-40B4-BE49-F238E27FC236}">
                <a16:creationId xmlns:a16="http://schemas.microsoft.com/office/drawing/2014/main" id="{24163866-FB2E-452F-91F0-2EDD622D4095}"/>
              </a:ext>
            </a:extLst>
          </p:cNvPr>
          <p:cNvSpPr/>
          <p:nvPr/>
        </p:nvSpPr>
        <p:spPr>
          <a:xfrm>
            <a:off x="5392796" y="4777030"/>
            <a:ext cx="171939" cy="10854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5" name="Ellipse 14">
            <a:extLst>
              <a:ext uri="{FF2B5EF4-FFF2-40B4-BE49-F238E27FC236}">
                <a16:creationId xmlns:a16="http://schemas.microsoft.com/office/drawing/2014/main" id="{B59629B4-95A9-4983-AE19-7929C852285F}"/>
              </a:ext>
            </a:extLst>
          </p:cNvPr>
          <p:cNvSpPr/>
          <p:nvPr/>
        </p:nvSpPr>
        <p:spPr>
          <a:xfrm>
            <a:off x="5392795" y="5120109"/>
            <a:ext cx="171939" cy="10854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6" name="Ellipse 15">
            <a:extLst>
              <a:ext uri="{FF2B5EF4-FFF2-40B4-BE49-F238E27FC236}">
                <a16:creationId xmlns:a16="http://schemas.microsoft.com/office/drawing/2014/main" id="{4733DA03-F2C2-46D2-A163-1C5364048386}"/>
              </a:ext>
            </a:extLst>
          </p:cNvPr>
          <p:cNvSpPr/>
          <p:nvPr/>
        </p:nvSpPr>
        <p:spPr>
          <a:xfrm>
            <a:off x="5392795" y="5529143"/>
            <a:ext cx="171939" cy="10854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7" name="Ellipse 16">
            <a:extLst>
              <a:ext uri="{FF2B5EF4-FFF2-40B4-BE49-F238E27FC236}">
                <a16:creationId xmlns:a16="http://schemas.microsoft.com/office/drawing/2014/main" id="{B3264CA7-82CE-44D9-9913-F46B0A58A302}"/>
              </a:ext>
            </a:extLst>
          </p:cNvPr>
          <p:cNvSpPr/>
          <p:nvPr/>
        </p:nvSpPr>
        <p:spPr>
          <a:xfrm>
            <a:off x="7198754" y="4590657"/>
            <a:ext cx="171939" cy="10854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8" name="Ellipse 17">
            <a:extLst>
              <a:ext uri="{FF2B5EF4-FFF2-40B4-BE49-F238E27FC236}">
                <a16:creationId xmlns:a16="http://schemas.microsoft.com/office/drawing/2014/main" id="{D9464E1C-06F3-4A78-AF1B-B2DCDAA831C9}"/>
              </a:ext>
            </a:extLst>
          </p:cNvPr>
          <p:cNvSpPr/>
          <p:nvPr/>
        </p:nvSpPr>
        <p:spPr>
          <a:xfrm>
            <a:off x="8713198" y="4159811"/>
            <a:ext cx="171939" cy="10854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pic>
        <p:nvPicPr>
          <p:cNvPr id="19" name="Image 18">
            <a:extLst>
              <a:ext uri="{FF2B5EF4-FFF2-40B4-BE49-F238E27FC236}">
                <a16:creationId xmlns:a16="http://schemas.microsoft.com/office/drawing/2014/main" id="{EAD27291-EED1-4D47-B8C9-0A8A154E4078}"/>
              </a:ext>
            </a:extLst>
          </p:cNvPr>
          <p:cNvPicPr>
            <a:picLocks noChangeAspect="1"/>
          </p:cNvPicPr>
          <p:nvPr/>
        </p:nvPicPr>
        <p:blipFill>
          <a:blip r:embed="rId6"/>
          <a:stretch>
            <a:fillRect/>
          </a:stretch>
        </p:blipFill>
        <p:spPr>
          <a:xfrm>
            <a:off x="947942" y="2858654"/>
            <a:ext cx="2345037" cy="2779033"/>
          </a:xfrm>
          <a:prstGeom prst="rect">
            <a:avLst/>
          </a:prstGeom>
        </p:spPr>
      </p:pic>
      <p:cxnSp>
        <p:nvCxnSpPr>
          <p:cNvPr id="4" name="Connecteur droit avec flèche 3">
            <a:extLst>
              <a:ext uri="{FF2B5EF4-FFF2-40B4-BE49-F238E27FC236}">
                <a16:creationId xmlns:a16="http://schemas.microsoft.com/office/drawing/2014/main" id="{A07AD848-9167-4CF9-8D64-27C9C6546CFE}"/>
              </a:ext>
            </a:extLst>
          </p:cNvPr>
          <p:cNvCxnSpPr>
            <a:cxnSpLocks/>
          </p:cNvCxnSpPr>
          <p:nvPr/>
        </p:nvCxnSpPr>
        <p:spPr>
          <a:xfrm flipH="1" flipV="1">
            <a:off x="1974001" y="3309370"/>
            <a:ext cx="2598000" cy="1653463"/>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1" name="Connecteur droit avec flèche 20">
            <a:extLst>
              <a:ext uri="{FF2B5EF4-FFF2-40B4-BE49-F238E27FC236}">
                <a16:creationId xmlns:a16="http://schemas.microsoft.com/office/drawing/2014/main" id="{EEF6EF49-6297-4F8F-9DF5-75D8E61E2F53}"/>
              </a:ext>
            </a:extLst>
          </p:cNvPr>
          <p:cNvCxnSpPr>
            <a:cxnSpLocks/>
          </p:cNvCxnSpPr>
          <p:nvPr/>
        </p:nvCxnSpPr>
        <p:spPr>
          <a:xfrm flipH="1" flipV="1">
            <a:off x="3749483" y="1494187"/>
            <a:ext cx="1659505" cy="299928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3" name="Connecteur droit avec flèche 22">
            <a:extLst>
              <a:ext uri="{FF2B5EF4-FFF2-40B4-BE49-F238E27FC236}">
                <a16:creationId xmlns:a16="http://schemas.microsoft.com/office/drawing/2014/main" id="{E104C492-7DA5-4F2A-ABBF-0ED5A1D6B6DB}"/>
              </a:ext>
            </a:extLst>
          </p:cNvPr>
          <p:cNvCxnSpPr>
            <a:cxnSpLocks/>
          </p:cNvCxnSpPr>
          <p:nvPr/>
        </p:nvCxnSpPr>
        <p:spPr>
          <a:xfrm flipH="1" flipV="1">
            <a:off x="3897958" y="2330314"/>
            <a:ext cx="1480461" cy="282643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7212490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D7225D2-647B-47C1-BD6C-36D9165763B8}"/>
              </a:ext>
            </a:extLst>
          </p:cNvPr>
          <p:cNvPicPr>
            <a:picLocks noChangeAspect="1"/>
          </p:cNvPicPr>
          <p:nvPr/>
        </p:nvPicPr>
        <p:blipFill>
          <a:blip r:embed="rId3"/>
          <a:stretch>
            <a:fillRect/>
          </a:stretch>
        </p:blipFill>
        <p:spPr>
          <a:xfrm>
            <a:off x="4572000" y="3706900"/>
            <a:ext cx="4391893" cy="2351076"/>
          </a:xfrm>
          <a:prstGeom prst="rect">
            <a:avLst/>
          </a:prstGeom>
          <a:ln>
            <a:solidFill>
              <a:srgbClr val="194F9E"/>
            </a:solidFill>
          </a:ln>
        </p:spPr>
      </p:pic>
      <p:pic>
        <p:nvPicPr>
          <p:cNvPr id="2" name="Image 1">
            <a:extLst>
              <a:ext uri="{FF2B5EF4-FFF2-40B4-BE49-F238E27FC236}">
                <a16:creationId xmlns:a16="http://schemas.microsoft.com/office/drawing/2014/main" id="{BCF079B9-5D6D-45E4-B7FA-79943BFF6EB4}"/>
              </a:ext>
            </a:extLst>
          </p:cNvPr>
          <p:cNvPicPr>
            <a:picLocks noChangeAspect="1"/>
          </p:cNvPicPr>
          <p:nvPr/>
        </p:nvPicPr>
        <p:blipFill>
          <a:blip r:embed="rId4"/>
          <a:stretch>
            <a:fillRect/>
          </a:stretch>
        </p:blipFill>
        <p:spPr>
          <a:xfrm>
            <a:off x="-218099" y="1193359"/>
            <a:ext cx="4218372" cy="1904877"/>
          </a:xfrm>
          <a:prstGeom prst="rect">
            <a:avLst/>
          </a:prstGeom>
          <a:ln>
            <a:solidFill>
              <a:srgbClr val="194F9E"/>
            </a:solidFill>
          </a:ln>
          <a:scene3d>
            <a:camera prst="perspectiveContrastingRightFacing"/>
            <a:lightRig rig="threePt" dir="t"/>
          </a:scene3d>
        </p:spPr>
      </p:pic>
      <p:pic>
        <p:nvPicPr>
          <p:cNvPr id="4" name="Image 3">
            <a:extLst>
              <a:ext uri="{FF2B5EF4-FFF2-40B4-BE49-F238E27FC236}">
                <a16:creationId xmlns:a16="http://schemas.microsoft.com/office/drawing/2014/main" id="{F3CDD6AE-7D0C-4F31-B6E7-9AAA4EB2154B}"/>
              </a:ext>
            </a:extLst>
          </p:cNvPr>
          <p:cNvPicPr>
            <a:picLocks noChangeAspect="1"/>
          </p:cNvPicPr>
          <p:nvPr/>
        </p:nvPicPr>
        <p:blipFill>
          <a:blip r:embed="rId5"/>
          <a:stretch>
            <a:fillRect/>
          </a:stretch>
        </p:blipFill>
        <p:spPr>
          <a:xfrm>
            <a:off x="1216690" y="1640321"/>
            <a:ext cx="4218372" cy="1915793"/>
          </a:xfrm>
          <a:prstGeom prst="rect">
            <a:avLst/>
          </a:prstGeom>
          <a:ln>
            <a:solidFill>
              <a:srgbClr val="194F9E"/>
            </a:solidFill>
          </a:ln>
          <a:scene3d>
            <a:camera prst="perspectiveContrastingRightFacing"/>
            <a:lightRig rig="threePt" dir="t"/>
          </a:scene3d>
        </p:spPr>
      </p:pic>
      <p:sp>
        <p:nvSpPr>
          <p:cNvPr id="5" name="Rectangle 4">
            <a:extLst>
              <a:ext uri="{FF2B5EF4-FFF2-40B4-BE49-F238E27FC236}">
                <a16:creationId xmlns:a16="http://schemas.microsoft.com/office/drawing/2014/main" id="{8879770C-AD9B-47D6-BB10-7F54F640D206}"/>
              </a:ext>
            </a:extLst>
          </p:cNvPr>
          <p:cNvSpPr/>
          <p:nvPr/>
        </p:nvSpPr>
        <p:spPr>
          <a:xfrm>
            <a:off x="5908066" y="4267545"/>
            <a:ext cx="1634845" cy="73141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6" name="Rectangle 9">
            <a:extLst>
              <a:ext uri="{FF2B5EF4-FFF2-40B4-BE49-F238E27FC236}">
                <a16:creationId xmlns:a16="http://schemas.microsoft.com/office/drawing/2014/main" id="{79106C06-E6FE-46CF-A7DC-BFF01AA5AF56}"/>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Examen Clinique »</a:t>
            </a:r>
            <a:endParaRPr lang="fr-FR" altLang="fr-FR" sz="2800" dirty="0">
              <a:solidFill>
                <a:srgbClr val="1B4F9E"/>
              </a:solidFill>
              <a:latin typeface="Montserrat" panose="00000500000000000000" pitchFamily="50" charset="0"/>
              <a:cs typeface="Calibri Light"/>
              <a:sym typeface="Calibri Light"/>
            </a:endParaRPr>
          </a:p>
        </p:txBody>
      </p:sp>
      <p:pic>
        <p:nvPicPr>
          <p:cNvPr id="7" name="Image 6">
            <a:extLst>
              <a:ext uri="{FF2B5EF4-FFF2-40B4-BE49-F238E27FC236}">
                <a16:creationId xmlns:a16="http://schemas.microsoft.com/office/drawing/2014/main" id="{A3C4FA29-84E3-4ADF-976E-B1BBB0CBA75B}"/>
              </a:ext>
            </a:extLst>
          </p:cNvPr>
          <p:cNvPicPr>
            <a:picLocks noChangeAspect="1"/>
          </p:cNvPicPr>
          <p:nvPr/>
        </p:nvPicPr>
        <p:blipFill>
          <a:blip r:embed="rId6"/>
          <a:stretch>
            <a:fillRect/>
          </a:stretch>
        </p:blipFill>
        <p:spPr>
          <a:xfrm>
            <a:off x="3119614" y="2111051"/>
            <a:ext cx="4235343" cy="1923475"/>
          </a:xfrm>
          <a:prstGeom prst="rect">
            <a:avLst/>
          </a:prstGeom>
          <a:ln>
            <a:solidFill>
              <a:srgbClr val="194F9E"/>
            </a:solidFill>
          </a:ln>
          <a:scene3d>
            <a:camera prst="perspectiveContrastingRightFacing"/>
            <a:lightRig rig="threePt" dir="t"/>
          </a:scene3d>
        </p:spPr>
      </p:pic>
    </p:spTree>
    <p:extLst>
      <p:ext uri="{BB962C8B-B14F-4D97-AF65-F5344CB8AC3E}">
        <p14:creationId xmlns:p14="http://schemas.microsoft.com/office/powerpoint/2010/main" val="53424047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9039B4EA-62F0-4A23-A821-78592C9D96BD}"/>
              </a:ext>
            </a:extLst>
          </p:cNvPr>
          <p:cNvPicPr>
            <a:picLocks noChangeAspect="1"/>
          </p:cNvPicPr>
          <p:nvPr/>
        </p:nvPicPr>
        <p:blipFill>
          <a:blip r:embed="rId3"/>
          <a:stretch>
            <a:fillRect/>
          </a:stretch>
        </p:blipFill>
        <p:spPr>
          <a:xfrm>
            <a:off x="4572000" y="3706900"/>
            <a:ext cx="4391893" cy="2351076"/>
          </a:xfrm>
          <a:prstGeom prst="rect">
            <a:avLst/>
          </a:prstGeom>
          <a:ln>
            <a:solidFill>
              <a:srgbClr val="194F9E"/>
            </a:solidFill>
          </a:ln>
        </p:spPr>
      </p:pic>
      <p:sp>
        <p:nvSpPr>
          <p:cNvPr id="7" name="Rectangle 6">
            <a:extLst>
              <a:ext uri="{FF2B5EF4-FFF2-40B4-BE49-F238E27FC236}">
                <a16:creationId xmlns:a16="http://schemas.microsoft.com/office/drawing/2014/main" id="{22F094C0-1B8A-4A71-B45E-D86C54498EE1}"/>
              </a:ext>
            </a:extLst>
          </p:cNvPr>
          <p:cNvSpPr/>
          <p:nvPr/>
        </p:nvSpPr>
        <p:spPr>
          <a:xfrm>
            <a:off x="5918838" y="5015755"/>
            <a:ext cx="1630824" cy="921983"/>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1" name="ZoneTexte 10">
            <a:extLst>
              <a:ext uri="{FF2B5EF4-FFF2-40B4-BE49-F238E27FC236}">
                <a16:creationId xmlns:a16="http://schemas.microsoft.com/office/drawing/2014/main" id="{6825C066-61BC-4030-BEB9-278122805DE6}"/>
              </a:ext>
            </a:extLst>
          </p:cNvPr>
          <p:cNvSpPr txBox="1"/>
          <p:nvPr/>
        </p:nvSpPr>
        <p:spPr>
          <a:xfrm>
            <a:off x="5584026" y="1418211"/>
            <a:ext cx="278858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             </a:t>
            </a:r>
            <a:r>
              <a:rPr kumimoji="0" lang="fr-FR" sz="1800" b="0" i="0" u="none" strike="noStrike" cap="none" spc="0" normalizeH="0" baseline="0" dirty="0" err="1">
                <a:ln>
                  <a:noFill/>
                </a:ln>
                <a:solidFill>
                  <a:srgbClr val="194F9E"/>
                </a:solidFill>
                <a:effectLst/>
                <a:uFillTx/>
                <a:latin typeface="Montserrat" panose="00000500000000000000" pitchFamily="50" charset="0"/>
                <a:sym typeface="Calibri"/>
              </a:rPr>
              <a:t>Scoring</a:t>
            </a: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 </a:t>
            </a:r>
          </a:p>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        et évaluation</a:t>
            </a:r>
          </a:p>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via les Saisies Avancées</a:t>
            </a:r>
          </a:p>
        </p:txBody>
      </p:sp>
      <p:sp>
        <p:nvSpPr>
          <p:cNvPr id="12" name="Rectangle 9">
            <a:extLst>
              <a:ext uri="{FF2B5EF4-FFF2-40B4-BE49-F238E27FC236}">
                <a16:creationId xmlns:a16="http://schemas.microsoft.com/office/drawing/2014/main" id="{91B5BAC3-54D3-4D4B-B795-08AF38D979CE}"/>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Examen Clinique »</a:t>
            </a:r>
            <a:endParaRPr lang="fr-FR" altLang="fr-FR" sz="2800" dirty="0">
              <a:solidFill>
                <a:srgbClr val="1B4F9E"/>
              </a:solidFill>
              <a:latin typeface="Montserrat" panose="00000500000000000000" pitchFamily="50" charset="0"/>
              <a:cs typeface="Calibri Light"/>
              <a:sym typeface="Calibri Light"/>
            </a:endParaRPr>
          </a:p>
        </p:txBody>
      </p:sp>
      <p:pic>
        <p:nvPicPr>
          <p:cNvPr id="18" name="Image 17">
            <a:extLst>
              <a:ext uri="{FF2B5EF4-FFF2-40B4-BE49-F238E27FC236}">
                <a16:creationId xmlns:a16="http://schemas.microsoft.com/office/drawing/2014/main" id="{E7359E3D-BE4D-412B-8D25-758B98254C50}"/>
              </a:ext>
            </a:extLst>
          </p:cNvPr>
          <p:cNvPicPr>
            <a:picLocks noChangeAspect="1"/>
          </p:cNvPicPr>
          <p:nvPr/>
        </p:nvPicPr>
        <p:blipFill>
          <a:blip r:embed="rId4"/>
          <a:stretch>
            <a:fillRect/>
          </a:stretch>
        </p:blipFill>
        <p:spPr>
          <a:xfrm>
            <a:off x="-115553" y="1141574"/>
            <a:ext cx="3666635" cy="2933308"/>
          </a:xfrm>
          <a:prstGeom prst="rect">
            <a:avLst/>
          </a:prstGeom>
          <a:ln>
            <a:solidFill>
              <a:srgbClr val="194F9E"/>
            </a:solidFill>
          </a:ln>
          <a:scene3d>
            <a:camera prst="perspectiveContrastingRightFacing"/>
            <a:lightRig rig="threePt" dir="t"/>
          </a:scene3d>
        </p:spPr>
      </p:pic>
      <p:pic>
        <p:nvPicPr>
          <p:cNvPr id="19" name="Image 18">
            <a:extLst>
              <a:ext uri="{FF2B5EF4-FFF2-40B4-BE49-F238E27FC236}">
                <a16:creationId xmlns:a16="http://schemas.microsoft.com/office/drawing/2014/main" id="{3BF2FB4D-C8AB-413A-A01E-9D1C375A19D6}"/>
              </a:ext>
            </a:extLst>
          </p:cNvPr>
          <p:cNvPicPr>
            <a:picLocks noChangeAspect="1"/>
          </p:cNvPicPr>
          <p:nvPr/>
        </p:nvPicPr>
        <p:blipFill>
          <a:blip r:embed="rId5"/>
          <a:stretch>
            <a:fillRect/>
          </a:stretch>
        </p:blipFill>
        <p:spPr>
          <a:xfrm>
            <a:off x="785761" y="1590426"/>
            <a:ext cx="3709759" cy="2985735"/>
          </a:xfrm>
          <a:prstGeom prst="rect">
            <a:avLst/>
          </a:prstGeom>
          <a:ln>
            <a:solidFill>
              <a:srgbClr val="194F9E"/>
            </a:solidFill>
          </a:ln>
          <a:scene3d>
            <a:camera prst="perspectiveContrastingRightFacing"/>
            <a:lightRig rig="threePt" dir="t"/>
          </a:scene3d>
        </p:spPr>
      </p:pic>
      <p:pic>
        <p:nvPicPr>
          <p:cNvPr id="20" name="Image 19">
            <a:extLst>
              <a:ext uri="{FF2B5EF4-FFF2-40B4-BE49-F238E27FC236}">
                <a16:creationId xmlns:a16="http://schemas.microsoft.com/office/drawing/2014/main" id="{232FB668-FEBC-4FF5-B449-A3FCDD68E058}"/>
              </a:ext>
            </a:extLst>
          </p:cNvPr>
          <p:cNvPicPr>
            <a:picLocks noChangeAspect="1"/>
          </p:cNvPicPr>
          <p:nvPr/>
        </p:nvPicPr>
        <p:blipFill>
          <a:blip r:embed="rId6"/>
          <a:stretch>
            <a:fillRect/>
          </a:stretch>
        </p:blipFill>
        <p:spPr>
          <a:xfrm>
            <a:off x="1981776" y="2015418"/>
            <a:ext cx="3709759" cy="3000337"/>
          </a:xfrm>
          <a:prstGeom prst="rect">
            <a:avLst/>
          </a:prstGeom>
          <a:ln>
            <a:solidFill>
              <a:srgbClr val="194F9E"/>
            </a:solidFill>
          </a:ln>
          <a:scene3d>
            <a:camera prst="perspectiveContrastingRightFacing"/>
            <a:lightRig rig="threePt" dir="t"/>
          </a:scene3d>
        </p:spPr>
      </p:pic>
      <p:pic>
        <p:nvPicPr>
          <p:cNvPr id="21" name="Image 20">
            <a:extLst>
              <a:ext uri="{FF2B5EF4-FFF2-40B4-BE49-F238E27FC236}">
                <a16:creationId xmlns:a16="http://schemas.microsoft.com/office/drawing/2014/main" id="{265B5325-199B-4231-B6E3-EECB00BF392C}"/>
              </a:ext>
            </a:extLst>
          </p:cNvPr>
          <p:cNvPicPr>
            <a:picLocks noChangeAspect="1"/>
          </p:cNvPicPr>
          <p:nvPr/>
        </p:nvPicPr>
        <p:blipFill>
          <a:blip r:embed="rId4"/>
          <a:stretch>
            <a:fillRect/>
          </a:stretch>
        </p:blipFill>
        <p:spPr>
          <a:xfrm>
            <a:off x="3353944" y="2583884"/>
            <a:ext cx="3666635" cy="2933308"/>
          </a:xfrm>
          <a:prstGeom prst="rect">
            <a:avLst/>
          </a:prstGeom>
          <a:ln>
            <a:solidFill>
              <a:srgbClr val="194F9E"/>
            </a:solidFill>
          </a:ln>
          <a:scene3d>
            <a:camera prst="perspectiveContrastingRightFacing"/>
            <a:lightRig rig="threePt" dir="t"/>
          </a:scene3d>
        </p:spPr>
      </p:pic>
      <p:cxnSp>
        <p:nvCxnSpPr>
          <p:cNvPr id="4" name="Connecteur droit avec flèche 3">
            <a:extLst>
              <a:ext uri="{FF2B5EF4-FFF2-40B4-BE49-F238E27FC236}">
                <a16:creationId xmlns:a16="http://schemas.microsoft.com/office/drawing/2014/main" id="{C141D3D7-DD1D-486F-916C-EA05E04C766B}"/>
              </a:ext>
            </a:extLst>
          </p:cNvPr>
          <p:cNvCxnSpPr/>
          <p:nvPr/>
        </p:nvCxnSpPr>
        <p:spPr>
          <a:xfrm flipH="1" flipV="1">
            <a:off x="4495520" y="4824046"/>
            <a:ext cx="2086988" cy="69314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23935379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FB561BD-62BE-488D-B9F2-87359547246A}"/>
              </a:ext>
            </a:extLst>
          </p:cNvPr>
          <p:cNvPicPr>
            <a:picLocks noChangeAspect="1"/>
          </p:cNvPicPr>
          <p:nvPr/>
        </p:nvPicPr>
        <p:blipFill>
          <a:blip r:embed="rId3"/>
          <a:stretch>
            <a:fillRect/>
          </a:stretch>
        </p:blipFill>
        <p:spPr>
          <a:xfrm>
            <a:off x="0" y="1068512"/>
            <a:ext cx="4125221" cy="4209696"/>
          </a:xfrm>
          <a:prstGeom prst="rect">
            <a:avLst/>
          </a:prstGeom>
          <a:scene3d>
            <a:camera prst="perspectiveContrastingRightFacing"/>
            <a:lightRig rig="threePt" dir="t"/>
          </a:scene3d>
        </p:spPr>
      </p:pic>
      <p:sp>
        <p:nvSpPr>
          <p:cNvPr id="3" name="Rectangle 9">
            <a:extLst>
              <a:ext uri="{FF2B5EF4-FFF2-40B4-BE49-F238E27FC236}">
                <a16:creationId xmlns:a16="http://schemas.microsoft.com/office/drawing/2014/main" id="{8ED12AD7-B8C8-437F-BB7B-DCDF38BB8D44}"/>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Examen Clinique »</a:t>
            </a:r>
            <a:endParaRPr lang="fr-FR" altLang="fr-FR" sz="2800" dirty="0">
              <a:solidFill>
                <a:srgbClr val="1B4F9E"/>
              </a:solidFill>
              <a:latin typeface="Montserrat" panose="00000500000000000000" pitchFamily="50" charset="0"/>
              <a:cs typeface="Calibri Light"/>
              <a:sym typeface="Calibri Light"/>
            </a:endParaRPr>
          </a:p>
        </p:txBody>
      </p:sp>
      <p:pic>
        <p:nvPicPr>
          <p:cNvPr id="12" name="Image 11">
            <a:extLst>
              <a:ext uri="{FF2B5EF4-FFF2-40B4-BE49-F238E27FC236}">
                <a16:creationId xmlns:a16="http://schemas.microsoft.com/office/drawing/2014/main" id="{19266AD5-0308-430C-BBC9-7E3B297244EC}"/>
              </a:ext>
            </a:extLst>
          </p:cNvPr>
          <p:cNvPicPr>
            <a:picLocks noChangeAspect="1"/>
          </p:cNvPicPr>
          <p:nvPr/>
        </p:nvPicPr>
        <p:blipFill>
          <a:blip r:embed="rId4"/>
          <a:stretch>
            <a:fillRect/>
          </a:stretch>
        </p:blipFill>
        <p:spPr>
          <a:xfrm>
            <a:off x="4572000" y="3684640"/>
            <a:ext cx="4391893" cy="2351076"/>
          </a:xfrm>
          <a:prstGeom prst="rect">
            <a:avLst/>
          </a:prstGeom>
          <a:ln>
            <a:solidFill>
              <a:srgbClr val="194F9E"/>
            </a:solidFill>
          </a:ln>
        </p:spPr>
      </p:pic>
      <p:pic>
        <p:nvPicPr>
          <p:cNvPr id="2" name="Image 1">
            <a:extLst>
              <a:ext uri="{FF2B5EF4-FFF2-40B4-BE49-F238E27FC236}">
                <a16:creationId xmlns:a16="http://schemas.microsoft.com/office/drawing/2014/main" id="{3E8B7753-A921-4BB7-B134-E4F590B81543}"/>
              </a:ext>
            </a:extLst>
          </p:cNvPr>
          <p:cNvPicPr>
            <a:picLocks noChangeAspect="1"/>
          </p:cNvPicPr>
          <p:nvPr/>
        </p:nvPicPr>
        <p:blipFill>
          <a:blip r:embed="rId5"/>
          <a:stretch>
            <a:fillRect/>
          </a:stretch>
        </p:blipFill>
        <p:spPr>
          <a:xfrm>
            <a:off x="2959429" y="1291803"/>
            <a:ext cx="4118704" cy="4274394"/>
          </a:xfrm>
          <a:prstGeom prst="rect">
            <a:avLst/>
          </a:prstGeom>
          <a:scene3d>
            <a:camera prst="perspectiveContrastingRightFacing"/>
            <a:lightRig rig="threePt" dir="t"/>
          </a:scene3d>
        </p:spPr>
      </p:pic>
      <p:sp>
        <p:nvSpPr>
          <p:cNvPr id="5" name="Rectangle 4">
            <a:extLst>
              <a:ext uri="{FF2B5EF4-FFF2-40B4-BE49-F238E27FC236}">
                <a16:creationId xmlns:a16="http://schemas.microsoft.com/office/drawing/2014/main" id="{6C765B92-5F96-4E64-8593-C1FEE82FDD18}"/>
              </a:ext>
            </a:extLst>
          </p:cNvPr>
          <p:cNvSpPr/>
          <p:nvPr/>
        </p:nvSpPr>
        <p:spPr>
          <a:xfrm>
            <a:off x="7532077" y="4607169"/>
            <a:ext cx="1371600" cy="1383323"/>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id="{F252DC52-FCBD-4B64-A600-9ED0458B47DD}"/>
              </a:ext>
            </a:extLst>
          </p:cNvPr>
          <p:cNvCxnSpPr>
            <a:stCxn id="5" idx="1"/>
          </p:cNvCxnSpPr>
          <p:nvPr/>
        </p:nvCxnSpPr>
        <p:spPr>
          <a:xfrm flipH="1" flipV="1">
            <a:off x="5820508" y="4876800"/>
            <a:ext cx="1711569" cy="42203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5952635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15F5BEB-4F15-4D9F-8C7E-A9024A6B4ECC}"/>
              </a:ext>
            </a:extLst>
          </p:cNvPr>
          <p:cNvSpPr>
            <a:spLocks noGrp="1"/>
          </p:cNvSpPr>
          <p:nvPr>
            <p:ph type="title" idx="4294967295"/>
          </p:nvPr>
        </p:nvSpPr>
        <p:spPr/>
        <p:txBody>
          <a:bodyPr>
            <a:noAutofit/>
          </a:bodyPr>
          <a:lstStyle/>
          <a:p>
            <a:r>
              <a:rPr lang="fr-FR" sz="2800" dirty="0">
                <a:latin typeface="Montserrat" panose="00000500000000000000" pitchFamily="50" charset="0"/>
              </a:rPr>
              <a:t>Visualisation d’un dossier antérieur</a:t>
            </a:r>
          </a:p>
        </p:txBody>
      </p:sp>
      <p:sp>
        <p:nvSpPr>
          <p:cNvPr id="23" name="Rectangle 22">
            <a:extLst>
              <a:ext uri="{FF2B5EF4-FFF2-40B4-BE49-F238E27FC236}">
                <a16:creationId xmlns:a16="http://schemas.microsoft.com/office/drawing/2014/main" id="{DAF0237D-32EF-4489-999F-6FF80F63BA0B}"/>
              </a:ext>
            </a:extLst>
          </p:cNvPr>
          <p:cNvSpPr/>
          <p:nvPr/>
        </p:nvSpPr>
        <p:spPr>
          <a:xfrm>
            <a:off x="414375" y="3500651"/>
            <a:ext cx="2257349" cy="923330"/>
          </a:xfrm>
          <a:prstGeom prst="rect">
            <a:avLst/>
          </a:prstGeom>
          <a:ln>
            <a:solidFill>
              <a:srgbClr val="124F9D"/>
            </a:solidFill>
          </a:ln>
        </p:spPr>
        <p:txBody>
          <a:bodyPr wrap="none">
            <a:spAutoFit/>
          </a:bodyPr>
          <a:lstStyle/>
          <a:p>
            <a:r>
              <a:rPr lang="fr-FR" dirty="0">
                <a:solidFill>
                  <a:srgbClr val="124F9D"/>
                </a:solidFill>
                <a:latin typeface="Montserrat" panose="00000500000000000000" pitchFamily="50" charset="0"/>
              </a:rPr>
              <a:t>Réalisable </a:t>
            </a:r>
          </a:p>
          <a:p>
            <a:r>
              <a:rPr lang="fr-FR" dirty="0">
                <a:solidFill>
                  <a:srgbClr val="124F9D"/>
                </a:solidFill>
                <a:latin typeface="Montserrat" panose="00000500000000000000" pitchFamily="50" charset="0"/>
              </a:rPr>
              <a:t>à tout moment </a:t>
            </a:r>
          </a:p>
          <a:p>
            <a:r>
              <a:rPr lang="fr-FR" dirty="0">
                <a:solidFill>
                  <a:srgbClr val="124F9D"/>
                </a:solidFill>
                <a:latin typeface="Montserrat" panose="00000500000000000000" pitchFamily="50" charset="0"/>
              </a:rPr>
              <a:t>de la consultation</a:t>
            </a:r>
            <a:endParaRPr lang="fr-FR" dirty="0">
              <a:solidFill>
                <a:srgbClr val="124F9D"/>
              </a:solidFill>
            </a:endParaRPr>
          </a:p>
        </p:txBody>
      </p:sp>
      <p:pic>
        <p:nvPicPr>
          <p:cNvPr id="24" name="Image 23">
            <a:extLst>
              <a:ext uri="{FF2B5EF4-FFF2-40B4-BE49-F238E27FC236}">
                <a16:creationId xmlns:a16="http://schemas.microsoft.com/office/drawing/2014/main" id="{8FA4D193-0462-433D-861A-7CD969B1A33C}"/>
              </a:ext>
            </a:extLst>
          </p:cNvPr>
          <p:cNvPicPr>
            <a:picLocks noChangeAspect="1"/>
          </p:cNvPicPr>
          <p:nvPr/>
        </p:nvPicPr>
        <p:blipFill>
          <a:blip r:embed="rId3"/>
          <a:stretch>
            <a:fillRect/>
          </a:stretch>
        </p:blipFill>
        <p:spPr>
          <a:xfrm>
            <a:off x="3011733" y="2987742"/>
            <a:ext cx="5627170" cy="3013088"/>
          </a:xfrm>
          <a:prstGeom prst="rect">
            <a:avLst/>
          </a:prstGeom>
          <a:ln w="12700">
            <a:solidFill>
              <a:srgbClr val="61A0ED"/>
            </a:solidFill>
          </a:ln>
        </p:spPr>
      </p:pic>
      <p:pic>
        <p:nvPicPr>
          <p:cNvPr id="28" name="Image 27">
            <a:extLst>
              <a:ext uri="{FF2B5EF4-FFF2-40B4-BE49-F238E27FC236}">
                <a16:creationId xmlns:a16="http://schemas.microsoft.com/office/drawing/2014/main" id="{4EF935A4-48FD-41E1-A284-67C65A1DA05A}"/>
              </a:ext>
            </a:extLst>
          </p:cNvPr>
          <p:cNvPicPr>
            <a:picLocks noChangeAspect="1"/>
          </p:cNvPicPr>
          <p:nvPr/>
        </p:nvPicPr>
        <p:blipFill>
          <a:blip r:embed="rId4"/>
          <a:stretch>
            <a:fillRect/>
          </a:stretch>
        </p:blipFill>
        <p:spPr>
          <a:xfrm>
            <a:off x="261257" y="1135964"/>
            <a:ext cx="7628709" cy="954879"/>
          </a:xfrm>
          <a:prstGeom prst="rect">
            <a:avLst/>
          </a:prstGeom>
          <a:ln>
            <a:solidFill>
              <a:srgbClr val="5A97E1"/>
            </a:solidFill>
          </a:ln>
        </p:spPr>
      </p:pic>
      <p:cxnSp>
        <p:nvCxnSpPr>
          <p:cNvPr id="26" name="Connecteur droit avec flèche 25">
            <a:extLst>
              <a:ext uri="{FF2B5EF4-FFF2-40B4-BE49-F238E27FC236}">
                <a16:creationId xmlns:a16="http://schemas.microsoft.com/office/drawing/2014/main" id="{89CB2169-1AEF-46BD-812E-CB32D757EE9B}"/>
              </a:ext>
            </a:extLst>
          </p:cNvPr>
          <p:cNvCxnSpPr>
            <a:cxnSpLocks/>
          </p:cNvCxnSpPr>
          <p:nvPr/>
        </p:nvCxnSpPr>
        <p:spPr>
          <a:xfrm flipH="1">
            <a:off x="4664075" y="1800225"/>
            <a:ext cx="1257301" cy="113347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3730966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E64667F-B36D-465C-B9D6-E552F4517210}"/>
              </a:ext>
            </a:extLst>
          </p:cNvPr>
          <p:cNvPicPr>
            <a:picLocks noChangeAspect="1"/>
          </p:cNvPicPr>
          <p:nvPr/>
        </p:nvPicPr>
        <p:blipFill>
          <a:blip r:embed="rId3"/>
          <a:stretch>
            <a:fillRect/>
          </a:stretch>
        </p:blipFill>
        <p:spPr>
          <a:xfrm>
            <a:off x="403463" y="1247966"/>
            <a:ext cx="8337073" cy="4362068"/>
          </a:xfrm>
          <a:prstGeom prst="rect">
            <a:avLst/>
          </a:prstGeom>
          <a:ln>
            <a:solidFill>
              <a:srgbClr val="194F9E"/>
            </a:solidFill>
          </a:ln>
        </p:spPr>
      </p:pic>
      <p:sp>
        <p:nvSpPr>
          <p:cNvPr id="3" name="Rectangle 9">
            <a:extLst>
              <a:ext uri="{FF2B5EF4-FFF2-40B4-BE49-F238E27FC236}">
                <a16:creationId xmlns:a16="http://schemas.microsoft.com/office/drawing/2014/main"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Traitement / Prémédications»</a:t>
            </a:r>
            <a:endParaRPr lang="fr-FR" altLang="fr-FR" sz="2800" dirty="0">
              <a:solidFill>
                <a:srgbClr val="1B4F9E"/>
              </a:solidFill>
              <a:latin typeface="Montserrat" panose="00000500000000000000" pitchFamily="50" charset="0"/>
              <a:cs typeface="Calibri Light"/>
              <a:sym typeface="Calibri Light"/>
            </a:endParaRPr>
          </a:p>
        </p:txBody>
      </p:sp>
    </p:spTree>
    <p:extLst>
      <p:ext uri="{BB962C8B-B14F-4D97-AF65-F5344CB8AC3E}">
        <p14:creationId xmlns:p14="http://schemas.microsoft.com/office/powerpoint/2010/main" val="40091836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Traitement Prémédications»</a:t>
            </a:r>
            <a:endParaRPr lang="fr-FR" altLang="fr-FR" sz="2800" dirty="0">
              <a:solidFill>
                <a:srgbClr val="1B4F9E"/>
              </a:solidFill>
              <a:latin typeface="Montserrat" panose="00000500000000000000" pitchFamily="50" charset="0"/>
              <a:cs typeface="Calibri Light"/>
              <a:sym typeface="Calibri Light"/>
            </a:endParaRPr>
          </a:p>
        </p:txBody>
      </p:sp>
      <p:pic>
        <p:nvPicPr>
          <p:cNvPr id="6" name="Image 5">
            <a:extLst>
              <a:ext uri="{FF2B5EF4-FFF2-40B4-BE49-F238E27FC236}">
                <a16:creationId xmlns:a16="http://schemas.microsoft.com/office/drawing/2014/main" id="{99BDDC9B-9D91-4E68-81AD-5295C0E2BA44}"/>
              </a:ext>
            </a:extLst>
          </p:cNvPr>
          <p:cNvPicPr>
            <a:picLocks noChangeAspect="1"/>
          </p:cNvPicPr>
          <p:nvPr/>
        </p:nvPicPr>
        <p:blipFill rotWithShape="1">
          <a:blip r:embed="rId3"/>
          <a:srcRect r="2574"/>
          <a:stretch/>
        </p:blipFill>
        <p:spPr>
          <a:xfrm>
            <a:off x="749349" y="1487147"/>
            <a:ext cx="4283795" cy="1235522"/>
          </a:xfrm>
          <a:prstGeom prst="rect">
            <a:avLst/>
          </a:prstGeom>
          <a:ln>
            <a:solidFill>
              <a:srgbClr val="194F9E"/>
            </a:solidFill>
          </a:ln>
        </p:spPr>
      </p:pic>
      <p:pic>
        <p:nvPicPr>
          <p:cNvPr id="8" name="Image 7">
            <a:extLst>
              <a:ext uri="{FF2B5EF4-FFF2-40B4-BE49-F238E27FC236}">
                <a16:creationId xmlns:a16="http://schemas.microsoft.com/office/drawing/2014/main" id="{D8074053-77CD-4950-9605-DFBCF531E4C2}"/>
              </a:ext>
            </a:extLst>
          </p:cNvPr>
          <p:cNvPicPr>
            <a:picLocks noChangeAspect="1"/>
          </p:cNvPicPr>
          <p:nvPr/>
        </p:nvPicPr>
        <p:blipFill>
          <a:blip r:embed="rId4"/>
          <a:stretch>
            <a:fillRect/>
          </a:stretch>
        </p:blipFill>
        <p:spPr>
          <a:xfrm>
            <a:off x="4571999" y="3704501"/>
            <a:ext cx="4391893" cy="2342343"/>
          </a:xfrm>
          <a:prstGeom prst="rect">
            <a:avLst/>
          </a:prstGeom>
          <a:ln>
            <a:solidFill>
              <a:srgbClr val="194F9E"/>
            </a:solidFill>
          </a:ln>
        </p:spPr>
      </p:pic>
      <p:cxnSp>
        <p:nvCxnSpPr>
          <p:cNvPr id="10" name="Connecteur droit avec flèche 9">
            <a:extLst>
              <a:ext uri="{FF2B5EF4-FFF2-40B4-BE49-F238E27FC236}">
                <a16:creationId xmlns:a16="http://schemas.microsoft.com/office/drawing/2014/main" id="{639958BE-3EC8-4FD7-A66C-7F2412A61401}"/>
              </a:ext>
            </a:extLst>
          </p:cNvPr>
          <p:cNvCxnSpPr>
            <a:cxnSpLocks/>
          </p:cNvCxnSpPr>
          <p:nvPr/>
        </p:nvCxnSpPr>
        <p:spPr>
          <a:xfrm flipH="1" flipV="1">
            <a:off x="4803443" y="2566218"/>
            <a:ext cx="1449311" cy="1422308"/>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1" name="Rectangle 10">
            <a:extLst>
              <a:ext uri="{FF2B5EF4-FFF2-40B4-BE49-F238E27FC236}">
                <a16:creationId xmlns:a16="http://schemas.microsoft.com/office/drawing/2014/main" id="{296914E6-49F5-499C-A68A-7E3E8FA425BE}"/>
              </a:ext>
            </a:extLst>
          </p:cNvPr>
          <p:cNvSpPr/>
          <p:nvPr/>
        </p:nvSpPr>
        <p:spPr>
          <a:xfrm>
            <a:off x="6252754" y="3988526"/>
            <a:ext cx="2711138" cy="44413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62910001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Traitement Prémédications»</a:t>
            </a:r>
            <a:endParaRPr lang="fr-FR" altLang="fr-FR" sz="2800" dirty="0">
              <a:solidFill>
                <a:srgbClr val="1B4F9E"/>
              </a:solidFill>
              <a:latin typeface="Montserrat" panose="00000500000000000000" pitchFamily="50" charset="0"/>
              <a:cs typeface="Calibri Light"/>
              <a:sym typeface="Calibri Light"/>
            </a:endParaRPr>
          </a:p>
        </p:txBody>
      </p:sp>
      <p:pic>
        <p:nvPicPr>
          <p:cNvPr id="8" name="Image 7">
            <a:extLst>
              <a:ext uri="{FF2B5EF4-FFF2-40B4-BE49-F238E27FC236}">
                <a16:creationId xmlns:a16="http://schemas.microsoft.com/office/drawing/2014/main" id="{D8074053-77CD-4950-9605-DFBCF531E4C2}"/>
              </a:ext>
            </a:extLst>
          </p:cNvPr>
          <p:cNvPicPr>
            <a:picLocks noChangeAspect="1"/>
          </p:cNvPicPr>
          <p:nvPr/>
        </p:nvPicPr>
        <p:blipFill>
          <a:blip r:embed="rId3"/>
          <a:stretch>
            <a:fillRect/>
          </a:stretch>
        </p:blipFill>
        <p:spPr>
          <a:xfrm>
            <a:off x="4571999" y="3704501"/>
            <a:ext cx="4391893" cy="2342343"/>
          </a:xfrm>
          <a:prstGeom prst="rect">
            <a:avLst/>
          </a:prstGeom>
          <a:ln>
            <a:solidFill>
              <a:srgbClr val="194F9E"/>
            </a:solidFill>
          </a:ln>
        </p:spPr>
      </p:pic>
      <p:pic>
        <p:nvPicPr>
          <p:cNvPr id="2" name="Image 1">
            <a:extLst>
              <a:ext uri="{FF2B5EF4-FFF2-40B4-BE49-F238E27FC236}">
                <a16:creationId xmlns:a16="http://schemas.microsoft.com/office/drawing/2014/main" id="{3B289CBB-AB98-4D27-9F49-58AAB7C0291C}"/>
              </a:ext>
            </a:extLst>
          </p:cNvPr>
          <p:cNvPicPr>
            <a:picLocks noChangeAspect="1"/>
          </p:cNvPicPr>
          <p:nvPr/>
        </p:nvPicPr>
        <p:blipFill>
          <a:blip r:embed="rId4"/>
          <a:stretch>
            <a:fillRect/>
          </a:stretch>
        </p:blipFill>
        <p:spPr>
          <a:xfrm>
            <a:off x="204650" y="1315340"/>
            <a:ext cx="8734697" cy="2024841"/>
          </a:xfrm>
          <a:prstGeom prst="rect">
            <a:avLst/>
          </a:prstGeom>
          <a:ln>
            <a:solidFill>
              <a:srgbClr val="194F9E"/>
            </a:solidFill>
          </a:ln>
        </p:spPr>
      </p:pic>
      <p:sp>
        <p:nvSpPr>
          <p:cNvPr id="4" name="Rectangle 3">
            <a:extLst>
              <a:ext uri="{FF2B5EF4-FFF2-40B4-BE49-F238E27FC236}">
                <a16:creationId xmlns:a16="http://schemas.microsoft.com/office/drawing/2014/main" id="{27790992-3E06-4F3D-83A5-A80B0469602C}"/>
              </a:ext>
            </a:extLst>
          </p:cNvPr>
          <p:cNvSpPr/>
          <p:nvPr/>
        </p:nvSpPr>
        <p:spPr>
          <a:xfrm>
            <a:off x="4571998" y="4374929"/>
            <a:ext cx="4391893" cy="1167731"/>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id="{C9A79245-AAFB-48A0-9CD0-87BC2E8C5EE3}"/>
              </a:ext>
            </a:extLst>
          </p:cNvPr>
          <p:cNvCxnSpPr>
            <a:cxnSpLocks/>
          </p:cNvCxnSpPr>
          <p:nvPr/>
        </p:nvCxnSpPr>
        <p:spPr>
          <a:xfrm>
            <a:off x="3936274" y="3340181"/>
            <a:ext cx="635724" cy="1034748"/>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9" name="Image 8">
            <a:extLst>
              <a:ext uri="{FF2B5EF4-FFF2-40B4-BE49-F238E27FC236}">
                <a16:creationId xmlns:a16="http://schemas.microsoft.com/office/drawing/2014/main" id="{72A717C0-E086-4749-9B69-1E486DC8181B}"/>
              </a:ext>
            </a:extLst>
          </p:cNvPr>
          <p:cNvPicPr>
            <a:picLocks noChangeAspect="1"/>
          </p:cNvPicPr>
          <p:nvPr/>
        </p:nvPicPr>
        <p:blipFill rotWithShape="1">
          <a:blip r:embed="rId5"/>
          <a:srcRect l="17713" r="12093"/>
          <a:stretch/>
        </p:blipFill>
        <p:spPr>
          <a:xfrm>
            <a:off x="1089873" y="3857555"/>
            <a:ext cx="374467" cy="1476581"/>
          </a:xfrm>
          <a:prstGeom prst="rect">
            <a:avLst/>
          </a:prstGeom>
          <a:ln>
            <a:solidFill>
              <a:srgbClr val="194F9E"/>
            </a:solidFill>
          </a:ln>
        </p:spPr>
      </p:pic>
      <p:sp>
        <p:nvSpPr>
          <p:cNvPr id="12" name="Rectangle 11">
            <a:extLst>
              <a:ext uri="{FF2B5EF4-FFF2-40B4-BE49-F238E27FC236}">
                <a16:creationId xmlns:a16="http://schemas.microsoft.com/office/drawing/2014/main" id="{E8DB2668-F78E-43C7-9F7C-D5EBE4295649}"/>
              </a:ext>
            </a:extLst>
          </p:cNvPr>
          <p:cNvSpPr/>
          <p:nvPr/>
        </p:nvSpPr>
        <p:spPr>
          <a:xfrm>
            <a:off x="2793201" y="1498595"/>
            <a:ext cx="263508" cy="774341"/>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14" name="Connecteur droit avec flèche 13">
            <a:extLst>
              <a:ext uri="{FF2B5EF4-FFF2-40B4-BE49-F238E27FC236}">
                <a16:creationId xmlns:a16="http://schemas.microsoft.com/office/drawing/2014/main" id="{8FC26A73-11EC-4850-9A64-BFE4582E4C49}"/>
              </a:ext>
            </a:extLst>
          </p:cNvPr>
          <p:cNvCxnSpPr>
            <a:cxnSpLocks/>
          </p:cNvCxnSpPr>
          <p:nvPr/>
        </p:nvCxnSpPr>
        <p:spPr>
          <a:xfrm flipH="1">
            <a:off x="1464340" y="2356866"/>
            <a:ext cx="1460616" cy="1500689"/>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7" name="ZoneTexte 16">
            <a:extLst>
              <a:ext uri="{FF2B5EF4-FFF2-40B4-BE49-F238E27FC236}">
                <a16:creationId xmlns:a16="http://schemas.microsoft.com/office/drawing/2014/main" id="{A508CCE6-342D-4DB4-989E-13B547BDCE6B}"/>
              </a:ext>
            </a:extLst>
          </p:cNvPr>
          <p:cNvSpPr txBox="1"/>
          <p:nvPr/>
        </p:nvSpPr>
        <p:spPr>
          <a:xfrm>
            <a:off x="319409" y="5542660"/>
            <a:ext cx="3934727" cy="36932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Gestion du traitement du patient</a:t>
            </a:r>
          </a:p>
        </p:txBody>
      </p:sp>
    </p:spTree>
    <p:extLst>
      <p:ext uri="{BB962C8B-B14F-4D97-AF65-F5344CB8AC3E}">
        <p14:creationId xmlns:p14="http://schemas.microsoft.com/office/powerpoint/2010/main" val="228331175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D47F5E2-6C3D-45BA-9FB2-F5CD3BF5A588}"/>
              </a:ext>
            </a:extLst>
          </p:cNvPr>
          <p:cNvSpPr txBox="1">
            <a:spLocks noGrp="1"/>
          </p:cNvSpPr>
          <p:nvPr>
            <p:ph type="title"/>
          </p:nvPr>
        </p:nvSpPr>
        <p:spPr>
          <a:xfrm>
            <a:off x="1537299" y="374621"/>
            <a:ext cx="7886701" cy="612828"/>
          </a:xfrm>
          <a:prstGeom prst="rect">
            <a:avLst/>
          </a:prstGeom>
        </p:spPr>
        <p:txBody>
          <a:bodyPr>
            <a:normAutofit/>
          </a:bodyPr>
          <a:lstStyle>
            <a:lvl1pPr defTabSz="896111">
              <a:defRPr sz="3400"/>
            </a:lvl1pPr>
          </a:lstStyle>
          <a:p>
            <a:endParaRPr dirty="0">
              <a:solidFill>
                <a:srgbClr val="194F9E"/>
              </a:solidFill>
              <a:latin typeface="Montserrat" panose="00000500000000000000" pitchFamily="50" charset="0"/>
            </a:endParaRPr>
          </a:p>
        </p:txBody>
      </p:sp>
      <p:sp>
        <p:nvSpPr>
          <p:cNvPr id="6" name="ZoneTexte 5">
            <a:extLst>
              <a:ext uri="{FF2B5EF4-FFF2-40B4-BE49-F238E27FC236}">
                <a16:creationId xmlns:a16="http://schemas.microsoft.com/office/drawing/2014/main" id="{2361958F-E1E9-4B7C-9EB4-E834A91C30C0}"/>
              </a:ext>
            </a:extLst>
          </p:cNvPr>
          <p:cNvSpPr txBox="1"/>
          <p:nvPr/>
        </p:nvSpPr>
        <p:spPr>
          <a:xfrm>
            <a:off x="587694" y="3105836"/>
            <a:ext cx="772235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buFont typeface="Wingdings" panose="05000000000000000000" pitchFamily="2" charset="2"/>
              <a:buChar char="Ø"/>
            </a:pPr>
            <a:r>
              <a:rPr kumimoji="0" lang="fr-FR" b="0" i="0" u="none" strike="noStrike" cap="none" spc="0" normalizeH="0" baseline="0" dirty="0">
                <a:ln>
                  <a:noFill/>
                </a:ln>
                <a:solidFill>
                  <a:srgbClr val="1B4F9E"/>
                </a:solidFill>
                <a:effectLst/>
                <a:uFillTx/>
                <a:latin typeface="Montserrat" panose="00000500000000000000" pitchFamily="50" charset="0"/>
                <a:sym typeface="Calibri"/>
              </a:rPr>
              <a:t>Démarrage</a:t>
            </a:r>
          </a:p>
          <a:p>
            <a:pPr marL="342900" lvl="2" indent="-342900">
              <a:buFont typeface="Wingdings" panose="05000000000000000000" pitchFamily="2" charset="2"/>
              <a:buChar char="Ø"/>
            </a:pPr>
            <a:r>
              <a:rPr lang="fr-FR" dirty="0">
                <a:solidFill>
                  <a:srgbClr val="1B4F9E"/>
                </a:solidFill>
                <a:latin typeface="Montserrat" panose="00000500000000000000" pitchFamily="50" charset="0"/>
              </a:rPr>
              <a:t>Sélection du patient</a:t>
            </a:r>
            <a:endParaRPr kumimoji="0" lang="fr-FR"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185783282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Traitement Prémédications»</a:t>
            </a:r>
            <a:endParaRPr lang="fr-FR" altLang="fr-FR" sz="2800" dirty="0">
              <a:solidFill>
                <a:srgbClr val="1B4F9E"/>
              </a:solidFill>
              <a:latin typeface="Montserrat" panose="00000500000000000000" pitchFamily="50" charset="0"/>
              <a:cs typeface="Calibri Light"/>
              <a:sym typeface="Calibri Light"/>
            </a:endParaRPr>
          </a:p>
        </p:txBody>
      </p:sp>
      <p:pic>
        <p:nvPicPr>
          <p:cNvPr id="8" name="Image 7">
            <a:extLst>
              <a:ext uri="{FF2B5EF4-FFF2-40B4-BE49-F238E27FC236}">
                <a16:creationId xmlns:a16="http://schemas.microsoft.com/office/drawing/2014/main" id="{D8074053-77CD-4950-9605-DFBCF531E4C2}"/>
              </a:ext>
            </a:extLst>
          </p:cNvPr>
          <p:cNvPicPr>
            <a:picLocks noChangeAspect="1"/>
          </p:cNvPicPr>
          <p:nvPr/>
        </p:nvPicPr>
        <p:blipFill>
          <a:blip r:embed="rId3"/>
          <a:stretch>
            <a:fillRect/>
          </a:stretch>
        </p:blipFill>
        <p:spPr>
          <a:xfrm>
            <a:off x="4571999" y="3704501"/>
            <a:ext cx="4391893" cy="2342343"/>
          </a:xfrm>
          <a:prstGeom prst="rect">
            <a:avLst/>
          </a:prstGeom>
          <a:ln>
            <a:solidFill>
              <a:srgbClr val="194F9E"/>
            </a:solidFill>
          </a:ln>
        </p:spPr>
      </p:pic>
      <p:pic>
        <p:nvPicPr>
          <p:cNvPr id="2" name="Image 1">
            <a:extLst>
              <a:ext uri="{FF2B5EF4-FFF2-40B4-BE49-F238E27FC236}">
                <a16:creationId xmlns:a16="http://schemas.microsoft.com/office/drawing/2014/main" id="{3B289CBB-AB98-4D27-9F49-58AAB7C0291C}"/>
              </a:ext>
            </a:extLst>
          </p:cNvPr>
          <p:cNvPicPr>
            <a:picLocks noChangeAspect="1"/>
          </p:cNvPicPr>
          <p:nvPr/>
        </p:nvPicPr>
        <p:blipFill>
          <a:blip r:embed="rId4"/>
          <a:stretch>
            <a:fillRect/>
          </a:stretch>
        </p:blipFill>
        <p:spPr>
          <a:xfrm>
            <a:off x="235775" y="1200914"/>
            <a:ext cx="6036175" cy="1399281"/>
          </a:xfrm>
          <a:prstGeom prst="rect">
            <a:avLst/>
          </a:prstGeom>
          <a:ln>
            <a:solidFill>
              <a:srgbClr val="194F9E"/>
            </a:solidFill>
          </a:ln>
        </p:spPr>
      </p:pic>
      <p:sp>
        <p:nvSpPr>
          <p:cNvPr id="4" name="Rectangle 3">
            <a:extLst>
              <a:ext uri="{FF2B5EF4-FFF2-40B4-BE49-F238E27FC236}">
                <a16:creationId xmlns:a16="http://schemas.microsoft.com/office/drawing/2014/main" id="{27790992-3E06-4F3D-83A5-A80B0469602C}"/>
              </a:ext>
            </a:extLst>
          </p:cNvPr>
          <p:cNvSpPr/>
          <p:nvPr/>
        </p:nvSpPr>
        <p:spPr>
          <a:xfrm>
            <a:off x="8011885" y="5225143"/>
            <a:ext cx="559621" cy="31751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7" name="ZoneTexte 16">
            <a:extLst>
              <a:ext uri="{FF2B5EF4-FFF2-40B4-BE49-F238E27FC236}">
                <a16:creationId xmlns:a16="http://schemas.microsoft.com/office/drawing/2014/main" id="{A508CCE6-342D-4DB4-989E-13B547BDCE6B}"/>
              </a:ext>
            </a:extLst>
          </p:cNvPr>
          <p:cNvSpPr txBox="1"/>
          <p:nvPr/>
        </p:nvSpPr>
        <p:spPr>
          <a:xfrm>
            <a:off x="868049" y="4691008"/>
            <a:ext cx="2934454" cy="36932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solidFill>
                  <a:srgbClr val="194F9E"/>
                </a:solidFill>
                <a:latin typeface="Montserrat" panose="00000500000000000000" pitchFamily="50" charset="0"/>
              </a:rPr>
              <a:t>Edition de l’ordonnance </a:t>
            </a:r>
            <a:endParaRPr kumimoji="0" lang="fr-FR" sz="1800" b="0" i="0" u="none" strike="noStrike" cap="none" spc="0" normalizeH="0" baseline="0" dirty="0">
              <a:ln>
                <a:noFill/>
              </a:ln>
              <a:solidFill>
                <a:srgbClr val="194F9E"/>
              </a:solidFill>
              <a:effectLst/>
              <a:uFillTx/>
              <a:latin typeface="Montserrat" panose="00000500000000000000" pitchFamily="50" charset="0"/>
              <a:sym typeface="Calibri"/>
            </a:endParaRPr>
          </a:p>
        </p:txBody>
      </p:sp>
      <p:pic>
        <p:nvPicPr>
          <p:cNvPr id="5" name="Image 4">
            <a:extLst>
              <a:ext uri="{FF2B5EF4-FFF2-40B4-BE49-F238E27FC236}">
                <a16:creationId xmlns:a16="http://schemas.microsoft.com/office/drawing/2014/main" id="{B815E5BB-80B9-4D8D-98B9-276048CD523E}"/>
              </a:ext>
            </a:extLst>
          </p:cNvPr>
          <p:cNvPicPr>
            <a:picLocks noChangeAspect="1"/>
          </p:cNvPicPr>
          <p:nvPr/>
        </p:nvPicPr>
        <p:blipFill>
          <a:blip r:embed="rId5"/>
          <a:stretch>
            <a:fillRect/>
          </a:stretch>
        </p:blipFill>
        <p:spPr>
          <a:xfrm>
            <a:off x="1866195" y="2147812"/>
            <a:ext cx="5849758" cy="1923687"/>
          </a:xfrm>
          <a:prstGeom prst="rect">
            <a:avLst/>
          </a:prstGeom>
          <a:ln>
            <a:solidFill>
              <a:srgbClr val="194F9E"/>
            </a:solidFill>
          </a:ln>
        </p:spPr>
      </p:pic>
      <p:cxnSp>
        <p:nvCxnSpPr>
          <p:cNvPr id="7" name="Connecteur droit avec flèche 6">
            <a:extLst>
              <a:ext uri="{FF2B5EF4-FFF2-40B4-BE49-F238E27FC236}">
                <a16:creationId xmlns:a16="http://schemas.microsoft.com/office/drawing/2014/main" id="{5D8C1AA9-E7A6-4084-90CA-BAF86A8B9C72}"/>
              </a:ext>
            </a:extLst>
          </p:cNvPr>
          <p:cNvCxnSpPr/>
          <p:nvPr/>
        </p:nvCxnSpPr>
        <p:spPr>
          <a:xfrm flipH="1" flipV="1">
            <a:off x="5445369" y="3546231"/>
            <a:ext cx="2566516" cy="167891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6175433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 Traitement Prémédications»</a:t>
            </a:r>
            <a:endParaRPr lang="fr-FR" altLang="fr-FR" sz="2800" dirty="0">
              <a:solidFill>
                <a:srgbClr val="1B4F9E"/>
              </a:solidFill>
              <a:latin typeface="Montserrat" panose="00000500000000000000" pitchFamily="50" charset="0"/>
              <a:cs typeface="Calibri Light"/>
              <a:sym typeface="Calibri Light"/>
            </a:endParaRPr>
          </a:p>
        </p:txBody>
      </p:sp>
      <p:pic>
        <p:nvPicPr>
          <p:cNvPr id="8" name="Image 7">
            <a:extLst>
              <a:ext uri="{FF2B5EF4-FFF2-40B4-BE49-F238E27FC236}">
                <a16:creationId xmlns:a16="http://schemas.microsoft.com/office/drawing/2014/main" id="{D8074053-77CD-4950-9605-DFBCF531E4C2}"/>
              </a:ext>
            </a:extLst>
          </p:cNvPr>
          <p:cNvPicPr>
            <a:picLocks noChangeAspect="1"/>
          </p:cNvPicPr>
          <p:nvPr/>
        </p:nvPicPr>
        <p:blipFill>
          <a:blip r:embed="rId3"/>
          <a:stretch>
            <a:fillRect/>
          </a:stretch>
        </p:blipFill>
        <p:spPr>
          <a:xfrm>
            <a:off x="4571999" y="3704501"/>
            <a:ext cx="4391893" cy="2342343"/>
          </a:xfrm>
          <a:prstGeom prst="rect">
            <a:avLst/>
          </a:prstGeom>
          <a:ln>
            <a:solidFill>
              <a:srgbClr val="194F9E"/>
            </a:solidFill>
          </a:ln>
        </p:spPr>
      </p:pic>
      <p:sp>
        <p:nvSpPr>
          <p:cNvPr id="4" name="Rectangle 3">
            <a:extLst>
              <a:ext uri="{FF2B5EF4-FFF2-40B4-BE49-F238E27FC236}">
                <a16:creationId xmlns:a16="http://schemas.microsoft.com/office/drawing/2014/main" id="{27790992-3E06-4F3D-83A5-A80B0469602C}"/>
              </a:ext>
            </a:extLst>
          </p:cNvPr>
          <p:cNvSpPr/>
          <p:nvPr/>
        </p:nvSpPr>
        <p:spPr>
          <a:xfrm>
            <a:off x="4571999" y="5303520"/>
            <a:ext cx="4391893" cy="74332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7" name="ZoneTexte 16">
            <a:extLst>
              <a:ext uri="{FF2B5EF4-FFF2-40B4-BE49-F238E27FC236}">
                <a16:creationId xmlns:a16="http://schemas.microsoft.com/office/drawing/2014/main" id="{A508CCE6-342D-4DB4-989E-13B547BDCE6B}"/>
              </a:ext>
            </a:extLst>
          </p:cNvPr>
          <p:cNvSpPr txBox="1"/>
          <p:nvPr/>
        </p:nvSpPr>
        <p:spPr>
          <a:xfrm>
            <a:off x="868049" y="4691008"/>
            <a:ext cx="3444209" cy="36932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solidFill>
                  <a:srgbClr val="194F9E"/>
                </a:solidFill>
                <a:latin typeface="Montserrat" panose="00000500000000000000" pitchFamily="50" charset="0"/>
              </a:rPr>
              <a:t>Gestion de la prémédication </a:t>
            </a:r>
            <a:endParaRPr kumimoji="0" lang="fr-FR" sz="1800" b="0" i="0" u="none" strike="noStrike" cap="none" spc="0" normalizeH="0" baseline="0" dirty="0">
              <a:ln>
                <a:noFill/>
              </a:ln>
              <a:solidFill>
                <a:srgbClr val="194F9E"/>
              </a:solidFill>
              <a:effectLst/>
              <a:uFillTx/>
              <a:latin typeface="Montserrat" panose="00000500000000000000" pitchFamily="50" charset="0"/>
              <a:sym typeface="Calibri"/>
            </a:endParaRPr>
          </a:p>
        </p:txBody>
      </p:sp>
      <p:pic>
        <p:nvPicPr>
          <p:cNvPr id="6" name="Image 5">
            <a:extLst>
              <a:ext uri="{FF2B5EF4-FFF2-40B4-BE49-F238E27FC236}">
                <a16:creationId xmlns:a16="http://schemas.microsoft.com/office/drawing/2014/main" id="{03A0440F-008A-4292-8C3A-E9572FFFD442}"/>
              </a:ext>
            </a:extLst>
          </p:cNvPr>
          <p:cNvPicPr>
            <a:picLocks noChangeAspect="1"/>
          </p:cNvPicPr>
          <p:nvPr/>
        </p:nvPicPr>
        <p:blipFill>
          <a:blip r:embed="rId4"/>
          <a:stretch>
            <a:fillRect/>
          </a:stretch>
        </p:blipFill>
        <p:spPr>
          <a:xfrm>
            <a:off x="383178" y="1773189"/>
            <a:ext cx="7210697" cy="1321751"/>
          </a:xfrm>
          <a:prstGeom prst="rect">
            <a:avLst/>
          </a:prstGeom>
          <a:ln>
            <a:solidFill>
              <a:srgbClr val="194F9E"/>
            </a:solidFill>
          </a:ln>
        </p:spPr>
      </p:pic>
      <p:cxnSp>
        <p:nvCxnSpPr>
          <p:cNvPr id="5" name="Connecteur droit avec flèche 4">
            <a:extLst>
              <a:ext uri="{FF2B5EF4-FFF2-40B4-BE49-F238E27FC236}">
                <a16:creationId xmlns:a16="http://schemas.microsoft.com/office/drawing/2014/main" id="{1DE47E91-D921-425E-9AC6-77C9C2905C51}"/>
              </a:ext>
            </a:extLst>
          </p:cNvPr>
          <p:cNvCxnSpPr>
            <a:stCxn id="4" idx="0"/>
          </p:cNvCxnSpPr>
          <p:nvPr/>
        </p:nvCxnSpPr>
        <p:spPr>
          <a:xfrm flipH="1" flipV="1">
            <a:off x="3856892" y="2801815"/>
            <a:ext cx="2911054" cy="250170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0000106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3BB433BA-FA53-4879-90DF-15D97FAF9967}"/>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«Paraclinique»</a:t>
            </a:r>
            <a:endParaRPr lang="fr-FR"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id="{67BE238F-E984-453E-83F0-5977608A7402}"/>
              </a:ext>
            </a:extLst>
          </p:cNvPr>
          <p:cNvPicPr>
            <a:picLocks noChangeAspect="1"/>
          </p:cNvPicPr>
          <p:nvPr/>
        </p:nvPicPr>
        <p:blipFill>
          <a:blip r:embed="rId3"/>
          <a:stretch>
            <a:fillRect/>
          </a:stretch>
        </p:blipFill>
        <p:spPr>
          <a:xfrm>
            <a:off x="561713" y="1268024"/>
            <a:ext cx="8009793" cy="4321951"/>
          </a:xfrm>
          <a:prstGeom prst="rect">
            <a:avLst/>
          </a:prstGeom>
          <a:ln>
            <a:solidFill>
              <a:srgbClr val="194F9E"/>
            </a:solidFill>
          </a:ln>
        </p:spPr>
      </p:pic>
    </p:spTree>
    <p:extLst>
      <p:ext uri="{BB962C8B-B14F-4D97-AF65-F5344CB8AC3E}">
        <p14:creationId xmlns:p14="http://schemas.microsoft.com/office/powerpoint/2010/main" val="272644187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E58F60F-DB5E-4479-A1AF-0248B625FE49}"/>
              </a:ext>
            </a:extLst>
          </p:cNvPr>
          <p:cNvPicPr>
            <a:picLocks noChangeAspect="1"/>
          </p:cNvPicPr>
          <p:nvPr/>
        </p:nvPicPr>
        <p:blipFill>
          <a:blip r:embed="rId3"/>
          <a:stretch>
            <a:fillRect/>
          </a:stretch>
        </p:blipFill>
        <p:spPr>
          <a:xfrm>
            <a:off x="4571999" y="3704501"/>
            <a:ext cx="4391893" cy="2369792"/>
          </a:xfrm>
          <a:prstGeom prst="rect">
            <a:avLst/>
          </a:prstGeom>
          <a:ln>
            <a:solidFill>
              <a:srgbClr val="194F9E"/>
            </a:solidFill>
          </a:ln>
        </p:spPr>
      </p:pic>
      <p:pic>
        <p:nvPicPr>
          <p:cNvPr id="3" name="Image 2">
            <a:extLst>
              <a:ext uri="{FF2B5EF4-FFF2-40B4-BE49-F238E27FC236}">
                <a16:creationId xmlns:a16="http://schemas.microsoft.com/office/drawing/2014/main" id="{83D0B405-D416-4CB3-8C57-1A8A98CF8628}"/>
              </a:ext>
            </a:extLst>
          </p:cNvPr>
          <p:cNvPicPr>
            <a:picLocks noChangeAspect="1"/>
          </p:cNvPicPr>
          <p:nvPr/>
        </p:nvPicPr>
        <p:blipFill>
          <a:blip r:embed="rId4"/>
          <a:stretch>
            <a:fillRect/>
          </a:stretch>
        </p:blipFill>
        <p:spPr>
          <a:xfrm>
            <a:off x="646058" y="1207645"/>
            <a:ext cx="1383039" cy="1872345"/>
          </a:xfrm>
          <a:prstGeom prst="rect">
            <a:avLst/>
          </a:prstGeom>
          <a:ln>
            <a:solidFill>
              <a:srgbClr val="194F9E"/>
            </a:solidFill>
          </a:ln>
        </p:spPr>
      </p:pic>
      <p:sp>
        <p:nvSpPr>
          <p:cNvPr id="5" name="Rectangle 9">
            <a:extLst>
              <a:ext uri="{FF2B5EF4-FFF2-40B4-BE49-F238E27FC236}">
                <a16:creationId xmlns:a16="http://schemas.microsoft.com/office/drawing/2014/main" id="{08B7F531-31E0-4E37-94F8-13D2AED755CC}"/>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«Paraclinique»</a:t>
            </a:r>
            <a:endParaRPr lang="fr-FR" altLang="fr-FR" sz="2800" dirty="0">
              <a:solidFill>
                <a:srgbClr val="1B4F9E"/>
              </a:solidFill>
              <a:latin typeface="Montserrat" panose="00000500000000000000" pitchFamily="50" charset="0"/>
              <a:cs typeface="Calibri Light"/>
              <a:sym typeface="Calibri Light"/>
            </a:endParaRPr>
          </a:p>
        </p:txBody>
      </p:sp>
      <p:pic>
        <p:nvPicPr>
          <p:cNvPr id="8" name="Image 7">
            <a:extLst>
              <a:ext uri="{FF2B5EF4-FFF2-40B4-BE49-F238E27FC236}">
                <a16:creationId xmlns:a16="http://schemas.microsoft.com/office/drawing/2014/main" id="{D45EE971-67F9-4AEC-A47B-FF710EA4FA2D}"/>
              </a:ext>
            </a:extLst>
          </p:cNvPr>
          <p:cNvPicPr>
            <a:picLocks noChangeAspect="1"/>
          </p:cNvPicPr>
          <p:nvPr/>
        </p:nvPicPr>
        <p:blipFill rotWithShape="1">
          <a:blip r:embed="rId5"/>
          <a:srcRect l="1550"/>
          <a:stretch/>
        </p:blipFill>
        <p:spPr>
          <a:xfrm>
            <a:off x="2520462" y="1987854"/>
            <a:ext cx="2996876" cy="3433294"/>
          </a:xfrm>
          <a:prstGeom prst="rect">
            <a:avLst/>
          </a:prstGeom>
          <a:ln>
            <a:solidFill>
              <a:schemeClr val="accent1"/>
            </a:solidFill>
          </a:ln>
        </p:spPr>
      </p:pic>
      <p:cxnSp>
        <p:nvCxnSpPr>
          <p:cNvPr id="10" name="Connecteur droit avec flèche 9">
            <a:extLst>
              <a:ext uri="{FF2B5EF4-FFF2-40B4-BE49-F238E27FC236}">
                <a16:creationId xmlns:a16="http://schemas.microsoft.com/office/drawing/2014/main" id="{C70459F5-CAD5-4C95-8ED3-EC372A9F9C2C}"/>
              </a:ext>
            </a:extLst>
          </p:cNvPr>
          <p:cNvCxnSpPr>
            <a:cxnSpLocks/>
          </p:cNvCxnSpPr>
          <p:nvPr/>
        </p:nvCxnSpPr>
        <p:spPr>
          <a:xfrm flipH="1" flipV="1">
            <a:off x="5293127" y="3522785"/>
            <a:ext cx="1248350" cy="1096107"/>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2" name="Connecteur droit avec flèche 11">
            <a:extLst>
              <a:ext uri="{FF2B5EF4-FFF2-40B4-BE49-F238E27FC236}">
                <a16:creationId xmlns:a16="http://schemas.microsoft.com/office/drawing/2014/main" id="{C5B1F31E-5324-4779-B0CA-2622EA892D10}"/>
              </a:ext>
            </a:extLst>
          </p:cNvPr>
          <p:cNvCxnSpPr/>
          <p:nvPr/>
        </p:nvCxnSpPr>
        <p:spPr>
          <a:xfrm flipH="1" flipV="1">
            <a:off x="1881554" y="2743200"/>
            <a:ext cx="4635161" cy="188155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70420376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«Conclusion»</a:t>
            </a:r>
            <a:endParaRPr lang="fr-FR" altLang="fr-FR" sz="2800" dirty="0">
              <a:solidFill>
                <a:srgbClr val="1B4F9E"/>
              </a:solidFill>
              <a:latin typeface="Montserrat" panose="00000500000000000000" pitchFamily="50" charset="0"/>
              <a:cs typeface="Calibri Light"/>
              <a:sym typeface="Calibri Light"/>
            </a:endParaRPr>
          </a:p>
        </p:txBody>
      </p:sp>
      <p:pic>
        <p:nvPicPr>
          <p:cNvPr id="5" name="Image 4">
            <a:extLst>
              <a:ext uri="{FF2B5EF4-FFF2-40B4-BE49-F238E27FC236}">
                <a16:creationId xmlns:a16="http://schemas.microsoft.com/office/drawing/2014/main" id="{C0047DA7-E918-45C9-BC12-61EC9DF6DCED}"/>
              </a:ext>
            </a:extLst>
          </p:cNvPr>
          <p:cNvPicPr>
            <a:picLocks noChangeAspect="1"/>
          </p:cNvPicPr>
          <p:nvPr/>
        </p:nvPicPr>
        <p:blipFill rotWithShape="1">
          <a:blip r:embed="rId3"/>
          <a:srcRect r="17751"/>
          <a:stretch/>
        </p:blipFill>
        <p:spPr>
          <a:xfrm>
            <a:off x="714156" y="1436959"/>
            <a:ext cx="7715688" cy="3984081"/>
          </a:xfrm>
          <a:prstGeom prst="rect">
            <a:avLst/>
          </a:prstGeom>
          <a:ln>
            <a:solidFill>
              <a:srgbClr val="194F9E"/>
            </a:solidFill>
          </a:ln>
        </p:spPr>
      </p:pic>
    </p:spTree>
    <p:extLst>
      <p:ext uri="{BB962C8B-B14F-4D97-AF65-F5344CB8AC3E}">
        <p14:creationId xmlns:p14="http://schemas.microsoft.com/office/powerpoint/2010/main" val="288127766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«Conclusion»</a:t>
            </a:r>
            <a:endParaRPr lang="fr-FR"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id="{30587AA6-8CF1-4874-9D9E-58BE081C9757}"/>
              </a:ext>
            </a:extLst>
          </p:cNvPr>
          <p:cNvPicPr>
            <a:picLocks noChangeAspect="1"/>
          </p:cNvPicPr>
          <p:nvPr/>
        </p:nvPicPr>
        <p:blipFill rotWithShape="1">
          <a:blip r:embed="rId3"/>
          <a:srcRect r="17751"/>
          <a:stretch/>
        </p:blipFill>
        <p:spPr>
          <a:xfrm>
            <a:off x="4571999" y="3704501"/>
            <a:ext cx="4391893" cy="2267803"/>
          </a:xfrm>
          <a:prstGeom prst="rect">
            <a:avLst/>
          </a:prstGeom>
          <a:ln>
            <a:solidFill>
              <a:srgbClr val="194F9E"/>
            </a:solidFill>
          </a:ln>
        </p:spPr>
      </p:pic>
      <p:pic>
        <p:nvPicPr>
          <p:cNvPr id="2" name="Image 1">
            <a:extLst>
              <a:ext uri="{FF2B5EF4-FFF2-40B4-BE49-F238E27FC236}">
                <a16:creationId xmlns:a16="http://schemas.microsoft.com/office/drawing/2014/main" id="{700788A6-E103-483E-A9C8-3506928D329E}"/>
              </a:ext>
            </a:extLst>
          </p:cNvPr>
          <p:cNvPicPr>
            <a:picLocks noChangeAspect="1"/>
          </p:cNvPicPr>
          <p:nvPr/>
        </p:nvPicPr>
        <p:blipFill>
          <a:blip r:embed="rId4"/>
          <a:stretch>
            <a:fillRect/>
          </a:stretch>
        </p:blipFill>
        <p:spPr>
          <a:xfrm>
            <a:off x="-76850" y="1184900"/>
            <a:ext cx="4648849" cy="2486372"/>
          </a:xfrm>
          <a:prstGeom prst="rect">
            <a:avLst/>
          </a:prstGeom>
          <a:ln>
            <a:solidFill>
              <a:srgbClr val="194F9E"/>
            </a:solidFill>
          </a:ln>
          <a:scene3d>
            <a:camera prst="perspectiveContrastingRightFacing"/>
            <a:lightRig rig="threePt" dir="t"/>
          </a:scene3d>
        </p:spPr>
      </p:pic>
      <p:pic>
        <p:nvPicPr>
          <p:cNvPr id="6" name="Image 5">
            <a:extLst>
              <a:ext uri="{FF2B5EF4-FFF2-40B4-BE49-F238E27FC236}">
                <a16:creationId xmlns:a16="http://schemas.microsoft.com/office/drawing/2014/main" id="{DC929676-B99A-4EE4-8A5A-D2D2100942D8}"/>
              </a:ext>
            </a:extLst>
          </p:cNvPr>
          <p:cNvPicPr>
            <a:picLocks noChangeAspect="1"/>
          </p:cNvPicPr>
          <p:nvPr/>
        </p:nvPicPr>
        <p:blipFill>
          <a:blip r:embed="rId5"/>
          <a:stretch>
            <a:fillRect/>
          </a:stretch>
        </p:blipFill>
        <p:spPr>
          <a:xfrm>
            <a:off x="2313289" y="1763902"/>
            <a:ext cx="4696480" cy="2467319"/>
          </a:xfrm>
          <a:prstGeom prst="rect">
            <a:avLst/>
          </a:prstGeom>
          <a:ln>
            <a:solidFill>
              <a:srgbClr val="194F9E"/>
            </a:solidFill>
          </a:ln>
          <a:scene3d>
            <a:camera prst="perspectiveContrastingRightFacing"/>
            <a:lightRig rig="threePt" dir="t"/>
          </a:scene3d>
        </p:spPr>
      </p:pic>
      <p:sp>
        <p:nvSpPr>
          <p:cNvPr id="7" name="Rectangle 6">
            <a:extLst>
              <a:ext uri="{FF2B5EF4-FFF2-40B4-BE49-F238E27FC236}">
                <a16:creationId xmlns:a16="http://schemas.microsoft.com/office/drawing/2014/main" id="{D300B31C-A7DD-4CFA-90DF-FFB4BB83BC6F}"/>
              </a:ext>
            </a:extLst>
          </p:cNvPr>
          <p:cNvSpPr/>
          <p:nvPr/>
        </p:nvSpPr>
        <p:spPr>
          <a:xfrm>
            <a:off x="4571999" y="4297680"/>
            <a:ext cx="1386841" cy="72390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8" name="Connecteur droit avec flèche 7">
            <a:extLst>
              <a:ext uri="{FF2B5EF4-FFF2-40B4-BE49-F238E27FC236}">
                <a16:creationId xmlns:a16="http://schemas.microsoft.com/office/drawing/2014/main" id="{5904B2B0-A899-4301-A987-5D6E4F8C9D14}"/>
              </a:ext>
            </a:extLst>
          </p:cNvPr>
          <p:cNvCxnSpPr>
            <a:stCxn id="7" idx="1"/>
          </p:cNvCxnSpPr>
          <p:nvPr/>
        </p:nvCxnSpPr>
        <p:spPr>
          <a:xfrm flipH="1" flipV="1">
            <a:off x="3798277" y="3968262"/>
            <a:ext cx="773722" cy="691368"/>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9331743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«Conclusion»</a:t>
            </a:r>
            <a:endParaRPr lang="fr-FR"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id="{30587AA6-8CF1-4874-9D9E-58BE081C9757}"/>
              </a:ext>
            </a:extLst>
          </p:cNvPr>
          <p:cNvPicPr>
            <a:picLocks noChangeAspect="1"/>
          </p:cNvPicPr>
          <p:nvPr/>
        </p:nvPicPr>
        <p:blipFill rotWithShape="1">
          <a:blip r:embed="rId3"/>
          <a:srcRect r="17751"/>
          <a:stretch/>
        </p:blipFill>
        <p:spPr>
          <a:xfrm>
            <a:off x="4571999" y="3704501"/>
            <a:ext cx="4391893" cy="2267803"/>
          </a:xfrm>
          <a:prstGeom prst="rect">
            <a:avLst/>
          </a:prstGeom>
          <a:ln>
            <a:solidFill>
              <a:srgbClr val="194F9E"/>
            </a:solidFill>
          </a:ln>
        </p:spPr>
      </p:pic>
      <p:pic>
        <p:nvPicPr>
          <p:cNvPr id="5" name="Image 4">
            <a:extLst>
              <a:ext uri="{FF2B5EF4-FFF2-40B4-BE49-F238E27FC236}">
                <a16:creationId xmlns:a16="http://schemas.microsoft.com/office/drawing/2014/main" id="{39083026-7262-4824-B0CC-E0DD04BDE2BF}"/>
              </a:ext>
            </a:extLst>
          </p:cNvPr>
          <p:cNvPicPr>
            <a:picLocks noChangeAspect="1"/>
          </p:cNvPicPr>
          <p:nvPr/>
        </p:nvPicPr>
        <p:blipFill>
          <a:blip r:embed="rId4"/>
          <a:stretch>
            <a:fillRect/>
          </a:stretch>
        </p:blipFill>
        <p:spPr>
          <a:xfrm>
            <a:off x="5831267" y="1267777"/>
            <a:ext cx="1631435" cy="1573686"/>
          </a:xfrm>
          <a:prstGeom prst="rect">
            <a:avLst/>
          </a:prstGeom>
          <a:ln>
            <a:solidFill>
              <a:srgbClr val="194F9E"/>
            </a:solidFill>
          </a:ln>
        </p:spPr>
      </p:pic>
      <p:sp>
        <p:nvSpPr>
          <p:cNvPr id="6" name="Rectangle 5">
            <a:extLst>
              <a:ext uri="{FF2B5EF4-FFF2-40B4-BE49-F238E27FC236}">
                <a16:creationId xmlns:a16="http://schemas.microsoft.com/office/drawing/2014/main" id="{6D235C27-D585-494C-B8F6-23CF03F22483}"/>
              </a:ext>
            </a:extLst>
          </p:cNvPr>
          <p:cNvSpPr/>
          <p:nvPr/>
        </p:nvSpPr>
        <p:spPr>
          <a:xfrm>
            <a:off x="5937738" y="4296508"/>
            <a:ext cx="709247" cy="668215"/>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pic>
        <p:nvPicPr>
          <p:cNvPr id="10" name="Image 9">
            <a:extLst>
              <a:ext uri="{FF2B5EF4-FFF2-40B4-BE49-F238E27FC236}">
                <a16:creationId xmlns:a16="http://schemas.microsoft.com/office/drawing/2014/main" id="{9F32BE34-F87E-4F10-8AAD-F55D15A4FE74}"/>
              </a:ext>
            </a:extLst>
          </p:cNvPr>
          <p:cNvPicPr>
            <a:picLocks noChangeAspect="1"/>
          </p:cNvPicPr>
          <p:nvPr/>
        </p:nvPicPr>
        <p:blipFill>
          <a:blip r:embed="rId5"/>
          <a:stretch>
            <a:fillRect/>
          </a:stretch>
        </p:blipFill>
        <p:spPr>
          <a:xfrm>
            <a:off x="657932" y="1179978"/>
            <a:ext cx="3520368" cy="3873300"/>
          </a:xfrm>
          <a:prstGeom prst="rect">
            <a:avLst/>
          </a:prstGeom>
          <a:ln>
            <a:solidFill>
              <a:schemeClr val="accent1"/>
            </a:solidFill>
          </a:ln>
        </p:spPr>
      </p:pic>
      <p:cxnSp>
        <p:nvCxnSpPr>
          <p:cNvPr id="9" name="Connecteur droit avec flèche 8">
            <a:extLst>
              <a:ext uri="{FF2B5EF4-FFF2-40B4-BE49-F238E27FC236}">
                <a16:creationId xmlns:a16="http://schemas.microsoft.com/office/drawing/2014/main" id="{FADD4A93-2090-4787-8C33-5378C1049C17}"/>
              </a:ext>
            </a:extLst>
          </p:cNvPr>
          <p:cNvCxnSpPr>
            <a:cxnSpLocks/>
            <a:stCxn id="6" idx="1"/>
          </p:cNvCxnSpPr>
          <p:nvPr/>
        </p:nvCxnSpPr>
        <p:spPr>
          <a:xfrm flipH="1" flipV="1">
            <a:off x="3594100" y="3704501"/>
            <a:ext cx="2343638" cy="92611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4926602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«Conclusion»</a:t>
            </a:r>
            <a:endParaRPr lang="fr-FR"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id="{30587AA6-8CF1-4874-9D9E-58BE081C9757}"/>
              </a:ext>
            </a:extLst>
          </p:cNvPr>
          <p:cNvPicPr>
            <a:picLocks noChangeAspect="1"/>
          </p:cNvPicPr>
          <p:nvPr/>
        </p:nvPicPr>
        <p:blipFill rotWithShape="1">
          <a:blip r:embed="rId3"/>
          <a:srcRect r="17751"/>
          <a:stretch/>
        </p:blipFill>
        <p:spPr>
          <a:xfrm>
            <a:off x="4571999" y="3704501"/>
            <a:ext cx="4391893" cy="2267803"/>
          </a:xfrm>
          <a:prstGeom prst="rect">
            <a:avLst/>
          </a:prstGeom>
          <a:ln>
            <a:solidFill>
              <a:srgbClr val="194F9E"/>
            </a:solidFill>
          </a:ln>
        </p:spPr>
      </p:pic>
      <p:pic>
        <p:nvPicPr>
          <p:cNvPr id="2" name="Image 1">
            <a:extLst>
              <a:ext uri="{FF2B5EF4-FFF2-40B4-BE49-F238E27FC236}">
                <a16:creationId xmlns:a16="http://schemas.microsoft.com/office/drawing/2014/main" id="{65B8D01D-62BF-46DB-82D6-ACAD22895278}"/>
              </a:ext>
            </a:extLst>
          </p:cNvPr>
          <p:cNvPicPr>
            <a:picLocks noChangeAspect="1"/>
          </p:cNvPicPr>
          <p:nvPr/>
        </p:nvPicPr>
        <p:blipFill>
          <a:blip r:embed="rId4"/>
          <a:stretch>
            <a:fillRect/>
          </a:stretch>
        </p:blipFill>
        <p:spPr>
          <a:xfrm>
            <a:off x="421547" y="1341786"/>
            <a:ext cx="5877745" cy="1971950"/>
          </a:xfrm>
          <a:prstGeom prst="rect">
            <a:avLst/>
          </a:prstGeom>
          <a:ln>
            <a:solidFill>
              <a:srgbClr val="194F9E"/>
            </a:solidFill>
          </a:ln>
        </p:spPr>
      </p:pic>
      <p:sp>
        <p:nvSpPr>
          <p:cNvPr id="5" name="Rectangle 4">
            <a:extLst>
              <a:ext uri="{FF2B5EF4-FFF2-40B4-BE49-F238E27FC236}">
                <a16:creationId xmlns:a16="http://schemas.microsoft.com/office/drawing/2014/main" id="{C67AEF58-6C32-45E8-8FBF-B7A95B89A6C5}"/>
              </a:ext>
            </a:extLst>
          </p:cNvPr>
          <p:cNvSpPr/>
          <p:nvPr/>
        </p:nvSpPr>
        <p:spPr>
          <a:xfrm>
            <a:off x="5943600" y="4914900"/>
            <a:ext cx="1766455" cy="1057404"/>
          </a:xfrm>
          <a:prstGeom prst="rect">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id="{E8FF1763-1544-49F8-AEDC-C26D059EFC7C}"/>
              </a:ext>
            </a:extLst>
          </p:cNvPr>
          <p:cNvCxnSpPr>
            <a:stCxn id="5" idx="0"/>
          </p:cNvCxnSpPr>
          <p:nvPr/>
        </p:nvCxnSpPr>
        <p:spPr>
          <a:xfrm flipH="1" flipV="1">
            <a:off x="4140200" y="2844800"/>
            <a:ext cx="2686628" cy="207010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1164756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«Conclusion»</a:t>
            </a:r>
            <a:endParaRPr lang="fr-FR"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id="{30587AA6-8CF1-4874-9D9E-58BE081C9757}"/>
              </a:ext>
            </a:extLst>
          </p:cNvPr>
          <p:cNvPicPr>
            <a:picLocks noChangeAspect="1"/>
          </p:cNvPicPr>
          <p:nvPr/>
        </p:nvPicPr>
        <p:blipFill rotWithShape="1">
          <a:blip r:embed="rId3"/>
          <a:srcRect r="17751"/>
          <a:stretch/>
        </p:blipFill>
        <p:spPr>
          <a:xfrm>
            <a:off x="4571999" y="3704501"/>
            <a:ext cx="4391893" cy="2267803"/>
          </a:xfrm>
          <a:prstGeom prst="rect">
            <a:avLst/>
          </a:prstGeom>
          <a:ln>
            <a:solidFill>
              <a:srgbClr val="194F9E"/>
            </a:solidFill>
          </a:ln>
        </p:spPr>
      </p:pic>
      <p:pic>
        <p:nvPicPr>
          <p:cNvPr id="5" name="Image 4">
            <a:extLst>
              <a:ext uri="{FF2B5EF4-FFF2-40B4-BE49-F238E27FC236}">
                <a16:creationId xmlns:a16="http://schemas.microsoft.com/office/drawing/2014/main" id="{D41EFAC8-B17B-4EBF-897F-96B47370636C}"/>
              </a:ext>
            </a:extLst>
          </p:cNvPr>
          <p:cNvPicPr>
            <a:picLocks noChangeAspect="1"/>
          </p:cNvPicPr>
          <p:nvPr/>
        </p:nvPicPr>
        <p:blipFill rotWithShape="1">
          <a:blip r:embed="rId4"/>
          <a:srcRect b="1805"/>
          <a:stretch/>
        </p:blipFill>
        <p:spPr>
          <a:xfrm>
            <a:off x="239735" y="1186559"/>
            <a:ext cx="2680556" cy="3651843"/>
          </a:xfrm>
          <a:prstGeom prst="rect">
            <a:avLst/>
          </a:prstGeom>
          <a:ln>
            <a:solidFill>
              <a:srgbClr val="194F9E"/>
            </a:solidFill>
          </a:ln>
          <a:scene3d>
            <a:camera prst="perspectiveContrastingRightFacing"/>
            <a:lightRig rig="threePt" dir="t"/>
          </a:scene3d>
        </p:spPr>
      </p:pic>
      <p:pic>
        <p:nvPicPr>
          <p:cNvPr id="6" name="Image 5">
            <a:extLst>
              <a:ext uri="{FF2B5EF4-FFF2-40B4-BE49-F238E27FC236}">
                <a16:creationId xmlns:a16="http://schemas.microsoft.com/office/drawing/2014/main" id="{F00C44A7-F482-4435-A55F-565E9CE5D71E}"/>
              </a:ext>
            </a:extLst>
          </p:cNvPr>
          <p:cNvPicPr>
            <a:picLocks noChangeAspect="1"/>
          </p:cNvPicPr>
          <p:nvPr/>
        </p:nvPicPr>
        <p:blipFill>
          <a:blip r:embed="rId5"/>
          <a:stretch>
            <a:fillRect/>
          </a:stretch>
        </p:blipFill>
        <p:spPr>
          <a:xfrm>
            <a:off x="2464481" y="1327577"/>
            <a:ext cx="2703710" cy="3651843"/>
          </a:xfrm>
          <a:prstGeom prst="rect">
            <a:avLst/>
          </a:prstGeom>
          <a:ln>
            <a:solidFill>
              <a:srgbClr val="194F9E"/>
            </a:solidFill>
          </a:ln>
          <a:scene3d>
            <a:camera prst="perspectiveContrastingRightFacing"/>
            <a:lightRig rig="threePt" dir="t"/>
          </a:scene3d>
        </p:spPr>
      </p:pic>
      <p:pic>
        <p:nvPicPr>
          <p:cNvPr id="8" name="Image 7">
            <a:extLst>
              <a:ext uri="{FF2B5EF4-FFF2-40B4-BE49-F238E27FC236}">
                <a16:creationId xmlns:a16="http://schemas.microsoft.com/office/drawing/2014/main" id="{CA2E1599-3691-4F30-9CD3-163F68147D67}"/>
              </a:ext>
            </a:extLst>
          </p:cNvPr>
          <p:cNvPicPr>
            <a:picLocks noChangeAspect="1"/>
          </p:cNvPicPr>
          <p:nvPr/>
        </p:nvPicPr>
        <p:blipFill>
          <a:blip r:embed="rId6"/>
          <a:stretch>
            <a:fillRect/>
          </a:stretch>
        </p:blipFill>
        <p:spPr>
          <a:xfrm>
            <a:off x="5745309" y="1141918"/>
            <a:ext cx="1943272" cy="2287082"/>
          </a:xfrm>
          <a:prstGeom prst="rect">
            <a:avLst/>
          </a:prstGeom>
        </p:spPr>
      </p:pic>
      <p:sp>
        <p:nvSpPr>
          <p:cNvPr id="2" name="Rectangle 1">
            <a:extLst>
              <a:ext uri="{FF2B5EF4-FFF2-40B4-BE49-F238E27FC236}">
                <a16:creationId xmlns:a16="http://schemas.microsoft.com/office/drawing/2014/main" id="{D5713D86-8219-4B6C-B158-18E8902864F4}"/>
              </a:ext>
            </a:extLst>
          </p:cNvPr>
          <p:cNvSpPr/>
          <p:nvPr/>
        </p:nvSpPr>
        <p:spPr>
          <a:xfrm>
            <a:off x="7688581" y="4301836"/>
            <a:ext cx="1275311" cy="1670468"/>
          </a:xfrm>
          <a:prstGeom prst="rect">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9" name="Connecteur droit avec flèche 8">
            <a:extLst>
              <a:ext uri="{FF2B5EF4-FFF2-40B4-BE49-F238E27FC236}">
                <a16:creationId xmlns:a16="http://schemas.microsoft.com/office/drawing/2014/main" id="{5F369ED2-FAD9-410A-A1A3-63C707030FF1}"/>
              </a:ext>
            </a:extLst>
          </p:cNvPr>
          <p:cNvCxnSpPr>
            <a:cxnSpLocks/>
            <a:stCxn id="2" idx="1"/>
          </p:cNvCxnSpPr>
          <p:nvPr/>
        </p:nvCxnSpPr>
        <p:spPr>
          <a:xfrm flipH="1" flipV="1">
            <a:off x="3834245" y="3834245"/>
            <a:ext cx="3854336" cy="130282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8948503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«Conclusion»</a:t>
            </a:r>
            <a:endParaRPr lang="fr-FR" altLang="fr-FR" sz="2800" dirty="0">
              <a:solidFill>
                <a:srgbClr val="1B4F9E"/>
              </a:solidFill>
              <a:latin typeface="Montserrat" panose="00000500000000000000" pitchFamily="50" charset="0"/>
              <a:cs typeface="Calibri Light"/>
              <a:sym typeface="Calibri Light"/>
            </a:endParaRPr>
          </a:p>
        </p:txBody>
      </p:sp>
      <p:pic>
        <p:nvPicPr>
          <p:cNvPr id="7" name="Image 6">
            <a:extLst>
              <a:ext uri="{FF2B5EF4-FFF2-40B4-BE49-F238E27FC236}">
                <a16:creationId xmlns:a16="http://schemas.microsoft.com/office/drawing/2014/main" id="{2468CC9C-8048-4814-935F-659CFFE9BE3A}"/>
              </a:ext>
            </a:extLst>
          </p:cNvPr>
          <p:cNvPicPr>
            <a:picLocks noChangeAspect="1"/>
          </p:cNvPicPr>
          <p:nvPr/>
        </p:nvPicPr>
        <p:blipFill>
          <a:blip r:embed="rId3"/>
          <a:stretch>
            <a:fillRect/>
          </a:stretch>
        </p:blipFill>
        <p:spPr>
          <a:xfrm>
            <a:off x="381000" y="1297680"/>
            <a:ext cx="8515656" cy="4409700"/>
          </a:xfrm>
          <a:prstGeom prst="rect">
            <a:avLst/>
          </a:prstGeom>
          <a:ln>
            <a:solidFill>
              <a:srgbClr val="194F9E"/>
            </a:solidFill>
          </a:ln>
        </p:spPr>
      </p:pic>
    </p:spTree>
    <p:extLst>
      <p:ext uri="{BB962C8B-B14F-4D97-AF65-F5344CB8AC3E}">
        <p14:creationId xmlns:p14="http://schemas.microsoft.com/office/powerpoint/2010/main" val="388803150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707BA30-26F2-42A2-ABC6-9852B677F46D}"/>
              </a:ext>
            </a:extLst>
          </p:cNvPr>
          <p:cNvPicPr>
            <a:picLocks noChangeAspect="1"/>
          </p:cNvPicPr>
          <p:nvPr/>
        </p:nvPicPr>
        <p:blipFill rotWithShape="1">
          <a:blip r:embed="rId3"/>
          <a:srcRect t="131" r="1807" b="2154"/>
          <a:stretch/>
        </p:blipFill>
        <p:spPr>
          <a:xfrm>
            <a:off x="571936" y="1266525"/>
            <a:ext cx="5112332" cy="4324949"/>
          </a:xfrm>
          <a:prstGeom prst="rect">
            <a:avLst/>
          </a:prstGeom>
          <a:ln w="9525">
            <a:solidFill>
              <a:srgbClr val="124F9D"/>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6" y="230475"/>
            <a:ext cx="3253149"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hangingPunct="1"/>
            <a:r>
              <a:rPr lang="fr-FR" sz="2800" dirty="0">
                <a:solidFill>
                  <a:schemeClr val="accent1">
                    <a:lumMod val="75000"/>
                  </a:schemeClr>
                </a:solidFill>
                <a:latin typeface="Montserrat" panose="00000500000000000000" pitchFamily="50" charset="0"/>
              </a:rPr>
              <a:t>DEMARRAGE</a:t>
            </a:r>
          </a:p>
        </p:txBody>
      </p:sp>
      <p:sp>
        <p:nvSpPr>
          <p:cNvPr id="6" name="ZoneTexte 5">
            <a:extLst>
              <a:ext uri="{FF2B5EF4-FFF2-40B4-BE49-F238E27FC236}">
                <a16:creationId xmlns:a16="http://schemas.microsoft.com/office/drawing/2014/main" id="{A25CBBE8-66F9-4B42-978D-20E0E230FA8D}"/>
              </a:ext>
            </a:extLst>
          </p:cNvPr>
          <p:cNvSpPr txBox="1"/>
          <p:nvPr/>
        </p:nvSpPr>
        <p:spPr>
          <a:xfrm>
            <a:off x="6342076" y="2038896"/>
            <a:ext cx="1504347"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1400" dirty="0">
                <a:solidFill>
                  <a:srgbClr val="1B4F9E"/>
                </a:solidFill>
                <a:latin typeface="Montserrat" panose="00000500000000000000" pitchFamily="50" charset="0"/>
              </a:rPr>
              <a:t>« Consultation »</a:t>
            </a:r>
            <a:endParaRPr kumimoji="0" lang="fr-FR"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7" name="Connecteur droit avec flèche 6">
            <a:extLst>
              <a:ext uri="{FF2B5EF4-FFF2-40B4-BE49-F238E27FC236}">
                <a16:creationId xmlns:a16="http://schemas.microsoft.com/office/drawing/2014/main" id="{3625FF99-E104-4E9A-B198-02F6E59AC943}"/>
              </a:ext>
            </a:extLst>
          </p:cNvPr>
          <p:cNvCxnSpPr>
            <a:cxnSpLocks/>
            <a:stCxn id="6" idx="1"/>
          </p:cNvCxnSpPr>
          <p:nvPr/>
        </p:nvCxnSpPr>
        <p:spPr>
          <a:xfrm flipH="1">
            <a:off x="1475118" y="2192783"/>
            <a:ext cx="4866958" cy="697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A4F401C6-C875-4139-BDBD-061D87039679}"/>
              </a:ext>
            </a:extLst>
          </p:cNvPr>
          <p:cNvSpPr/>
          <p:nvPr/>
        </p:nvSpPr>
        <p:spPr>
          <a:xfrm>
            <a:off x="3579254" y="2761128"/>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0" name="Ellipse 9">
            <a:extLst>
              <a:ext uri="{FF2B5EF4-FFF2-40B4-BE49-F238E27FC236}">
                <a16:creationId xmlns:a16="http://schemas.microsoft.com/office/drawing/2014/main" id="{0C7AC95B-3F62-46B0-AC76-33404EE5A4D3}"/>
              </a:ext>
            </a:extLst>
          </p:cNvPr>
          <p:cNvSpPr/>
          <p:nvPr/>
        </p:nvSpPr>
        <p:spPr>
          <a:xfrm>
            <a:off x="3579254" y="3468782"/>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59593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«Résumé»</a:t>
            </a:r>
            <a:endParaRPr lang="fr-FR" altLang="fr-FR" sz="2800" dirty="0">
              <a:solidFill>
                <a:srgbClr val="1B4F9E"/>
              </a:solidFill>
              <a:latin typeface="Montserrat" panose="00000500000000000000" pitchFamily="50" charset="0"/>
              <a:cs typeface="Calibri Light"/>
              <a:sym typeface="Calibri Light"/>
            </a:endParaRPr>
          </a:p>
        </p:txBody>
      </p:sp>
      <p:pic>
        <p:nvPicPr>
          <p:cNvPr id="2" name="Image 1">
            <a:extLst>
              <a:ext uri="{FF2B5EF4-FFF2-40B4-BE49-F238E27FC236}">
                <a16:creationId xmlns:a16="http://schemas.microsoft.com/office/drawing/2014/main" id="{54BF0445-9AB8-4B88-A7F4-9062B6C33359}"/>
              </a:ext>
            </a:extLst>
          </p:cNvPr>
          <p:cNvPicPr>
            <a:picLocks noChangeAspect="1"/>
          </p:cNvPicPr>
          <p:nvPr/>
        </p:nvPicPr>
        <p:blipFill>
          <a:blip r:embed="rId3"/>
          <a:stretch>
            <a:fillRect/>
          </a:stretch>
        </p:blipFill>
        <p:spPr>
          <a:xfrm>
            <a:off x="1200647" y="1106860"/>
            <a:ext cx="6742706" cy="4644279"/>
          </a:xfrm>
          <a:prstGeom prst="rect">
            <a:avLst/>
          </a:prstGeom>
          <a:ln>
            <a:solidFill>
              <a:srgbClr val="194F9E"/>
            </a:solidFill>
          </a:ln>
        </p:spPr>
      </p:pic>
    </p:spTree>
    <p:extLst>
      <p:ext uri="{BB962C8B-B14F-4D97-AF65-F5344CB8AC3E}">
        <p14:creationId xmlns:p14="http://schemas.microsoft.com/office/powerpoint/2010/main" val="183208616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sz="2800" b="0" dirty="0">
                <a:solidFill>
                  <a:srgbClr val="1B4F9E"/>
                </a:solidFill>
                <a:latin typeface="Montserrat" panose="00000500000000000000" pitchFamily="50" charset="0"/>
                <a:cs typeface="Calibri Light"/>
                <a:sym typeface="Calibri Light"/>
              </a:rPr>
              <a:t>Onglet «Documents»</a:t>
            </a:r>
            <a:endParaRPr lang="fr-FR" altLang="fr-FR" sz="2800" dirty="0">
              <a:solidFill>
                <a:srgbClr val="1B4F9E"/>
              </a:solidFill>
              <a:latin typeface="Montserrat" panose="00000500000000000000" pitchFamily="50" charset="0"/>
              <a:cs typeface="Calibri Light"/>
              <a:sym typeface="Calibri Light"/>
            </a:endParaRPr>
          </a:p>
        </p:txBody>
      </p:sp>
      <p:pic>
        <p:nvPicPr>
          <p:cNvPr id="2" name="Image 1">
            <a:extLst>
              <a:ext uri="{FF2B5EF4-FFF2-40B4-BE49-F238E27FC236}">
                <a16:creationId xmlns:a16="http://schemas.microsoft.com/office/drawing/2014/main" id="{40C3A7C3-6241-4B56-A398-F6F421FD3E2B}"/>
              </a:ext>
            </a:extLst>
          </p:cNvPr>
          <p:cNvPicPr>
            <a:picLocks noChangeAspect="1"/>
          </p:cNvPicPr>
          <p:nvPr/>
        </p:nvPicPr>
        <p:blipFill>
          <a:blip r:embed="rId3"/>
          <a:stretch>
            <a:fillRect/>
          </a:stretch>
        </p:blipFill>
        <p:spPr>
          <a:xfrm>
            <a:off x="327259" y="1223588"/>
            <a:ext cx="7967796" cy="4262812"/>
          </a:xfrm>
          <a:prstGeom prst="rect">
            <a:avLst/>
          </a:prstGeom>
          <a:ln>
            <a:solidFill>
              <a:schemeClr val="accent1"/>
            </a:solidFill>
          </a:ln>
        </p:spPr>
      </p:pic>
    </p:spTree>
    <p:extLst>
      <p:ext uri="{BB962C8B-B14F-4D97-AF65-F5344CB8AC3E}">
        <p14:creationId xmlns:p14="http://schemas.microsoft.com/office/powerpoint/2010/main" val="213679998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altLang="fr-FR" sz="2800" b="0" dirty="0">
                <a:solidFill>
                  <a:srgbClr val="1B4F9E"/>
                </a:solidFill>
                <a:latin typeface="Montserrat" panose="00000500000000000000" pitchFamily="50" charset="0"/>
                <a:cs typeface="Calibri Light"/>
                <a:sym typeface="Calibri Light"/>
              </a:rPr>
              <a:t>Fermeture de la consultation</a:t>
            </a:r>
            <a:endParaRPr lang="fr-FR" altLang="fr-FR" sz="2800" dirty="0">
              <a:solidFill>
                <a:srgbClr val="1B4F9E"/>
              </a:solidFill>
              <a:latin typeface="Montserrat" panose="00000500000000000000" pitchFamily="50" charset="0"/>
              <a:cs typeface="Calibri Light"/>
              <a:sym typeface="Calibri Light"/>
            </a:endParaRPr>
          </a:p>
        </p:txBody>
      </p:sp>
      <p:pic>
        <p:nvPicPr>
          <p:cNvPr id="2" name="Image 1">
            <a:extLst>
              <a:ext uri="{FF2B5EF4-FFF2-40B4-BE49-F238E27FC236}">
                <a16:creationId xmlns:a16="http://schemas.microsoft.com/office/drawing/2014/main" id="{78BCD51D-19DC-4176-A95E-69D470A26EC8}"/>
              </a:ext>
            </a:extLst>
          </p:cNvPr>
          <p:cNvPicPr>
            <a:picLocks noChangeAspect="1"/>
          </p:cNvPicPr>
          <p:nvPr/>
        </p:nvPicPr>
        <p:blipFill>
          <a:blip r:embed="rId3"/>
          <a:stretch>
            <a:fillRect/>
          </a:stretch>
        </p:blipFill>
        <p:spPr>
          <a:xfrm>
            <a:off x="225535" y="1925360"/>
            <a:ext cx="5133037" cy="1034156"/>
          </a:xfrm>
          <a:prstGeom prst="rect">
            <a:avLst/>
          </a:prstGeom>
        </p:spPr>
      </p:pic>
      <p:sp>
        <p:nvSpPr>
          <p:cNvPr id="4" name="ZoneTexte 3">
            <a:extLst>
              <a:ext uri="{FF2B5EF4-FFF2-40B4-BE49-F238E27FC236}">
                <a16:creationId xmlns:a16="http://schemas.microsoft.com/office/drawing/2014/main" id="{9BC654E8-F3EE-482B-8969-44A5C39150EE}"/>
              </a:ext>
            </a:extLst>
          </p:cNvPr>
          <p:cNvSpPr txBox="1"/>
          <p:nvPr/>
        </p:nvSpPr>
        <p:spPr>
          <a:xfrm>
            <a:off x="180108" y="3517593"/>
            <a:ext cx="4147252" cy="2031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Des items peuvent être déterminés </a:t>
            </a:r>
          </a:p>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comme étant bloquant</a:t>
            </a:r>
          </a:p>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à la fermeture </a:t>
            </a:r>
          </a:p>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pour éviter d’éventuels oublis</a:t>
            </a:r>
          </a:p>
          <a:p>
            <a:pPr marL="0" marR="0" indent="0" algn="l" defTabSz="457200" rtl="0" fontAlgn="auto" latinLnBrk="0" hangingPunct="0">
              <a:lnSpc>
                <a:spcPct val="100000"/>
              </a:lnSpc>
              <a:spcBef>
                <a:spcPts val="0"/>
              </a:spcBef>
              <a:spcAft>
                <a:spcPts val="0"/>
              </a:spcAft>
              <a:buClrTx/>
              <a:buSzTx/>
              <a:buFontTx/>
              <a:buNone/>
              <a:tabLst/>
            </a:pPr>
            <a:endParaRPr lang="fr-FR" dirty="0">
              <a:solidFill>
                <a:srgbClr val="19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Bloquant complètement</a:t>
            </a:r>
          </a:p>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 ou juste des rappels</a:t>
            </a:r>
          </a:p>
        </p:txBody>
      </p:sp>
      <p:pic>
        <p:nvPicPr>
          <p:cNvPr id="6" name="Image 5">
            <a:extLst>
              <a:ext uri="{FF2B5EF4-FFF2-40B4-BE49-F238E27FC236}">
                <a16:creationId xmlns:a16="http://schemas.microsoft.com/office/drawing/2014/main" id="{EACD49E6-F6A3-47D6-9386-65068EF10E29}"/>
              </a:ext>
            </a:extLst>
          </p:cNvPr>
          <p:cNvPicPr>
            <a:picLocks noChangeAspect="1"/>
          </p:cNvPicPr>
          <p:nvPr/>
        </p:nvPicPr>
        <p:blipFill rotWithShape="1">
          <a:blip r:embed="rId4"/>
          <a:srcRect r="17751"/>
          <a:stretch/>
        </p:blipFill>
        <p:spPr>
          <a:xfrm>
            <a:off x="4571999" y="3704501"/>
            <a:ext cx="4391893" cy="2267803"/>
          </a:xfrm>
          <a:prstGeom prst="rect">
            <a:avLst/>
          </a:prstGeom>
          <a:ln>
            <a:solidFill>
              <a:srgbClr val="194F9E"/>
            </a:solidFill>
          </a:ln>
        </p:spPr>
      </p:pic>
      <p:pic>
        <p:nvPicPr>
          <p:cNvPr id="5" name="Image 4">
            <a:extLst>
              <a:ext uri="{FF2B5EF4-FFF2-40B4-BE49-F238E27FC236}">
                <a16:creationId xmlns:a16="http://schemas.microsoft.com/office/drawing/2014/main" id="{1CA30F9B-EF8D-4482-9945-876964A3E1E9}"/>
              </a:ext>
            </a:extLst>
          </p:cNvPr>
          <p:cNvPicPr>
            <a:picLocks noChangeAspect="1"/>
          </p:cNvPicPr>
          <p:nvPr/>
        </p:nvPicPr>
        <p:blipFill rotWithShape="1">
          <a:blip r:embed="rId5"/>
          <a:srcRect r="6698"/>
          <a:stretch/>
        </p:blipFill>
        <p:spPr>
          <a:xfrm>
            <a:off x="5608829" y="1272634"/>
            <a:ext cx="1244358" cy="1457528"/>
          </a:xfrm>
          <a:prstGeom prst="rect">
            <a:avLst/>
          </a:prstGeom>
          <a:ln>
            <a:solidFill>
              <a:schemeClr val="accent1"/>
            </a:solidFill>
          </a:ln>
        </p:spPr>
      </p:pic>
      <p:sp>
        <p:nvSpPr>
          <p:cNvPr id="8" name="Rectangle 7">
            <a:extLst>
              <a:ext uri="{FF2B5EF4-FFF2-40B4-BE49-F238E27FC236}">
                <a16:creationId xmlns:a16="http://schemas.microsoft.com/office/drawing/2014/main" id="{0053EAAF-1BE3-4F74-A46A-3D0983E07601}"/>
              </a:ext>
            </a:extLst>
          </p:cNvPr>
          <p:cNvSpPr/>
          <p:nvPr/>
        </p:nvSpPr>
        <p:spPr>
          <a:xfrm>
            <a:off x="7064943" y="3704501"/>
            <a:ext cx="452388" cy="463238"/>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10" name="Connecteur droit avec flèche 9">
            <a:extLst>
              <a:ext uri="{FF2B5EF4-FFF2-40B4-BE49-F238E27FC236}">
                <a16:creationId xmlns:a16="http://schemas.microsoft.com/office/drawing/2014/main" id="{AA123019-4C17-40BE-BD72-BFB5C86EC448}"/>
              </a:ext>
            </a:extLst>
          </p:cNvPr>
          <p:cNvCxnSpPr/>
          <p:nvPr/>
        </p:nvCxnSpPr>
        <p:spPr>
          <a:xfrm>
            <a:off x="6718434" y="2730162"/>
            <a:ext cx="548640" cy="974339"/>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1427374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D47F5E2-6C3D-45BA-9FB2-F5CD3BF5A588}"/>
              </a:ext>
            </a:extLst>
          </p:cNvPr>
          <p:cNvSpPr txBox="1">
            <a:spLocks noGrp="1"/>
          </p:cNvSpPr>
          <p:nvPr>
            <p:ph type="title"/>
          </p:nvPr>
        </p:nvSpPr>
        <p:spPr>
          <a:xfrm>
            <a:off x="1537299" y="374621"/>
            <a:ext cx="7886701" cy="612828"/>
          </a:xfrm>
          <a:prstGeom prst="rect">
            <a:avLst/>
          </a:prstGeom>
        </p:spPr>
        <p:txBody>
          <a:bodyPr>
            <a:normAutofit/>
          </a:bodyPr>
          <a:lstStyle>
            <a:lvl1pPr defTabSz="896111">
              <a:defRPr sz="3400"/>
            </a:lvl1pPr>
          </a:lstStyle>
          <a:p>
            <a:endParaRPr dirty="0">
              <a:solidFill>
                <a:srgbClr val="194F9E"/>
              </a:solidFill>
              <a:latin typeface="Montserrat" panose="00000500000000000000" pitchFamily="50" charset="0"/>
            </a:endParaRPr>
          </a:p>
        </p:txBody>
      </p:sp>
      <p:sp>
        <p:nvSpPr>
          <p:cNvPr id="6" name="ZoneTexte 5">
            <a:extLst>
              <a:ext uri="{FF2B5EF4-FFF2-40B4-BE49-F238E27FC236}">
                <a16:creationId xmlns:a16="http://schemas.microsoft.com/office/drawing/2014/main" id="{5FF9FF92-0F10-42BF-8617-DDA3D955063D}"/>
              </a:ext>
            </a:extLst>
          </p:cNvPr>
          <p:cNvSpPr txBox="1"/>
          <p:nvPr/>
        </p:nvSpPr>
        <p:spPr>
          <a:xfrm>
            <a:off x="559119" y="3244336"/>
            <a:ext cx="77223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lvl="5" indent="-285750">
              <a:buFont typeface="Wingdings" panose="05000000000000000000" pitchFamily="2" charset="2"/>
              <a:buChar char="Ø"/>
            </a:pPr>
            <a:r>
              <a:rPr lang="fr-FR" dirty="0">
                <a:solidFill>
                  <a:srgbClr val="1B4F9E"/>
                </a:solidFill>
                <a:latin typeface="Montserrat" panose="00000500000000000000" pitchFamily="50" charset="0"/>
              </a:rPr>
              <a:t>	Génération d’un COMPTE RENDU DE CONSULTATION</a:t>
            </a:r>
            <a:endParaRPr kumimoji="0" lang="fr-FR"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389130271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nSpc>
                <a:spcPts val="2700"/>
              </a:lnSpc>
              <a:spcBef>
                <a:spcPct val="0"/>
              </a:spcBef>
              <a:buClrTx/>
              <a:buSzTx/>
              <a:buFontTx/>
              <a:buNone/>
            </a:pPr>
            <a:r>
              <a:rPr lang="fr-FR" altLang="fr-FR" sz="2800" b="0" dirty="0">
                <a:solidFill>
                  <a:srgbClr val="1B4F9E"/>
                </a:solidFill>
                <a:latin typeface="Montserrat" panose="00000500000000000000" pitchFamily="50" charset="0"/>
                <a:cs typeface="Calibri Light"/>
                <a:sym typeface="Calibri Light"/>
              </a:rPr>
              <a:t>Compte Rendu de la CPA</a:t>
            </a:r>
            <a:endParaRPr lang="fr-FR" altLang="fr-FR" sz="2800" dirty="0">
              <a:solidFill>
                <a:srgbClr val="1B4F9E"/>
              </a:solidFill>
              <a:latin typeface="Montserrat" panose="00000500000000000000" pitchFamily="50" charset="0"/>
              <a:cs typeface="Calibri Light"/>
              <a:sym typeface="Calibri Light"/>
            </a:endParaRPr>
          </a:p>
        </p:txBody>
      </p:sp>
      <p:grpSp>
        <p:nvGrpSpPr>
          <p:cNvPr id="5" name="Groupe 4">
            <a:extLst>
              <a:ext uri="{FF2B5EF4-FFF2-40B4-BE49-F238E27FC236}">
                <a16:creationId xmlns:a16="http://schemas.microsoft.com/office/drawing/2014/main" id="{3B14C534-B5CC-4817-B0DB-A759A24D30CB}"/>
              </a:ext>
            </a:extLst>
          </p:cNvPr>
          <p:cNvGrpSpPr/>
          <p:nvPr/>
        </p:nvGrpSpPr>
        <p:grpSpPr>
          <a:xfrm>
            <a:off x="2298667" y="1037122"/>
            <a:ext cx="3661222" cy="4918509"/>
            <a:chOff x="2298667" y="1037122"/>
            <a:chExt cx="3661222" cy="4918509"/>
          </a:xfrm>
        </p:grpSpPr>
        <p:pic>
          <p:nvPicPr>
            <p:cNvPr id="2" name="Image 1">
              <a:extLst>
                <a:ext uri="{FF2B5EF4-FFF2-40B4-BE49-F238E27FC236}">
                  <a16:creationId xmlns:a16="http://schemas.microsoft.com/office/drawing/2014/main" id="{3AA12BAB-5CC0-4C2D-BDE3-2D52B32BE54B}"/>
                </a:ext>
              </a:extLst>
            </p:cNvPr>
            <p:cNvPicPr>
              <a:picLocks noChangeAspect="1"/>
            </p:cNvPicPr>
            <p:nvPr/>
          </p:nvPicPr>
          <p:blipFill>
            <a:blip r:embed="rId3"/>
            <a:stretch>
              <a:fillRect/>
            </a:stretch>
          </p:blipFill>
          <p:spPr>
            <a:xfrm>
              <a:off x="2298667" y="1037122"/>
              <a:ext cx="3661222" cy="4918509"/>
            </a:xfrm>
            <a:prstGeom prst="rect">
              <a:avLst/>
            </a:prstGeom>
            <a:ln>
              <a:solidFill>
                <a:schemeClr val="accent1"/>
              </a:solidFill>
            </a:ln>
          </p:spPr>
        </p:pic>
        <p:pic>
          <p:nvPicPr>
            <p:cNvPr id="4" name="Image 3">
              <a:extLst>
                <a:ext uri="{FF2B5EF4-FFF2-40B4-BE49-F238E27FC236}">
                  <a16:creationId xmlns:a16="http://schemas.microsoft.com/office/drawing/2014/main" id="{0558447F-F974-4DFF-ACAC-31185250D5D5}"/>
                </a:ext>
              </a:extLst>
            </p:cNvPr>
            <p:cNvPicPr>
              <a:picLocks noChangeAspect="1"/>
            </p:cNvPicPr>
            <p:nvPr/>
          </p:nvPicPr>
          <p:blipFill>
            <a:blip r:embed="rId4"/>
            <a:stretch>
              <a:fillRect/>
            </a:stretch>
          </p:blipFill>
          <p:spPr>
            <a:xfrm>
              <a:off x="2512932" y="1347406"/>
              <a:ext cx="657337" cy="351260"/>
            </a:xfrm>
            <a:prstGeom prst="rect">
              <a:avLst/>
            </a:prstGeom>
          </p:spPr>
        </p:pic>
      </p:grpSp>
    </p:spTree>
    <p:extLst>
      <p:ext uri="{BB962C8B-B14F-4D97-AF65-F5344CB8AC3E}">
        <p14:creationId xmlns:p14="http://schemas.microsoft.com/office/powerpoint/2010/main" val="120343046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2C063-CD3E-463B-BEE2-79497F15721C}"/>
              </a:ext>
            </a:extLst>
          </p:cNvPr>
          <p:cNvSpPr>
            <a:spLocks noGrp="1"/>
          </p:cNvSpPr>
          <p:nvPr>
            <p:ph type="title"/>
          </p:nvPr>
        </p:nvSpPr>
        <p:spPr>
          <a:xfrm>
            <a:off x="-683903" y="3792413"/>
            <a:ext cx="7772404" cy="561874"/>
          </a:xfrm>
        </p:spPr>
        <p:txBody>
          <a:bodyPr/>
          <a:lstStyle/>
          <a:p>
            <a:r>
              <a:rPr lang="fr-FR" dirty="0">
                <a:latin typeface="Montserrat" panose="00000500000000000000" pitchFamily="50" charset="0"/>
              </a:rPr>
              <a:t>Merci de votre attention</a:t>
            </a:r>
          </a:p>
        </p:txBody>
      </p:sp>
    </p:spTree>
    <p:extLst>
      <p:ext uri="{BB962C8B-B14F-4D97-AF65-F5344CB8AC3E}">
        <p14:creationId xmlns:p14="http://schemas.microsoft.com/office/powerpoint/2010/main" val="8764774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09875F8-E97E-4A78-B646-BD4024FEA2DF}"/>
              </a:ext>
            </a:extLst>
          </p:cNvPr>
          <p:cNvSpPr txBox="1"/>
          <p:nvPr/>
        </p:nvSpPr>
        <p:spPr>
          <a:xfrm>
            <a:off x="291402" y="4316137"/>
            <a:ext cx="4316242" cy="1600434"/>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RECHERCHE via : </a:t>
            </a:r>
          </a:p>
          <a:p>
            <a:pPr marR="0" algn="l" defTabSz="457200" rtl="0" fontAlgn="auto" latinLnBrk="0" hangingPunct="0">
              <a:lnSpc>
                <a:spcPct val="100000"/>
              </a:lnSpc>
              <a:spcBef>
                <a:spcPts val="0"/>
              </a:spcBef>
              <a:spcAft>
                <a:spcPts val="0"/>
              </a:spcAft>
              <a:buClrTx/>
              <a:buSzTx/>
              <a:tabLst/>
            </a:pPr>
            <a:endParaRPr lang="fr-FR"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 La date de naissance</a:t>
            </a: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ou</a:t>
            </a:r>
          </a:p>
          <a:p>
            <a:pPr marR="0" algn="l" defTabSz="457200" rtl="0" fontAlgn="auto" latinLnBrk="0" hangingPunct="0">
              <a:lnSpc>
                <a:spcPct val="100000"/>
              </a:lnSpc>
              <a:spcBef>
                <a:spcPts val="0"/>
              </a:spcBef>
              <a:spcAft>
                <a:spcPts val="0"/>
              </a:spcAft>
              <a:buClrTx/>
              <a:buSzTx/>
              <a:tabLst/>
            </a:pP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	- L’IPP</a:t>
            </a: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a:t>
            </a:r>
            <a:r>
              <a:rPr lang="fr-FR" sz="1200" dirty="0">
                <a:solidFill>
                  <a:srgbClr val="1B4F9E"/>
                </a:solidFill>
                <a:latin typeface="Montserrat" panose="00000500000000000000" pitchFamily="50" charset="0"/>
              </a:rPr>
              <a:t>ou</a:t>
            </a:r>
            <a:endParaRPr kumimoji="0" lang="fr-FR" sz="1200" b="0" i="0" u="none" strike="noStrike" cap="none" spc="0" normalizeH="0" baseline="0" dirty="0">
              <a:ln>
                <a:noFill/>
              </a:ln>
              <a:solidFill>
                <a:srgbClr val="1B4F9E"/>
              </a:solidFill>
              <a:effectLst/>
              <a:uFillTx/>
              <a:latin typeface="Montserrat" panose="00000500000000000000" pitchFamily="50" charset="0"/>
              <a:sym typeface="Calibri"/>
            </a:endParaRPr>
          </a:p>
          <a:p>
            <a:pPr marR="0" algn="l" defTabSz="457200" rtl="0" fontAlgn="auto" latinLnBrk="0" hangingPunct="0">
              <a:lnSpc>
                <a:spcPct val="100000"/>
              </a:lnSpc>
              <a:spcBef>
                <a:spcPts val="0"/>
              </a:spcBef>
              <a:spcAft>
                <a:spcPts val="0"/>
              </a:spcAft>
              <a:buClrTx/>
              <a:buSzTx/>
              <a:tabLst/>
            </a:pPr>
            <a:r>
              <a:rPr lang="fr-FR" sz="1400" dirty="0">
                <a:solidFill>
                  <a:srgbClr val="1B4F9E"/>
                </a:solidFill>
                <a:latin typeface="Montserrat" panose="00000500000000000000" pitchFamily="50" charset="0"/>
              </a:rPr>
              <a:t>	- Les premières lettres du nom de famille</a:t>
            </a:r>
            <a:r>
              <a:rPr kumimoji="0" lang="fr-FR" sz="1400" b="0" i="0" u="none" strike="noStrike" cap="none" spc="0" normalizeH="0" baseline="0" dirty="0">
                <a:ln>
                  <a:noFill/>
                </a:ln>
                <a:solidFill>
                  <a:srgbClr val="1B4F9E"/>
                </a:solidFill>
                <a:effectLst/>
                <a:uFillTx/>
                <a:latin typeface="Montserrat" panose="00000500000000000000" pitchFamily="50" charset="0"/>
                <a:sym typeface="Calibri"/>
              </a:rPr>
              <a:t> </a:t>
            </a:r>
          </a:p>
        </p:txBody>
      </p:sp>
      <p:sp>
        <p:nvSpPr>
          <p:cNvPr id="2" name="Titre 1">
            <a:extLst>
              <a:ext uri="{FF2B5EF4-FFF2-40B4-BE49-F238E27FC236}">
                <a16:creationId xmlns:a16="http://schemas.microsoft.com/office/drawing/2014/main" id="{C7D2C5A7-446F-4AAB-95CC-3BA2CDE1E7B7}"/>
              </a:ext>
            </a:extLst>
          </p:cNvPr>
          <p:cNvSpPr>
            <a:spLocks noGrp="1"/>
          </p:cNvSpPr>
          <p:nvPr>
            <p:ph type="title" idx="4294967295"/>
          </p:nvPr>
        </p:nvSpPr>
        <p:spPr/>
        <p:txBody>
          <a:bodyPr>
            <a:noAutofit/>
          </a:bodyPr>
          <a:lstStyle/>
          <a:p>
            <a:r>
              <a:rPr lang="fr-FR" sz="2800" dirty="0">
                <a:latin typeface="Montserrat" panose="00000500000000000000" pitchFamily="50" charset="0"/>
              </a:rPr>
              <a:t>SELECTION DU PATIENT</a:t>
            </a:r>
          </a:p>
        </p:txBody>
      </p:sp>
      <p:pic>
        <p:nvPicPr>
          <p:cNvPr id="3" name="Image 2">
            <a:extLst>
              <a:ext uri="{FF2B5EF4-FFF2-40B4-BE49-F238E27FC236}">
                <a16:creationId xmlns:a16="http://schemas.microsoft.com/office/drawing/2014/main" id="{7EE58663-E8D0-4983-966D-DA5AC098348E}"/>
              </a:ext>
            </a:extLst>
          </p:cNvPr>
          <p:cNvPicPr>
            <a:picLocks noChangeAspect="1"/>
          </p:cNvPicPr>
          <p:nvPr/>
        </p:nvPicPr>
        <p:blipFill>
          <a:blip r:embed="rId3"/>
          <a:stretch>
            <a:fillRect/>
          </a:stretch>
        </p:blipFill>
        <p:spPr>
          <a:xfrm>
            <a:off x="291402" y="990565"/>
            <a:ext cx="5155114" cy="2764844"/>
          </a:xfrm>
          <a:prstGeom prst="rect">
            <a:avLst/>
          </a:prstGeom>
          <a:ln>
            <a:solidFill>
              <a:srgbClr val="124F9D"/>
            </a:solidFill>
          </a:ln>
        </p:spPr>
      </p:pic>
      <p:pic>
        <p:nvPicPr>
          <p:cNvPr id="14" name="Image 13">
            <a:extLst>
              <a:ext uri="{FF2B5EF4-FFF2-40B4-BE49-F238E27FC236}">
                <a16:creationId xmlns:a16="http://schemas.microsoft.com/office/drawing/2014/main" id="{7FFC9CD4-A355-4E88-A626-21327A722147}"/>
              </a:ext>
            </a:extLst>
          </p:cNvPr>
          <p:cNvPicPr>
            <a:picLocks noChangeAspect="1"/>
          </p:cNvPicPr>
          <p:nvPr/>
        </p:nvPicPr>
        <p:blipFill>
          <a:blip r:embed="rId4"/>
          <a:stretch>
            <a:fillRect/>
          </a:stretch>
        </p:blipFill>
        <p:spPr>
          <a:xfrm>
            <a:off x="4148628" y="3093399"/>
            <a:ext cx="4703970" cy="2445475"/>
          </a:xfrm>
          <a:prstGeom prst="rect">
            <a:avLst/>
          </a:prstGeom>
        </p:spPr>
      </p:pic>
    </p:spTree>
    <p:extLst>
      <p:ext uri="{BB962C8B-B14F-4D97-AF65-F5344CB8AC3E}">
        <p14:creationId xmlns:p14="http://schemas.microsoft.com/office/powerpoint/2010/main" val="42814399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D2C5A7-446F-4AAB-95CC-3BA2CDE1E7B7}"/>
              </a:ext>
            </a:extLst>
          </p:cNvPr>
          <p:cNvSpPr>
            <a:spLocks noGrp="1"/>
          </p:cNvSpPr>
          <p:nvPr>
            <p:ph type="title" idx="4294967295"/>
          </p:nvPr>
        </p:nvSpPr>
        <p:spPr/>
        <p:txBody>
          <a:bodyPr>
            <a:noAutofit/>
          </a:bodyPr>
          <a:lstStyle/>
          <a:p>
            <a:r>
              <a:rPr lang="fr-FR" sz="2800" dirty="0">
                <a:latin typeface="Montserrat" panose="00000500000000000000" pitchFamily="50" charset="0"/>
              </a:rPr>
              <a:t>SELECTION DU PATIENT</a:t>
            </a:r>
          </a:p>
        </p:txBody>
      </p:sp>
      <p:pic>
        <p:nvPicPr>
          <p:cNvPr id="5" name="Image 4">
            <a:extLst>
              <a:ext uri="{FF2B5EF4-FFF2-40B4-BE49-F238E27FC236}">
                <a16:creationId xmlns:a16="http://schemas.microsoft.com/office/drawing/2014/main" id="{838D7CE5-AF27-4AB1-96B1-849314E18860}"/>
              </a:ext>
            </a:extLst>
          </p:cNvPr>
          <p:cNvPicPr>
            <a:picLocks noChangeAspect="1"/>
          </p:cNvPicPr>
          <p:nvPr/>
        </p:nvPicPr>
        <p:blipFill rotWithShape="1">
          <a:blip r:embed="rId3"/>
          <a:srcRect l="1088" r="19898" b="9992"/>
          <a:stretch/>
        </p:blipFill>
        <p:spPr>
          <a:xfrm>
            <a:off x="413887" y="1320027"/>
            <a:ext cx="5399773" cy="1750431"/>
          </a:xfrm>
          <a:prstGeom prst="rect">
            <a:avLst/>
          </a:prstGeom>
        </p:spPr>
      </p:pic>
      <p:pic>
        <p:nvPicPr>
          <p:cNvPr id="6" name="Image 5">
            <a:extLst>
              <a:ext uri="{FF2B5EF4-FFF2-40B4-BE49-F238E27FC236}">
                <a16:creationId xmlns:a16="http://schemas.microsoft.com/office/drawing/2014/main" id="{8453E7F5-FAC2-4FD3-ADAD-684BCCA6BB3B}"/>
              </a:ext>
            </a:extLst>
          </p:cNvPr>
          <p:cNvPicPr>
            <a:picLocks noChangeAspect="1"/>
          </p:cNvPicPr>
          <p:nvPr/>
        </p:nvPicPr>
        <p:blipFill>
          <a:blip r:embed="rId4"/>
          <a:stretch>
            <a:fillRect/>
          </a:stretch>
        </p:blipFill>
        <p:spPr>
          <a:xfrm>
            <a:off x="4809988" y="3534284"/>
            <a:ext cx="4170383" cy="2545083"/>
          </a:xfrm>
          <a:prstGeom prst="rect">
            <a:avLst/>
          </a:prstGeom>
          <a:ln>
            <a:solidFill>
              <a:srgbClr val="194F9E"/>
            </a:solidFill>
          </a:ln>
        </p:spPr>
      </p:pic>
      <p:sp>
        <p:nvSpPr>
          <p:cNvPr id="8" name="ZoneTexte 7">
            <a:extLst>
              <a:ext uri="{FF2B5EF4-FFF2-40B4-BE49-F238E27FC236}">
                <a16:creationId xmlns:a16="http://schemas.microsoft.com/office/drawing/2014/main" id="{E1D36F3B-C13D-40BE-92EE-001763BC870F}"/>
              </a:ext>
            </a:extLst>
          </p:cNvPr>
          <p:cNvSpPr txBox="1"/>
          <p:nvPr/>
        </p:nvSpPr>
        <p:spPr>
          <a:xfrm>
            <a:off x="0" y="4246525"/>
            <a:ext cx="482279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Tri possible e</a:t>
            </a:r>
            <a:r>
              <a:rPr lang="fr-FR" dirty="0">
                <a:solidFill>
                  <a:srgbClr val="194F9E"/>
                </a:solidFill>
                <a:latin typeface="Montserrat" panose="00000500000000000000" pitchFamily="50" charset="0"/>
              </a:rPr>
              <a:t>n fonction de divers items… </a:t>
            </a:r>
          </a:p>
        </p:txBody>
      </p:sp>
      <p:sp>
        <p:nvSpPr>
          <p:cNvPr id="3" name="Rectangle 2">
            <a:extLst>
              <a:ext uri="{FF2B5EF4-FFF2-40B4-BE49-F238E27FC236}">
                <a16:creationId xmlns:a16="http://schemas.microsoft.com/office/drawing/2014/main" id="{E58E5D38-97FD-4AA7-A155-E2F231CC8366}"/>
              </a:ext>
            </a:extLst>
          </p:cNvPr>
          <p:cNvSpPr/>
          <p:nvPr/>
        </p:nvSpPr>
        <p:spPr>
          <a:xfrm>
            <a:off x="3429000" y="1714500"/>
            <a:ext cx="1638300" cy="35627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id="{043D7C70-9CA5-4DC6-96D5-9F0B3DAD85BD}"/>
              </a:ext>
            </a:extLst>
          </p:cNvPr>
          <p:cNvCxnSpPr>
            <a:cxnSpLocks/>
          </p:cNvCxnSpPr>
          <p:nvPr/>
        </p:nvCxnSpPr>
        <p:spPr>
          <a:xfrm flipH="1" flipV="1">
            <a:off x="4809988" y="2070770"/>
            <a:ext cx="2286137" cy="237740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0931439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D2C5A7-446F-4AAB-95CC-3BA2CDE1E7B7}"/>
              </a:ext>
            </a:extLst>
          </p:cNvPr>
          <p:cNvSpPr>
            <a:spLocks noGrp="1"/>
          </p:cNvSpPr>
          <p:nvPr>
            <p:ph type="title" idx="4294967295"/>
          </p:nvPr>
        </p:nvSpPr>
        <p:spPr/>
        <p:txBody>
          <a:bodyPr>
            <a:noAutofit/>
          </a:bodyPr>
          <a:lstStyle/>
          <a:p>
            <a:r>
              <a:rPr lang="fr-FR" sz="2800" dirty="0">
                <a:latin typeface="Montserrat" panose="00000500000000000000" pitchFamily="50" charset="0"/>
              </a:rPr>
              <a:t>SELECTION DU PATIENT</a:t>
            </a:r>
          </a:p>
        </p:txBody>
      </p:sp>
      <p:pic>
        <p:nvPicPr>
          <p:cNvPr id="14" name="Image 13">
            <a:extLst>
              <a:ext uri="{FF2B5EF4-FFF2-40B4-BE49-F238E27FC236}">
                <a16:creationId xmlns:a16="http://schemas.microsoft.com/office/drawing/2014/main" id="{7FFC9CD4-A355-4E88-A626-21327A722147}"/>
              </a:ext>
            </a:extLst>
          </p:cNvPr>
          <p:cNvPicPr>
            <a:picLocks noChangeAspect="1"/>
          </p:cNvPicPr>
          <p:nvPr/>
        </p:nvPicPr>
        <p:blipFill>
          <a:blip r:embed="rId3"/>
          <a:stretch>
            <a:fillRect/>
          </a:stretch>
        </p:blipFill>
        <p:spPr>
          <a:xfrm>
            <a:off x="4071486" y="3429000"/>
            <a:ext cx="4794054" cy="2492307"/>
          </a:xfrm>
          <a:prstGeom prst="rect">
            <a:avLst/>
          </a:prstGeom>
        </p:spPr>
      </p:pic>
      <p:sp>
        <p:nvSpPr>
          <p:cNvPr id="6" name="Rectangle 5">
            <a:extLst>
              <a:ext uri="{FF2B5EF4-FFF2-40B4-BE49-F238E27FC236}">
                <a16:creationId xmlns:a16="http://schemas.microsoft.com/office/drawing/2014/main" id="{CDFB74FD-3A29-4C5E-8A9E-55F05A9D68D5}"/>
              </a:ext>
            </a:extLst>
          </p:cNvPr>
          <p:cNvSpPr/>
          <p:nvPr/>
        </p:nvSpPr>
        <p:spPr>
          <a:xfrm>
            <a:off x="4129238" y="4918509"/>
            <a:ext cx="288758" cy="452388"/>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pic>
        <p:nvPicPr>
          <p:cNvPr id="5" name="Image 4">
            <a:extLst>
              <a:ext uri="{FF2B5EF4-FFF2-40B4-BE49-F238E27FC236}">
                <a16:creationId xmlns:a16="http://schemas.microsoft.com/office/drawing/2014/main" id="{CA677AAC-73BB-420F-9095-2D72F449ECDF}"/>
              </a:ext>
            </a:extLst>
          </p:cNvPr>
          <p:cNvPicPr>
            <a:picLocks noChangeAspect="1"/>
          </p:cNvPicPr>
          <p:nvPr/>
        </p:nvPicPr>
        <p:blipFill rotWithShape="1">
          <a:blip r:embed="rId4"/>
          <a:srcRect l="10006" r="10006"/>
          <a:stretch/>
        </p:blipFill>
        <p:spPr>
          <a:xfrm>
            <a:off x="1543050" y="1597407"/>
            <a:ext cx="365760" cy="847843"/>
          </a:xfrm>
          <a:prstGeom prst="rect">
            <a:avLst/>
          </a:prstGeom>
          <a:ln>
            <a:solidFill>
              <a:srgbClr val="194F9E"/>
            </a:solidFill>
          </a:ln>
        </p:spPr>
      </p:pic>
      <p:cxnSp>
        <p:nvCxnSpPr>
          <p:cNvPr id="8" name="Connecteur droit avec flèche 7">
            <a:extLst>
              <a:ext uri="{FF2B5EF4-FFF2-40B4-BE49-F238E27FC236}">
                <a16:creationId xmlns:a16="http://schemas.microsoft.com/office/drawing/2014/main" id="{9394B63A-920C-40FF-9318-3BB19D1F58C5}"/>
              </a:ext>
            </a:extLst>
          </p:cNvPr>
          <p:cNvCxnSpPr>
            <a:cxnSpLocks/>
          </p:cNvCxnSpPr>
          <p:nvPr/>
        </p:nvCxnSpPr>
        <p:spPr>
          <a:xfrm flipH="1" flipV="1">
            <a:off x="1908811" y="2471695"/>
            <a:ext cx="2162675" cy="265857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a16="http://schemas.microsoft.com/office/drawing/2014/main" id="{6DE0A7AB-17BE-4947-9B6E-B8312F0C54EE}"/>
              </a:ext>
            </a:extLst>
          </p:cNvPr>
          <p:cNvSpPr txBox="1"/>
          <p:nvPr/>
        </p:nvSpPr>
        <p:spPr>
          <a:xfrm>
            <a:off x="2090541" y="1788911"/>
            <a:ext cx="407739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194F9E"/>
                </a:solidFill>
                <a:effectLst/>
                <a:uFillTx/>
                <a:latin typeface="Montserrat" panose="00000500000000000000" pitchFamily="50" charset="0"/>
                <a:sym typeface="Calibri"/>
              </a:rPr>
              <a:t>SIH : patient connu de l’hôpital</a:t>
            </a:r>
          </a:p>
          <a:p>
            <a:pPr marL="0" marR="0" indent="0" algn="l" defTabSz="457200" rtl="0" fontAlgn="auto" latinLnBrk="0" hangingPunct="0">
              <a:lnSpc>
                <a:spcPct val="100000"/>
              </a:lnSpc>
              <a:spcBef>
                <a:spcPts val="0"/>
              </a:spcBef>
              <a:spcAft>
                <a:spcPts val="0"/>
              </a:spcAft>
              <a:buClrTx/>
              <a:buSzTx/>
              <a:buFontTx/>
              <a:buNone/>
              <a:tabLst/>
            </a:pPr>
            <a:r>
              <a:rPr lang="fr-FR" dirty="0">
                <a:solidFill>
                  <a:srgbClr val="194F9E"/>
                </a:solidFill>
                <a:latin typeface="Montserrat" panose="00000500000000000000" pitchFamily="50" charset="0"/>
              </a:rPr>
              <a:t>DIA : patient déjà connu de DIANE</a:t>
            </a:r>
            <a:endParaRPr kumimoji="0" lang="fr-FR" sz="1800" b="0" i="0" u="none" strike="noStrike" cap="none" spc="0" normalizeH="0" baseline="0" dirty="0">
              <a:ln>
                <a:noFill/>
              </a:ln>
              <a:solidFill>
                <a:srgbClr val="19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114398474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D2C5A7-446F-4AAB-95CC-3BA2CDE1E7B7}"/>
              </a:ext>
            </a:extLst>
          </p:cNvPr>
          <p:cNvSpPr>
            <a:spLocks noGrp="1"/>
          </p:cNvSpPr>
          <p:nvPr>
            <p:ph type="title" idx="4294967295"/>
          </p:nvPr>
        </p:nvSpPr>
        <p:spPr/>
        <p:txBody>
          <a:bodyPr>
            <a:noAutofit/>
          </a:bodyPr>
          <a:lstStyle/>
          <a:p>
            <a:r>
              <a:rPr lang="fr-FR" sz="2800" dirty="0">
                <a:latin typeface="Montserrat" panose="00000500000000000000" pitchFamily="50" charset="0"/>
              </a:rPr>
              <a:t>SELECTION DU PATIENT</a:t>
            </a:r>
          </a:p>
        </p:txBody>
      </p:sp>
      <p:pic>
        <p:nvPicPr>
          <p:cNvPr id="3" name="Image 2">
            <a:extLst>
              <a:ext uri="{FF2B5EF4-FFF2-40B4-BE49-F238E27FC236}">
                <a16:creationId xmlns:a16="http://schemas.microsoft.com/office/drawing/2014/main" id="{7EE58663-E8D0-4983-966D-DA5AC098348E}"/>
              </a:ext>
            </a:extLst>
          </p:cNvPr>
          <p:cNvPicPr>
            <a:picLocks noChangeAspect="1"/>
          </p:cNvPicPr>
          <p:nvPr/>
        </p:nvPicPr>
        <p:blipFill>
          <a:blip r:embed="rId3"/>
          <a:stretch>
            <a:fillRect/>
          </a:stretch>
        </p:blipFill>
        <p:spPr>
          <a:xfrm>
            <a:off x="291402" y="990565"/>
            <a:ext cx="5155114" cy="2764844"/>
          </a:xfrm>
          <a:prstGeom prst="rect">
            <a:avLst/>
          </a:prstGeom>
          <a:ln>
            <a:solidFill>
              <a:srgbClr val="124F9D"/>
            </a:solidFill>
          </a:ln>
        </p:spPr>
      </p:pic>
      <p:pic>
        <p:nvPicPr>
          <p:cNvPr id="14" name="Image 13">
            <a:extLst>
              <a:ext uri="{FF2B5EF4-FFF2-40B4-BE49-F238E27FC236}">
                <a16:creationId xmlns:a16="http://schemas.microsoft.com/office/drawing/2014/main" id="{7FFC9CD4-A355-4E88-A626-21327A722147}"/>
              </a:ext>
            </a:extLst>
          </p:cNvPr>
          <p:cNvPicPr>
            <a:picLocks noChangeAspect="1"/>
          </p:cNvPicPr>
          <p:nvPr/>
        </p:nvPicPr>
        <p:blipFill>
          <a:blip r:embed="rId4"/>
          <a:stretch>
            <a:fillRect/>
          </a:stretch>
        </p:blipFill>
        <p:spPr>
          <a:xfrm>
            <a:off x="3234227" y="3086800"/>
            <a:ext cx="5348663" cy="2780635"/>
          </a:xfrm>
          <a:prstGeom prst="rect">
            <a:avLst/>
          </a:prstGeom>
        </p:spPr>
      </p:pic>
    </p:spTree>
    <p:extLst>
      <p:ext uri="{BB962C8B-B14F-4D97-AF65-F5344CB8AC3E}">
        <p14:creationId xmlns:p14="http://schemas.microsoft.com/office/powerpoint/2010/main" val="37544591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D47F5E2-6C3D-45BA-9FB2-F5CD3BF5A588}"/>
              </a:ext>
            </a:extLst>
          </p:cNvPr>
          <p:cNvSpPr txBox="1">
            <a:spLocks noGrp="1"/>
          </p:cNvSpPr>
          <p:nvPr>
            <p:ph type="title"/>
          </p:nvPr>
        </p:nvSpPr>
        <p:spPr>
          <a:xfrm>
            <a:off x="1537299" y="374621"/>
            <a:ext cx="7886701" cy="612828"/>
          </a:xfrm>
          <a:prstGeom prst="rect">
            <a:avLst/>
          </a:prstGeom>
        </p:spPr>
        <p:txBody>
          <a:bodyPr>
            <a:normAutofit/>
          </a:bodyPr>
          <a:lstStyle>
            <a:lvl1pPr defTabSz="896111">
              <a:defRPr sz="3400"/>
            </a:lvl1pPr>
          </a:lstStyle>
          <a:p>
            <a:endParaRPr dirty="0">
              <a:solidFill>
                <a:srgbClr val="194F9E"/>
              </a:solidFill>
              <a:latin typeface="Montserrat" panose="00000500000000000000" pitchFamily="50" charset="0"/>
            </a:endParaRPr>
          </a:p>
        </p:txBody>
      </p:sp>
      <p:sp>
        <p:nvSpPr>
          <p:cNvPr id="5" name="ZoneTexte 4">
            <a:extLst>
              <a:ext uri="{FF2B5EF4-FFF2-40B4-BE49-F238E27FC236}">
                <a16:creationId xmlns:a16="http://schemas.microsoft.com/office/drawing/2014/main" id="{FAEE2E26-C13A-41CA-8651-AE6DEAF6A929}"/>
              </a:ext>
            </a:extLst>
          </p:cNvPr>
          <p:cNvSpPr txBox="1"/>
          <p:nvPr/>
        </p:nvSpPr>
        <p:spPr>
          <a:xfrm>
            <a:off x="568644" y="1859341"/>
            <a:ext cx="7722354" cy="3139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1"/>
            <a:endParaRPr kumimoji="0" lang="fr-FR" b="0" i="0" u="none" strike="noStrike" cap="none" spc="0" normalizeH="0" baseline="0" dirty="0">
              <a:ln>
                <a:noFill/>
              </a:ln>
              <a:solidFill>
                <a:srgbClr val="1B4F9E"/>
              </a:solidFill>
              <a:effectLst/>
              <a:uFillTx/>
              <a:latin typeface="Montserrat" panose="00000500000000000000" pitchFamily="50" charset="0"/>
              <a:sym typeface="Calibri"/>
            </a:endParaRPr>
          </a:p>
          <a:p>
            <a:pPr marL="342900" lvl="1" indent="-342900">
              <a:buFont typeface="Wingdings" panose="05000000000000000000" pitchFamily="2" charset="2"/>
              <a:buChar char="Ø"/>
            </a:pPr>
            <a:r>
              <a:rPr lang="fr-FR" dirty="0">
                <a:solidFill>
                  <a:srgbClr val="1B4F9E"/>
                </a:solidFill>
                <a:latin typeface="Montserrat" panose="00000500000000000000" pitchFamily="50" charset="0"/>
              </a:rPr>
              <a:t>Consultation Pré Anesthésique (CPA)</a:t>
            </a:r>
          </a:p>
          <a:p>
            <a:pPr marL="628650" lvl="3" indent="-90488">
              <a:buFont typeface="Wingdings" panose="05000000000000000000" pitchFamily="2" charset="2"/>
              <a:buChar char="Ø"/>
            </a:pPr>
            <a:r>
              <a:rPr kumimoji="0" lang="fr-FR" b="0" i="0" u="none" strike="noStrike" cap="none" spc="0" normalizeH="0" baseline="0" dirty="0">
                <a:ln>
                  <a:noFill/>
                </a:ln>
                <a:solidFill>
                  <a:srgbClr val="1B4F9E"/>
                </a:solidFill>
                <a:effectLst/>
                <a:uFillTx/>
                <a:latin typeface="Montserrat" panose="00000500000000000000" pitchFamily="50" charset="0"/>
                <a:sym typeface="Calibri"/>
              </a:rPr>
              <a:t>  Formulaire d’ouverture du dossier</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Administratif</a:t>
            </a:r>
            <a:endParaRPr kumimoji="0" lang="fr-FR" b="0" i="0" u="none" strike="noStrike" cap="none" spc="0" normalizeH="0" baseline="0" dirty="0">
              <a:ln>
                <a:noFill/>
              </a:ln>
              <a:solidFill>
                <a:srgbClr val="1B4F9E"/>
              </a:solidFill>
              <a:effectLst/>
              <a:uFillTx/>
              <a:latin typeface="Montserrat" panose="00000500000000000000" pitchFamily="50" charset="0"/>
              <a:sym typeface="Calibri"/>
            </a:endParaRP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Antécédents</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Examen clinique</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Traitements / Prémédications</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Paraclinique</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Conclusion</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Résumé</a:t>
            </a:r>
          </a:p>
          <a:p>
            <a:pPr marL="628650" lvl="3" indent="-90488">
              <a:buFont typeface="Wingdings" panose="05000000000000000000" pitchFamily="2" charset="2"/>
              <a:buChar char="Ø"/>
            </a:pPr>
            <a:r>
              <a:rPr lang="fr-FR" dirty="0">
                <a:solidFill>
                  <a:srgbClr val="1B4F9E"/>
                </a:solidFill>
                <a:latin typeface="Montserrat" panose="00000500000000000000" pitchFamily="50" charset="0"/>
              </a:rPr>
              <a:t>  Documents</a:t>
            </a:r>
          </a:p>
        </p:txBody>
      </p:sp>
    </p:spTree>
    <p:extLst>
      <p:ext uri="{BB962C8B-B14F-4D97-AF65-F5344CB8AC3E}">
        <p14:creationId xmlns:p14="http://schemas.microsoft.com/office/powerpoint/2010/main" val="546838235"/>
      </p:ext>
    </p:extLst>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5174</TotalTime>
  <Words>1929</Words>
  <Application>Microsoft Office PowerPoint</Application>
  <PresentationFormat>Affichage à l'écran (4:3)</PresentationFormat>
  <Paragraphs>173</Paragraphs>
  <Slides>45</Slides>
  <Notes>43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45</vt:i4>
      </vt:variant>
    </vt:vector>
  </HeadingPairs>
  <TitlesOfParts>
    <vt:vector size="51" baseType="lpstr">
      <vt:lpstr>Arial</vt:lpstr>
      <vt:lpstr>Calibri</vt:lpstr>
      <vt:lpstr>Calibri Light</vt:lpstr>
      <vt:lpstr>Montserrat</vt:lpstr>
      <vt:lpstr>Wingdings</vt:lpstr>
      <vt:lpstr>Thème Office</vt:lpstr>
      <vt:lpstr>Consultation  de pré-anesthésie (CPA) </vt:lpstr>
      <vt:lpstr>Présentation PowerPoint</vt:lpstr>
      <vt:lpstr>Présentation PowerPoint</vt:lpstr>
      <vt:lpstr>Présentation PowerPoint</vt:lpstr>
      <vt:lpstr>SELECTION DU PATIENT</vt:lpstr>
      <vt:lpstr>SELECTION DU PATIENT</vt:lpstr>
      <vt:lpstr>SELECTION DU PATIENT</vt:lpstr>
      <vt:lpstr>SELECTION DU PATIENT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Visualisation d’un dossier antérieur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de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MORVAN</dc:creator>
  <cp:lastModifiedBy>Nathalie CLAEYS</cp:lastModifiedBy>
  <cp:revision>165</cp:revision>
  <dcterms:modified xsi:type="dcterms:W3CDTF">2020-04-22T09:14:25Z</dcterms:modified>
</cp:coreProperties>
</file>