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3"/>
  </p:notesMasterIdLst>
  <p:handoutMasterIdLst>
    <p:handoutMasterId r:id="rId64"/>
  </p:handoutMasterIdLst>
  <p:sldIdLst>
    <p:sldId id="256" r:id="rId2"/>
    <p:sldId id="332" r:id="rId3"/>
    <p:sldId id="328" r:id="rId4"/>
    <p:sldId id="330" r:id="rId5"/>
    <p:sldId id="299" r:id="rId6"/>
    <p:sldId id="298" r:id="rId7"/>
    <p:sldId id="370" r:id="rId8"/>
    <p:sldId id="364" r:id="rId9"/>
    <p:sldId id="293" r:id="rId10"/>
    <p:sldId id="301" r:id="rId11"/>
    <p:sldId id="369" r:id="rId12"/>
    <p:sldId id="378" r:id="rId13"/>
    <p:sldId id="379" r:id="rId14"/>
    <p:sldId id="366" r:id="rId15"/>
    <p:sldId id="334" r:id="rId16"/>
    <p:sldId id="380" r:id="rId17"/>
    <p:sldId id="382" r:id="rId18"/>
    <p:sldId id="381" r:id="rId19"/>
    <p:sldId id="383" r:id="rId20"/>
    <p:sldId id="384" r:id="rId21"/>
    <p:sldId id="385" r:id="rId22"/>
    <p:sldId id="415" r:id="rId23"/>
    <p:sldId id="416" r:id="rId24"/>
    <p:sldId id="417" r:id="rId25"/>
    <p:sldId id="418" r:id="rId26"/>
    <p:sldId id="419" r:id="rId27"/>
    <p:sldId id="420" r:id="rId28"/>
    <p:sldId id="421" r:id="rId29"/>
    <p:sldId id="422" r:id="rId30"/>
    <p:sldId id="423" r:id="rId31"/>
    <p:sldId id="386" r:id="rId32"/>
    <p:sldId id="405" r:id="rId33"/>
    <p:sldId id="406" r:id="rId34"/>
    <p:sldId id="291" r:id="rId35"/>
    <p:sldId id="387" r:id="rId36"/>
    <p:sldId id="388" r:id="rId37"/>
    <p:sldId id="390" r:id="rId38"/>
    <p:sldId id="391" r:id="rId39"/>
    <p:sldId id="392" r:id="rId40"/>
    <p:sldId id="393" r:id="rId41"/>
    <p:sldId id="394" r:id="rId42"/>
    <p:sldId id="395" r:id="rId43"/>
    <p:sldId id="396" r:id="rId44"/>
    <p:sldId id="397" r:id="rId45"/>
    <p:sldId id="316" r:id="rId46"/>
    <p:sldId id="398" r:id="rId47"/>
    <p:sldId id="407" r:id="rId48"/>
    <p:sldId id="400" r:id="rId49"/>
    <p:sldId id="399" r:id="rId50"/>
    <p:sldId id="401" r:id="rId51"/>
    <p:sldId id="402" r:id="rId52"/>
    <p:sldId id="403" r:id="rId53"/>
    <p:sldId id="404" r:id="rId54"/>
    <p:sldId id="408" r:id="rId55"/>
    <p:sldId id="409" r:id="rId56"/>
    <p:sldId id="410" r:id="rId57"/>
    <p:sldId id="411" r:id="rId58"/>
    <p:sldId id="412" r:id="rId59"/>
    <p:sldId id="413" r:id="rId60"/>
    <p:sldId id="414" r:id="rId61"/>
    <p:sldId id="424" r:id="rId6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lie CLAEYS" initials="NC" lastIdx="1" clrIdx="0"/>
  <p:cmAuthor id="2" name="Franck PIZZAGALLI" initials="FP"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14F9D"/>
    <a:srgbClr val="60B4BC"/>
    <a:srgbClr val="61A0ED"/>
    <a:srgbClr val="86B7F2"/>
    <a:srgbClr val="1B4F9E"/>
    <a:srgbClr val="91C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74" autoAdjust="0"/>
    <p:restoredTop sz="84783" autoAdjust="0"/>
  </p:normalViewPr>
  <p:slideViewPr>
    <p:cSldViewPr snapToGrid="0">
      <p:cViewPr varScale="1">
        <p:scale>
          <a:sx n="79" d="100"/>
          <a:sy n="79" d="100"/>
        </p:scale>
        <p:origin x="1518" y="45"/>
      </p:cViewPr>
      <p:guideLst>
        <p:guide orient="horz" pos="2160"/>
        <p:guide pos="2880"/>
      </p:guideLst>
    </p:cSldViewPr>
  </p:slideViewPr>
  <p:outlineViewPr>
    <p:cViewPr>
      <p:scale>
        <a:sx n="25" d="100"/>
        <a:sy n="25"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Lst>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_rels/viewProps.xml.rels><?xml version="1.0" encoding="UTF-8" standalone="yes"?>
<Relationships xmlns="http://schemas.openxmlformats.org/package/2006/relationships"><Relationship Id="rId13" Type="http://schemas.openxmlformats.org/officeDocument/2006/relationships/slide" Target="slides/slide13.xml"/><Relationship Id="rId18" Type="http://schemas.openxmlformats.org/officeDocument/2006/relationships/slide" Target="slides/slide18.xml"/><Relationship Id="rId26" Type="http://schemas.openxmlformats.org/officeDocument/2006/relationships/slide" Target="slides/slide34.xml"/><Relationship Id="rId39" Type="http://schemas.openxmlformats.org/officeDocument/2006/relationships/slide" Target="slides/slide47.xml"/><Relationship Id="rId21" Type="http://schemas.openxmlformats.org/officeDocument/2006/relationships/slide" Target="slides/slide21.xml"/><Relationship Id="rId34" Type="http://schemas.openxmlformats.org/officeDocument/2006/relationships/slide" Target="slides/slide42.xml"/><Relationship Id="rId42" Type="http://schemas.openxmlformats.org/officeDocument/2006/relationships/slide" Target="slides/slide50.xml"/><Relationship Id="rId47" Type="http://schemas.openxmlformats.org/officeDocument/2006/relationships/slide" Target="slides/slide55.xml"/><Relationship Id="rId50" Type="http://schemas.openxmlformats.org/officeDocument/2006/relationships/slide" Target="slides/slide58.xml"/><Relationship Id="rId7" Type="http://schemas.openxmlformats.org/officeDocument/2006/relationships/slide" Target="slides/slide7.xml"/><Relationship Id="rId2" Type="http://schemas.openxmlformats.org/officeDocument/2006/relationships/slide" Target="slides/slide2.xml"/><Relationship Id="rId16" Type="http://schemas.openxmlformats.org/officeDocument/2006/relationships/slide" Target="slides/slide16.xml"/><Relationship Id="rId29" Type="http://schemas.openxmlformats.org/officeDocument/2006/relationships/slide" Target="slides/slide37.xml"/><Relationship Id="rId11" Type="http://schemas.openxmlformats.org/officeDocument/2006/relationships/slide" Target="slides/slide11.xml"/><Relationship Id="rId24" Type="http://schemas.openxmlformats.org/officeDocument/2006/relationships/slide" Target="slides/slide32.xml"/><Relationship Id="rId32" Type="http://schemas.openxmlformats.org/officeDocument/2006/relationships/slide" Target="slides/slide40.xml"/><Relationship Id="rId37" Type="http://schemas.openxmlformats.org/officeDocument/2006/relationships/slide" Target="slides/slide45.xml"/><Relationship Id="rId40" Type="http://schemas.openxmlformats.org/officeDocument/2006/relationships/slide" Target="slides/slide48.xml"/><Relationship Id="rId45" Type="http://schemas.openxmlformats.org/officeDocument/2006/relationships/slide" Target="slides/slide53.xml"/><Relationship Id="rId53" Type="http://schemas.openxmlformats.org/officeDocument/2006/relationships/slide" Target="slides/slide61.xml"/><Relationship Id="rId5" Type="http://schemas.openxmlformats.org/officeDocument/2006/relationships/slide" Target="slides/slide5.xml"/><Relationship Id="rId10" Type="http://schemas.openxmlformats.org/officeDocument/2006/relationships/slide" Target="slides/slide10.xml"/><Relationship Id="rId19" Type="http://schemas.openxmlformats.org/officeDocument/2006/relationships/slide" Target="slides/slide19.xml"/><Relationship Id="rId31" Type="http://schemas.openxmlformats.org/officeDocument/2006/relationships/slide" Target="slides/slide39.xml"/><Relationship Id="rId44" Type="http://schemas.openxmlformats.org/officeDocument/2006/relationships/slide" Target="slides/slide52.xml"/><Relationship Id="rId52" Type="http://schemas.openxmlformats.org/officeDocument/2006/relationships/slide" Target="slides/slide60.xml"/><Relationship Id="rId4" Type="http://schemas.openxmlformats.org/officeDocument/2006/relationships/slide" Target="slides/slide4.xml"/><Relationship Id="rId9" Type="http://schemas.openxmlformats.org/officeDocument/2006/relationships/slide" Target="slides/slide9.xml"/><Relationship Id="rId14" Type="http://schemas.openxmlformats.org/officeDocument/2006/relationships/slide" Target="slides/slide14.xml"/><Relationship Id="rId22" Type="http://schemas.openxmlformats.org/officeDocument/2006/relationships/slide" Target="slides/slide22.xml"/><Relationship Id="rId27" Type="http://schemas.openxmlformats.org/officeDocument/2006/relationships/slide" Target="slides/slide35.xml"/><Relationship Id="rId30" Type="http://schemas.openxmlformats.org/officeDocument/2006/relationships/slide" Target="slides/slide38.xml"/><Relationship Id="rId35" Type="http://schemas.openxmlformats.org/officeDocument/2006/relationships/slide" Target="slides/slide43.xml"/><Relationship Id="rId43" Type="http://schemas.openxmlformats.org/officeDocument/2006/relationships/slide" Target="slides/slide51.xml"/><Relationship Id="rId48" Type="http://schemas.openxmlformats.org/officeDocument/2006/relationships/slide" Target="slides/slide56.xml"/><Relationship Id="rId8" Type="http://schemas.openxmlformats.org/officeDocument/2006/relationships/slide" Target="slides/slide8.xml"/><Relationship Id="rId51" Type="http://schemas.openxmlformats.org/officeDocument/2006/relationships/slide" Target="slides/slide59.xml"/><Relationship Id="rId3" Type="http://schemas.openxmlformats.org/officeDocument/2006/relationships/slide" Target="slides/slide3.xml"/><Relationship Id="rId12" Type="http://schemas.openxmlformats.org/officeDocument/2006/relationships/slide" Target="slides/slide12.xml"/><Relationship Id="rId17" Type="http://schemas.openxmlformats.org/officeDocument/2006/relationships/slide" Target="slides/slide17.xml"/><Relationship Id="rId25" Type="http://schemas.openxmlformats.org/officeDocument/2006/relationships/slide" Target="slides/slide33.xml"/><Relationship Id="rId33" Type="http://schemas.openxmlformats.org/officeDocument/2006/relationships/slide" Target="slides/slide41.xml"/><Relationship Id="rId38" Type="http://schemas.openxmlformats.org/officeDocument/2006/relationships/slide" Target="slides/slide46.xml"/><Relationship Id="rId46" Type="http://schemas.openxmlformats.org/officeDocument/2006/relationships/slide" Target="slides/slide54.xml"/><Relationship Id="rId20" Type="http://schemas.openxmlformats.org/officeDocument/2006/relationships/slide" Target="slides/slide20.xml"/><Relationship Id="rId41" Type="http://schemas.openxmlformats.org/officeDocument/2006/relationships/slide" Target="slides/slide49.xml"/><Relationship Id="rId1" Type="http://schemas.openxmlformats.org/officeDocument/2006/relationships/slide" Target="slides/slide1.xml"/><Relationship Id="rId6" Type="http://schemas.openxmlformats.org/officeDocument/2006/relationships/slide" Target="slides/slide6.xml"/><Relationship Id="rId15" Type="http://schemas.openxmlformats.org/officeDocument/2006/relationships/slide" Target="slides/slide15.xml"/><Relationship Id="rId23" Type="http://schemas.openxmlformats.org/officeDocument/2006/relationships/slide" Target="slides/slide31.xml"/><Relationship Id="rId28" Type="http://schemas.openxmlformats.org/officeDocument/2006/relationships/slide" Target="slides/slide36.xml"/><Relationship Id="rId36" Type="http://schemas.openxmlformats.org/officeDocument/2006/relationships/slide" Target="slides/slide44.xml"/><Relationship Id="rId49"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E1C4F0C-AD46-40B0-A219-B906EDB1A9E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a:extLst>
              <a:ext uri="{FF2B5EF4-FFF2-40B4-BE49-F238E27FC236}">
                <a16:creationId xmlns:a16="http://schemas.microsoft.com/office/drawing/2014/main" id="{6BC8D63A-73C8-46FC-8A6F-31CF8FBE8C6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2421B0-55D7-495B-B787-D2E056C83AB1}" type="datetimeFigureOut">
              <a:rPr lang="fr-FR" smtClean="0"/>
              <a:t>10/06/2021</a:t>
            </a:fld>
            <a:endParaRPr lang="fr-FR" dirty="0"/>
          </a:p>
        </p:txBody>
      </p:sp>
      <p:sp>
        <p:nvSpPr>
          <p:cNvPr id="4" name="Espace réservé du pied de page 3">
            <a:extLst>
              <a:ext uri="{FF2B5EF4-FFF2-40B4-BE49-F238E27FC236}">
                <a16:creationId xmlns:a16="http://schemas.microsoft.com/office/drawing/2014/main" id="{01FD8FC4-D322-47FA-91B4-4920AB6C8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a:extLst>
              <a:ext uri="{FF2B5EF4-FFF2-40B4-BE49-F238E27FC236}">
                <a16:creationId xmlns:a16="http://schemas.microsoft.com/office/drawing/2014/main" id="{4EF7D86C-832D-44CA-A9E0-75CE340A45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85F6D9-3F87-4527-A436-5C0F9A1E39EE}" type="slidenum">
              <a:rPr lang="fr-FR" smtClean="0"/>
              <a:t>‹N°›</a:t>
            </a:fld>
            <a:endParaRPr lang="fr-FR" dirty="0"/>
          </a:p>
        </p:txBody>
      </p:sp>
    </p:spTree>
    <p:extLst>
      <p:ext uri="{BB962C8B-B14F-4D97-AF65-F5344CB8AC3E}">
        <p14:creationId xmlns:p14="http://schemas.microsoft.com/office/powerpoint/2010/main" val="35809299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749750608"/>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Presentation of the DIANE Anaesthesia software: the process runs from the start of the operating theatre until the record is closed. We will see the general view of the patient’s record but also the different types of data entry.</a:t>
            </a:r>
            <a:endParaRPr lang="en-GB" dirty="0"/>
          </a:p>
        </p:txBody>
      </p:sp>
    </p:spTree>
    <p:extLst>
      <p:ext uri="{BB962C8B-B14F-4D97-AF65-F5344CB8AC3E}">
        <p14:creationId xmlns:p14="http://schemas.microsoft.com/office/powerpoint/2010/main" val="1550530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This tab lets you enter the patient’s medical and surgical history.</a:t>
            </a:r>
          </a:p>
          <a:p>
            <a:pPr rtl="0"/>
            <a:r>
              <a:rPr lang="en-GB" b="0" i="0" u="none" baseline="0" dirty="0"/>
              <a:t>Pre-prepared lists make it easier to enter data and access: either by writing the first letters of the condition, which will trigger an automatic search, or by right-clicking on the input box, which gives access to a tree structure, or by clicking on the 'list' icon at the top right of each component, which gives direct access to the list of conditions. It is also possible to enter free text.</a:t>
            </a:r>
          </a:p>
          <a:p>
            <a:endParaRPr lang="en-GB" dirty="0"/>
          </a:p>
          <a:p>
            <a:pPr rtl="0"/>
            <a:r>
              <a:rPr lang="en-GB" b="0" i="0" u="none" baseline="0" dirty="0"/>
              <a:t>When you click in front of history data that you have just entered, a ball appears and changes colour when you click on it again. This function is used to highlight data in a record that is deemed particularly important.</a:t>
            </a:r>
          </a:p>
        </p:txBody>
      </p:sp>
    </p:spTree>
    <p:extLst>
      <p:ext uri="{BB962C8B-B14F-4D97-AF65-F5344CB8AC3E}">
        <p14:creationId xmlns:p14="http://schemas.microsoft.com/office/powerpoint/2010/main" val="1927997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allergy component lets you enter the patient's allergies and triggers a series of alerts and checks. For example, an alert will always be visible in the top ribbon and the type of allergy will be visible when the mouse hovers over it. Likewise, a warning will appear if an attempt is made to prescribe this treatment.</a:t>
            </a:r>
          </a:p>
          <a:p>
            <a:endParaRPr lang="en-GB" dirty="0"/>
          </a:p>
          <a:p>
            <a:pPr rtl="0"/>
            <a:r>
              <a:rPr lang="en-GB" b="0" i="0" u="none" baseline="0" dirty="0"/>
              <a:t>Regarding the ‘Usual treatment’ component, clicking on the yellow rectangle to the left of the treatment entered will trigger a connection to the drug bank monograph and the Reference Centre for Teratogens (CRAT).</a:t>
            </a:r>
          </a:p>
        </p:txBody>
      </p:sp>
    </p:spTree>
    <p:extLst>
      <p:ext uri="{BB962C8B-B14F-4D97-AF65-F5344CB8AC3E}">
        <p14:creationId xmlns:p14="http://schemas.microsoft.com/office/powerpoint/2010/main" val="834392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‘Obstetric History’ sub-tab consists of a summary table providing a quick overview of all items relating to previous pregnancies.</a:t>
            </a:r>
          </a:p>
          <a:p>
            <a:pPr rtl="0"/>
            <a:r>
              <a:rPr lang="en-GB" b="0" i="0" u="none" baseline="0" dirty="0"/>
              <a:t>Under this table there is a set of calculated fields showing the number of specific history items (e.g. number of miscarriages, number of threats of premature birth etc.).</a:t>
            </a:r>
          </a:p>
          <a:p>
            <a:endParaRPr lang="en-GB" dirty="0"/>
          </a:p>
          <a:p>
            <a:pPr rtl="0"/>
            <a:r>
              <a:rPr lang="en-GB" b="0" i="0" u="none" baseline="0" dirty="0"/>
              <a:t>The + sign at the top left of the table is used to create a new history item. A window appears and lets you create either an obstetric history item (with pregnancy outcome &gt;22 weeks) or a history that concerns a pregnancy ending before 22 weeks (miscarriage, late miscarriage, molar pregnancy, ectopic pregnancy or abortion).</a:t>
            </a:r>
          </a:p>
          <a:p>
            <a:pPr rtl="0"/>
            <a:r>
              <a:rPr lang="en-GB" b="0" i="0" u="none" baseline="0" dirty="0"/>
              <a:t>The - sign is used to delete a selected history (pregnancies entered in DIANE are resumed automatically and cannot be deleted).</a:t>
            </a:r>
          </a:p>
          <a:p>
            <a:endParaRPr lang="en-GB" dirty="0"/>
          </a:p>
          <a:p>
            <a:pPr rtl="0"/>
            <a:r>
              <a:rPr lang="en-GB" b="0" i="0" u="none" baseline="0" dirty="0"/>
              <a:t>Once you have chosen the type of history you want to create, a window appears that lets you enter data from a previous pregnancy. All you have to do is fill in the window and click on ‘save’ for the data to be displayed in the summary table.</a:t>
            </a:r>
          </a:p>
          <a:p>
            <a:endParaRPr lang="en-GB" dirty="0"/>
          </a:p>
          <a:p>
            <a:pPr rtl="0"/>
            <a:r>
              <a:rPr lang="en-GB" b="0" i="0" u="none" baseline="0" dirty="0"/>
              <a:t>The information entered in this window will be used to calculate the parity and the number of uterine scars, which will be displayed in the top ribbon.</a:t>
            </a:r>
          </a:p>
        </p:txBody>
      </p:sp>
    </p:spTree>
    <p:extLst>
      <p:ext uri="{BB962C8B-B14F-4D97-AF65-F5344CB8AC3E}">
        <p14:creationId xmlns:p14="http://schemas.microsoft.com/office/powerpoint/2010/main" val="3465515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This tab lets you enter certain information when you first meet the patient such as the type of pregnancy, morphology at the start of pregnancy, data related to blood group, serology tests or the first ultrasound.</a:t>
            </a:r>
          </a:p>
          <a:p>
            <a:endParaRPr lang="en-GB" dirty="0"/>
          </a:p>
          <a:p>
            <a:pPr rtl="0"/>
            <a:r>
              <a:rPr lang="en-GB" b="0" i="0" u="none" baseline="0" dirty="0"/>
              <a:t>Special components: </a:t>
            </a:r>
          </a:p>
          <a:p>
            <a:pPr marL="171450" indent="-171450" rtl="0">
              <a:buFontTx/>
              <a:buChar char="-"/>
            </a:pPr>
            <a:r>
              <a:rPr lang="en-GB" b="0" i="0" u="none" baseline="0" dirty="0"/>
              <a:t>Type of pregnancy: lets you enter the number of foetuses and the chorionicity. In the event of a multiple pregnancy, the information concerning the foetus will have a dark blue outline. When you want to enter the data for the second foetus, all you have to do is click on ‘child 2’ in the relevant component. The data concerning the second foetus will have an orange outline.</a:t>
            </a:r>
          </a:p>
          <a:p>
            <a:pPr marL="0" indent="0" rtl="0">
              <a:buFontTx/>
              <a:buNone/>
            </a:pPr>
            <a:r>
              <a:rPr lang="en-GB" b="0" i="0" u="none" baseline="0" dirty="0"/>
              <a:t>    This principle applies throughout the application.</a:t>
            </a:r>
          </a:p>
          <a:p>
            <a:pPr marL="171450" indent="-171450" rtl="0">
              <a:buFontTx/>
              <a:buChar char="-"/>
            </a:pPr>
            <a:endParaRPr lang="en-GB" dirty="0"/>
          </a:p>
          <a:p>
            <a:pPr marL="171450" indent="-171450" rtl="0">
              <a:buFontTx/>
              <a:buChar char="-"/>
            </a:pPr>
            <a:r>
              <a:rPr lang="en-GB" b="0" i="0" u="none" baseline="0" dirty="0"/>
              <a:t>Calculation of the due date: if the first ultrasound was done between 11 weeks and 13 weeks +6 days. So you must enter the date of the ultrasound and the CRL (crown rump length) in the ‘ultrasound’ box. We then choose the method to calculate the due date ‘according to CRL &lt;14 weeks’ from the ‘Determined by’ drop-down menu. The due date will then be calculated automatically according to the CRL. For all the other calculation methods, simply enter the conception date manually and choose the calculation method in the ‘determined by’ drop-down menu.</a:t>
            </a:r>
          </a:p>
        </p:txBody>
      </p:sp>
    </p:spTree>
    <p:extLst>
      <p:ext uri="{BB962C8B-B14F-4D97-AF65-F5344CB8AC3E}">
        <p14:creationId xmlns:p14="http://schemas.microsoft.com/office/powerpoint/2010/main" val="2926427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‘Pregnancy monitoring’ sub-tab lets you enter all the consultations that will take place during pregnancy and gives access to the important monitoring information summarized in the right part of the screen, in the ‘Pregnancy summary’ box.</a:t>
            </a:r>
          </a:p>
          <a:p>
            <a:endParaRPr lang="en-GB" dirty="0"/>
          </a:p>
          <a:p>
            <a:pPr rtl="0"/>
            <a:r>
              <a:rPr lang="en-GB" b="0" i="0" u="none" baseline="0" dirty="0"/>
              <a:t>The ‘monitoring’ table gives access to all types of consultations throughout pregnancy, such as follow-up consultations or emergency consultations. The hospitalization sheet can also be accessed from this table. To display the list of consultations, simply click on the + sign at the top left of the table. Then simply click on the consultation you want to bring up. Once the consultation has been entered, a brief summary of all the consultations appears in the table and gives quick access to them.</a:t>
            </a:r>
          </a:p>
          <a:p>
            <a:endParaRPr lang="en-GB" dirty="0"/>
          </a:p>
          <a:p>
            <a:pPr rtl="0"/>
            <a:r>
              <a:rPr lang="en-GB" b="0" i="0" u="none" baseline="0" dirty="0"/>
              <a:t>The ‘Administrative letters’ button gives access to certain letters, such as the pregnancy calendar or the genetic test consent form.</a:t>
            </a:r>
          </a:p>
          <a:p>
            <a:endParaRPr lang="en-GB" dirty="0"/>
          </a:p>
          <a:p>
            <a:pPr rtl="0"/>
            <a:r>
              <a:rPr lang="en-GB" b="0" i="0" u="none" baseline="0" dirty="0"/>
              <a:t>The data in the pregnancy summary are read-only. The information comes from the different consultations and from the ‘history’ and ‘start of pregnancy’ tabs.</a:t>
            </a:r>
          </a:p>
          <a:p>
            <a:pPr rtl="0"/>
            <a:r>
              <a:rPr lang="en-GB" b="0" i="0" u="none" baseline="0" dirty="0"/>
              <a:t>A free text input box is available at the bottom of this summary and lets you enter additional information and specific things to do if necessary.</a:t>
            </a:r>
          </a:p>
        </p:txBody>
      </p:sp>
    </p:spTree>
    <p:extLst>
      <p:ext uri="{BB962C8B-B14F-4D97-AF65-F5344CB8AC3E}">
        <p14:creationId xmlns:p14="http://schemas.microsoft.com/office/powerpoint/2010/main" val="269136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follow-up consultation lets you complete all the data from questioning the patient and the clinical examination.</a:t>
            </a:r>
          </a:p>
          <a:p>
            <a:endParaRPr lang="en-GB" dirty="0"/>
          </a:p>
          <a:p>
            <a:pPr rtl="0"/>
            <a:r>
              <a:rPr lang="en-GB" b="0" i="0" u="none" baseline="0" dirty="0"/>
              <a:t>The discussion component lets you record information with free text. By clicking on the list button at the top right of the component, you can bring up a predefined list to detail the questioning based on the type of condition. This checklist adapts the questions to each clinical situation. In the list, simply tick the desired information then click on OK. The data will automatically appear in the ‘discussion’ component and you can then complete the relevant information. </a:t>
            </a:r>
          </a:p>
          <a:p>
            <a:endParaRPr lang="en-GB" dirty="0"/>
          </a:p>
          <a:p>
            <a:pPr rtl="0"/>
            <a:r>
              <a:rPr lang="en-GB" b="0" i="0" u="none" baseline="0" dirty="0"/>
              <a:t>To switch from one foetus to another for a multiple pregnancy, simply change the child in the drop-down menu at the top of the consultation. The fields concerning the foetus will then change colour.</a:t>
            </a:r>
          </a:p>
        </p:txBody>
      </p:sp>
    </p:spTree>
    <p:extLst>
      <p:ext uri="{BB962C8B-B14F-4D97-AF65-F5344CB8AC3E}">
        <p14:creationId xmlns:p14="http://schemas.microsoft.com/office/powerpoint/2010/main" val="1653449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To issue a prescription from a consultation sheet: click on the ‘Prescription’ button at the bottom left. A prescription sheet appears.</a:t>
            </a:r>
          </a:p>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Prescriptions can also be issued from the ‘Prescription’ tab. The functioning is the same as described below. However, you must remember to click on the button to create a new prescription before you can prescribe a treatment.</a:t>
            </a:r>
          </a:p>
          <a:p>
            <a:endParaRPr lang="en-GB" dirty="0"/>
          </a:p>
          <a:p>
            <a:pPr rtl="0"/>
            <a:r>
              <a:rPr lang="en-GB" b="0" i="0" u="none" baseline="0" dirty="0"/>
              <a:t>3 columns are visible on the prescription sheet: </a:t>
            </a:r>
          </a:p>
          <a:p>
            <a:pPr marL="171450" indent="-171450" rtl="0">
              <a:buFontTx/>
              <a:buChar char="-"/>
            </a:pPr>
            <a:r>
              <a:rPr lang="en-GB" b="0" i="0" u="none" baseline="0" dirty="0"/>
              <a:t>Non-LTC medication order: lets you prescribe drugs outside the context of a long-term condition</a:t>
            </a:r>
          </a:p>
          <a:p>
            <a:pPr marL="171450" indent="-171450" rtl="0">
              <a:buFontTx/>
              <a:buChar char="-"/>
            </a:pPr>
            <a:r>
              <a:rPr lang="en-GB" b="0" i="0" u="none" baseline="0" dirty="0"/>
              <a:t>Other prescriptions: lets you prescribe lab work and care</a:t>
            </a:r>
          </a:p>
          <a:p>
            <a:pPr marL="171450" indent="-171450" rtl="0">
              <a:buFontTx/>
              <a:buChar char="-"/>
            </a:pPr>
            <a:r>
              <a:rPr lang="en-GB" b="0" i="0" u="none" baseline="0" dirty="0"/>
              <a:t>LTC medication order: lets you prescribe drugs in the context of a long-term condition</a:t>
            </a:r>
          </a:p>
          <a:p>
            <a:endParaRPr lang="en-GB" dirty="0"/>
          </a:p>
        </p:txBody>
      </p:sp>
    </p:spTree>
    <p:extLst>
      <p:ext uri="{BB962C8B-B14F-4D97-AF65-F5344CB8AC3E}">
        <p14:creationId xmlns:p14="http://schemas.microsoft.com/office/powerpoint/2010/main" val="3031851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a:p>
            <a:pPr marL="0" indent="0" rtl="0">
              <a:buFontTx/>
              <a:buNone/>
            </a:pPr>
            <a:r>
              <a:rPr lang="en-GB" b="0" i="0" u="none" baseline="0" dirty="0"/>
              <a:t>To prescribe drugs: there are 2 possible methods:</a:t>
            </a:r>
          </a:p>
          <a:p>
            <a:pPr marL="171450" lvl="3" indent="-171450" rtl="0">
              <a:buFontTx/>
              <a:buChar char="-"/>
            </a:pPr>
            <a:r>
              <a:rPr lang="en-GB" b="0" i="0" u="none" baseline="0" dirty="0"/>
              <a:t>Favourites: by clicking on the star, you have access to a list of favourite drugs. This list is pre-prepared but each user can create their own favourites. Choose the relevant treatment from the list to automatically prescribe it.</a:t>
            </a:r>
          </a:p>
          <a:p>
            <a:pPr marL="171450" lvl="3" indent="-171450" rtl="0">
              <a:buFontTx/>
              <a:buChar char="-"/>
            </a:pPr>
            <a:r>
              <a:rPr lang="en-GB" b="0" i="0" u="none" baseline="0" dirty="0"/>
              <a:t>If you click on the cross at the top left of each column, a medication order window appears allowing you to enter the relevant product (a choice is offered from the drug bank), dosage, frequency of administration, length of treatment and circumstances for taking the treatment.</a:t>
            </a:r>
          </a:p>
          <a:p>
            <a:pPr marL="171450" lvl="3" indent="-171450" rtl="0">
              <a:buFontTx/>
              <a:buChar char="-"/>
            </a:pPr>
            <a:endParaRPr lang="en-GB" dirty="0"/>
          </a:p>
          <a:p>
            <a:pPr marL="171450" lvl="3" indent="-171450" rtl="0">
              <a:buFontTx/>
              <a:buChar char="-"/>
            </a:pPr>
            <a:r>
              <a:rPr lang="en-GB" b="0" i="0" u="none" baseline="0" dirty="0"/>
              <a:t>By clicking on OK, the medication order is displayed in the corresponding column. The prescription system is the same for each column.</a:t>
            </a:r>
          </a:p>
          <a:p>
            <a:pPr marL="171450" lvl="3" indent="-171450" rtl="0">
              <a:buFontTx/>
              <a:buChar char="-"/>
            </a:pPr>
            <a:endParaRPr lang="en-GB" dirty="0"/>
          </a:p>
          <a:p>
            <a:pPr marL="171450" lvl="3" indent="-171450" rtl="0">
              <a:buFontTx/>
              <a:buChar char="-"/>
            </a:pPr>
            <a:endParaRPr lang="en-GB" dirty="0"/>
          </a:p>
        </p:txBody>
      </p:sp>
    </p:spTree>
    <p:extLst>
      <p:ext uri="{BB962C8B-B14F-4D97-AF65-F5344CB8AC3E}">
        <p14:creationId xmlns:p14="http://schemas.microsoft.com/office/powerpoint/2010/main" val="1981494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3" indent="-171450" rtl="0">
              <a:buFontTx/>
              <a:buChar char="-"/>
            </a:pPr>
            <a:r>
              <a:rPr lang="en-GB" b="0" i="0" u="none" baseline="0" dirty="0"/>
              <a:t>Once the prescription is finished, it must be signed (confirmed) using the prescription signature box which requires the prescriber's username and password to be entered. </a:t>
            </a:r>
          </a:p>
          <a:p>
            <a:pPr marL="171450" lvl="3" indent="-171450" rtl="0">
              <a:buFontTx/>
              <a:buChar char="-"/>
            </a:pPr>
            <a:r>
              <a:rPr lang="en-GB" b="0" i="0" u="none" baseline="0" dirty="0"/>
              <a:t>A drug bank alert window then appears and issues warnings in the event of an overdosage, contraindication, allergy or drug interaction. Click on ‘confirm’. (These alerts do not block the prescription)</a:t>
            </a:r>
          </a:p>
          <a:p>
            <a:pPr marL="171450" lvl="3" indent="-171450" rtl="0">
              <a:buFontTx/>
              <a:buChar char="-"/>
            </a:pPr>
            <a:endParaRPr lang="en-GB" dirty="0"/>
          </a:p>
          <a:p>
            <a:pPr marL="171450" lvl="3" indent="-171450" rtl="0">
              <a:buFontTx/>
              <a:buChar char="-"/>
            </a:pPr>
            <a:endParaRPr lang="en-GB" dirty="0"/>
          </a:p>
          <a:p>
            <a:pPr marL="0" lvl="3" indent="0" rtl="0">
              <a:buFontTx/>
              <a:buNone/>
            </a:pPr>
            <a:r>
              <a:rPr lang="en-GB" b="0" i="0" u="none" baseline="0" dirty="0"/>
              <a:t>Printing: click on the print button at the top right of the window to print the drug prescription and click on the button underneath to print the prescription for further tests.</a:t>
            </a:r>
          </a:p>
        </p:txBody>
      </p:sp>
    </p:spTree>
    <p:extLst>
      <p:ext uri="{BB962C8B-B14F-4D97-AF65-F5344CB8AC3E}">
        <p14:creationId xmlns:p14="http://schemas.microsoft.com/office/powerpoint/2010/main" val="2779385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When the consultation is finished, click on the ‘print letter’ button. A window opens to let you select the recipient(s). Simply click on the corresponding check box.</a:t>
            </a:r>
          </a:p>
          <a:p>
            <a:pPr rtl="0"/>
            <a:r>
              <a:rPr lang="en-GB" b="0" i="0" u="none" baseline="0" dirty="0"/>
              <a:t>The letter is displayed. It is possible to add to or delete text boxes if necessary. Next click on the ‘save’ button at the bottom right.</a:t>
            </a:r>
          </a:p>
          <a:p>
            <a:endParaRPr lang="en-GB" dirty="0"/>
          </a:p>
        </p:txBody>
      </p:sp>
    </p:spTree>
    <p:extLst>
      <p:ext uri="{BB962C8B-B14F-4D97-AF65-F5344CB8AC3E}">
        <p14:creationId xmlns:p14="http://schemas.microsoft.com/office/powerpoint/2010/main" val="3659301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18057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Many consultation templates are available and let all perinatal caregivers monitor pregnancies.</a:t>
            </a:r>
          </a:p>
          <a:p>
            <a:endParaRPr lang="en-GB" dirty="0"/>
          </a:p>
        </p:txBody>
      </p:sp>
    </p:spTree>
    <p:extLst>
      <p:ext uri="{BB962C8B-B14F-4D97-AF65-F5344CB8AC3E}">
        <p14:creationId xmlns:p14="http://schemas.microsoft.com/office/powerpoint/2010/main" val="1912237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rtl="0">
              <a:buFontTx/>
              <a:buNone/>
            </a:pPr>
            <a:r>
              <a:rPr lang="en-GB" b="0" i="0" u="none" baseline="0" dirty="0"/>
              <a:t>In the event of hospitalization, a specific ‘Hospitalization’ sheet lets you enter hospitalization data. When admitting the patient, simply tick the ‘admission’ box and enter the corresponding data. When the patient is discharged, you must open the same sheet and click on ‘Discharge’. Specific fields are displayed and let you record the discharge data and generate the liaison letter using the ‘liaison letter’ button.</a:t>
            </a:r>
          </a:p>
          <a:p>
            <a:pPr marL="0" indent="0" rtl="0">
              <a:buFontTx/>
              <a:buNone/>
            </a:pPr>
            <a:endParaRPr lang="en-GB" dirty="0"/>
          </a:p>
          <a:p>
            <a:pPr marL="0" indent="0" rtl="0">
              <a:buFontTx/>
              <a:buNone/>
            </a:pPr>
            <a:endParaRPr lang="en-GB" dirty="0"/>
          </a:p>
        </p:txBody>
      </p:sp>
    </p:spTree>
    <p:extLst>
      <p:ext uri="{BB962C8B-B14F-4D97-AF65-F5344CB8AC3E}">
        <p14:creationId xmlns:p14="http://schemas.microsoft.com/office/powerpoint/2010/main" val="3661273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It is possible to monitor patients with a condition during pregnancy at home via the ‘Ambucare’ web application.</a:t>
            </a:r>
          </a:p>
          <a:p>
            <a:pPr rtl="0"/>
            <a:r>
              <a:rPr lang="en-GB" b="0" i="0" u="none" baseline="0" dirty="0"/>
              <a:t>To access the application, click on the ‘Ambucare’ tab.</a:t>
            </a:r>
          </a:p>
          <a:p>
            <a:pPr rtl="0"/>
            <a:r>
              <a:rPr lang="en-GB" b="0" i="0" u="none" baseline="0" dirty="0"/>
              <a:t>Ambucare sends patients questionnaires to monitor them closely.</a:t>
            </a:r>
          </a:p>
        </p:txBody>
      </p:sp>
    </p:spTree>
    <p:extLst>
      <p:ext uri="{BB962C8B-B14F-4D97-AF65-F5344CB8AC3E}">
        <p14:creationId xmlns:p14="http://schemas.microsoft.com/office/powerpoint/2010/main" val="3449824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On the Ambucare tab, you must start by choosing a reason for monitoring (the reasons can be configured) then you enter a monitoring start and end date. Next click on the ‘Generate’ button in the middle of the screen. This lets you pre-configure the questionnaires that will be sent to the patient and how often they are sent.</a:t>
            </a:r>
          </a:p>
        </p:txBody>
      </p:sp>
    </p:spTree>
    <p:extLst>
      <p:ext uri="{BB962C8B-B14F-4D97-AF65-F5344CB8AC3E}">
        <p14:creationId xmlns:p14="http://schemas.microsoft.com/office/powerpoint/2010/main" val="2182011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questionnaire tracking is then visible. The patient will receive questionnaires regularly in her patient area accessible on her smartphone, tablet or computer. </a:t>
            </a:r>
          </a:p>
          <a:p>
            <a:pPr rtl="0"/>
            <a:r>
              <a:rPr lang="en-GB" b="0" i="0" u="none" baseline="0" dirty="0"/>
              <a:t>Colour code of timeline forms visible to caregivers:</a:t>
            </a:r>
          </a:p>
          <a:p>
            <a:pPr marL="171450" indent="-171450" rtl="0">
              <a:buFontTx/>
              <a:buChar char="-"/>
            </a:pPr>
            <a:r>
              <a:rPr lang="en-GB" b="0" i="0" u="none" baseline="0" dirty="0"/>
              <a:t>Pink: forms not yet sent</a:t>
            </a:r>
          </a:p>
          <a:p>
            <a:pPr marL="171450" indent="-171450" rtl="0">
              <a:buFontTx/>
              <a:buChar char="-"/>
            </a:pPr>
            <a:r>
              <a:rPr lang="en-GB" b="0" i="0" u="none" baseline="0" dirty="0"/>
              <a:t>Grey: forms awaiting an answer</a:t>
            </a:r>
          </a:p>
          <a:p>
            <a:pPr marL="171450" indent="-171450" rtl="0">
              <a:buFontTx/>
              <a:buChar char="-"/>
            </a:pPr>
            <a:r>
              <a:rPr lang="en-GB" b="0" i="0" u="none" baseline="0" dirty="0"/>
              <a:t>Blue: forms returned by the patient without problems</a:t>
            </a:r>
          </a:p>
          <a:p>
            <a:pPr marL="171450" indent="-171450" rtl="0">
              <a:buFontTx/>
              <a:buChar char="-"/>
            </a:pPr>
            <a:r>
              <a:rPr lang="en-GB" b="0" i="0" u="none" baseline="0" dirty="0"/>
              <a:t>Orange/Red: forms showing an alert (one of the patient’s answers indicates a sign of seriousness).</a:t>
            </a:r>
          </a:p>
        </p:txBody>
      </p:sp>
    </p:spTree>
    <p:extLst>
      <p:ext uri="{BB962C8B-B14F-4D97-AF65-F5344CB8AC3E}">
        <p14:creationId xmlns:p14="http://schemas.microsoft.com/office/powerpoint/2010/main" val="3339889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patient has access to the different forms in her area with a username and password.</a:t>
            </a:r>
          </a:p>
          <a:p>
            <a:pPr rtl="0"/>
            <a:r>
              <a:rPr lang="en-GB" b="0" i="0" u="none" baseline="0" dirty="0"/>
              <a:t>When a questionnaire must be completed, the ribbon is orange. By clicking on it, she can access and complete the questionnaire.</a:t>
            </a:r>
          </a:p>
        </p:txBody>
      </p:sp>
    </p:spTree>
    <p:extLst>
      <p:ext uri="{BB962C8B-B14F-4D97-AF65-F5344CB8AC3E}">
        <p14:creationId xmlns:p14="http://schemas.microsoft.com/office/powerpoint/2010/main" val="1347343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Example of a questionnaire to be completed by the patient about cholestasis of pregnancy: you can configure the questions and how often they are sent.</a:t>
            </a:r>
          </a:p>
        </p:txBody>
      </p:sp>
    </p:spTree>
    <p:extLst>
      <p:ext uri="{BB962C8B-B14F-4D97-AF65-F5344CB8AC3E}">
        <p14:creationId xmlns:p14="http://schemas.microsoft.com/office/powerpoint/2010/main" val="2770555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healthcare team receives alerts stating that a questionnaire has been completed and specifies whether an alert has been detected.</a:t>
            </a:r>
          </a:p>
        </p:txBody>
      </p:sp>
    </p:spTree>
    <p:extLst>
      <p:ext uri="{BB962C8B-B14F-4D97-AF65-F5344CB8AC3E}">
        <p14:creationId xmlns:p14="http://schemas.microsoft.com/office/powerpoint/2010/main" val="2872614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summary screen shows the medical team all alerts for current questionnaires to take care of patients reporting problems.</a:t>
            </a:r>
          </a:p>
        </p:txBody>
      </p:sp>
    </p:spTree>
    <p:extLst>
      <p:ext uri="{BB962C8B-B14F-4D97-AF65-F5344CB8AC3E}">
        <p14:creationId xmlns:p14="http://schemas.microsoft.com/office/powerpoint/2010/main" val="19553083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A diagram is used to easily track exchanges between the medical team and the patient.</a:t>
            </a:r>
          </a:p>
        </p:txBody>
      </p:sp>
    </p:spTree>
    <p:extLst>
      <p:ext uri="{BB962C8B-B14F-4D97-AF65-F5344CB8AC3E}">
        <p14:creationId xmlns:p14="http://schemas.microsoft.com/office/powerpoint/2010/main" val="3731831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When starting up the software, you arrive on the home page.</a:t>
            </a:r>
          </a:p>
          <a:p>
            <a:pPr rtl="0"/>
            <a:r>
              <a:rPr lang="en-GB" b="0" i="0" u="none" baseline="0" dirty="0"/>
              <a:t>We can see </a:t>
            </a:r>
            <a:r>
              <a:rPr lang="en-GB" b="1" i="0" u="none" baseline="0" dirty="0"/>
              <a:t>WHO</a:t>
            </a:r>
            <a:r>
              <a:rPr lang="en-GB" b="0" i="0" u="none" baseline="0" dirty="0"/>
              <a:t> is logged on and </a:t>
            </a:r>
            <a:r>
              <a:rPr lang="en-GB" b="1" i="0" u="none" baseline="0" dirty="0"/>
              <a:t>WHERE</a:t>
            </a:r>
            <a:r>
              <a:rPr lang="en-GB" b="0" i="0" u="none" baseline="0" dirty="0"/>
              <a:t> the computer is on the tree structure.</a:t>
            </a:r>
          </a:p>
          <a:p>
            <a:pPr rtl="0"/>
            <a:r>
              <a:rPr lang="en-GB" b="0" i="0" u="none" baseline="0" dirty="0"/>
              <a:t>Click on Obstetrics to open the obstetrics module.</a:t>
            </a:r>
          </a:p>
        </p:txBody>
      </p:sp>
    </p:spTree>
    <p:extLst>
      <p:ext uri="{BB962C8B-B14F-4D97-AF65-F5344CB8AC3E}">
        <p14:creationId xmlns:p14="http://schemas.microsoft.com/office/powerpoint/2010/main" val="3740906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pregnancy summary is permanently visible and recaps the major pregnancy monitoring information to help the teams make fast decisions in an emergency.</a:t>
            </a:r>
          </a:p>
          <a:p>
            <a:pPr rtl="0"/>
            <a:r>
              <a:rPr lang="en-GB" b="0" i="0" u="none" baseline="0" dirty="0"/>
              <a:t>The ‘Summary / What to do’ section lets clinicians record additional information in the event of specific pregnancy care or specific neonatal care.</a:t>
            </a:r>
          </a:p>
          <a:p>
            <a:endParaRPr lang="en-GB" dirty="0"/>
          </a:p>
        </p:txBody>
      </p:sp>
    </p:spTree>
    <p:extLst>
      <p:ext uri="{BB962C8B-B14F-4D97-AF65-F5344CB8AC3E}">
        <p14:creationId xmlns:p14="http://schemas.microsoft.com/office/powerpoint/2010/main" val="3006199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rtl="0">
              <a:buFontTx/>
              <a:buNone/>
            </a:pPr>
            <a:r>
              <a:rPr lang="en-GB" b="0" i="0" u="none" baseline="0" dirty="0"/>
              <a:t>The ‘Ultrasounds’ tab lets you enter data from ultrasounds during the pregnancy.</a:t>
            </a:r>
          </a:p>
          <a:p>
            <a:pPr marL="0" indent="0" rtl="0">
              <a:buFontTx/>
              <a:buNone/>
            </a:pPr>
            <a:r>
              <a:rPr lang="en-GB" b="0" i="0" u="none" baseline="0" dirty="0"/>
              <a:t>To bring up a data entry sheet, simply click on the ‘+’ at the top left of the sub-tab, complete the ultrasound data and then click on ‘confirm’.</a:t>
            </a:r>
          </a:p>
        </p:txBody>
      </p:sp>
    </p:spTree>
    <p:extLst>
      <p:ext uri="{BB962C8B-B14F-4D97-AF65-F5344CB8AC3E}">
        <p14:creationId xmlns:p14="http://schemas.microsoft.com/office/powerpoint/2010/main" val="1232049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41507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First of all, when opening a record in the delivery room, you are prompted to complete 2 checklists:</a:t>
            </a:r>
          </a:p>
          <a:p>
            <a:endParaRPr lang="en-GB" dirty="0"/>
          </a:p>
          <a:p>
            <a:pPr rtl="0"/>
            <a:r>
              <a:rPr lang="en-GB" b="0" i="0" u="none" baseline="0" dirty="0"/>
              <a:t>- 1 identity monitoring checklist</a:t>
            </a:r>
          </a:p>
          <a:p>
            <a:pPr rtl="0"/>
            <a:r>
              <a:rPr lang="en-GB" b="0" i="0" u="none" baseline="0" dirty="0"/>
              <a:t>- 1 equipment checklist</a:t>
            </a:r>
          </a:p>
          <a:p>
            <a:endParaRPr lang="en-GB" dirty="0"/>
          </a:p>
          <a:p>
            <a:pPr rtl="0"/>
            <a:r>
              <a:rPr lang="en-GB" b="0" i="0" u="none" baseline="0" dirty="0"/>
              <a:t>It can be completed later in an emergency by ticking the ‘Postpone’ box.</a:t>
            </a:r>
          </a:p>
        </p:txBody>
      </p:sp>
    </p:spTree>
    <p:extLst>
      <p:ext uri="{BB962C8B-B14F-4D97-AF65-F5344CB8AC3E}">
        <p14:creationId xmlns:p14="http://schemas.microsoft.com/office/powerpoint/2010/main" val="3230440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delivery is monitored on the labour curve, which lets you provide all the labour monitoring information, including clinical examination data or drugs administered.</a:t>
            </a:r>
          </a:p>
        </p:txBody>
      </p:sp>
    </p:spTree>
    <p:extLst>
      <p:ext uri="{BB962C8B-B14F-4D97-AF65-F5344CB8AC3E}">
        <p14:creationId xmlns:p14="http://schemas.microsoft.com/office/powerpoint/2010/main" val="676779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To enter the labour monitoring information, a series of buttons corresponding to the different stages of labour monitoring are found above the chart:</a:t>
            </a:r>
          </a:p>
          <a:p>
            <a:endParaRPr lang="en-GB" dirty="0"/>
          </a:p>
          <a:p>
            <a:pPr rtl="0"/>
            <a:r>
              <a:rPr lang="en-GB" b="0" i="0" u="none" baseline="0" dirty="0"/>
              <a:t>DR admission: lets you fill in the data from the initial labour exam</a:t>
            </a:r>
          </a:p>
          <a:p>
            <a:pPr marL="171450" indent="-171450" rtl="0">
              <a:buFontTx/>
              <a:buChar char="-"/>
            </a:pPr>
            <a:r>
              <a:rPr lang="en-GB" b="0" i="0" u="none" baseline="0" dirty="0"/>
              <a:t>Labour curve: lets you record the data from the clinical examination</a:t>
            </a:r>
          </a:p>
          <a:p>
            <a:pPr marL="171450" indent="-171450" rtl="0">
              <a:buFontTx/>
              <a:buChar char="-"/>
            </a:pPr>
            <a:r>
              <a:rPr lang="en-GB" b="0" i="0" u="none" baseline="0" dirty="0"/>
              <a:t>Analgesia: lets you enter the type and time of analgesia</a:t>
            </a:r>
          </a:p>
          <a:p>
            <a:pPr marL="171450" indent="-171450" rtl="0">
              <a:buFontTx/>
              <a:buChar char="-"/>
            </a:pPr>
            <a:r>
              <a:rPr lang="en-GB" b="0" i="0" u="none" baseline="0" dirty="0"/>
              <a:t>Delivery: lets you enter the delivery and placental delivery procedures</a:t>
            </a:r>
          </a:p>
          <a:p>
            <a:pPr marL="171450" indent="-171450" rtl="0">
              <a:buFontTx/>
              <a:buChar char="-"/>
            </a:pPr>
            <a:r>
              <a:rPr lang="en-GB" b="0" i="0" u="none" baseline="0" dirty="0"/>
              <a:t>Obs drugs: provides access to the list of treatments used in the delivery room</a:t>
            </a:r>
          </a:p>
          <a:p>
            <a:pPr marL="171450" indent="-171450" rtl="0">
              <a:buFontTx/>
              <a:buChar char="-"/>
            </a:pPr>
            <a:r>
              <a:rPr lang="en-GB" b="0" i="0" u="none" baseline="0" dirty="0"/>
              <a:t>PPH: lets you enter specific data in the event of postpartum haemorrhage</a:t>
            </a:r>
          </a:p>
          <a:p>
            <a:pPr marL="171450" indent="-171450" rtl="0">
              <a:buFontTx/>
              <a:buChar char="-"/>
            </a:pPr>
            <a:r>
              <a:rPr lang="en-GB" b="0" i="0" u="none" baseline="0" dirty="0"/>
              <a:t>Immediate postpartum: lets you enter data relating to the follow-up of the mother and neonate after birth</a:t>
            </a:r>
          </a:p>
          <a:p>
            <a:pPr marL="171450" indent="-171450" rtl="0">
              <a:buFontTx/>
              <a:buChar char="-"/>
            </a:pPr>
            <a:endParaRPr lang="en-GB" dirty="0"/>
          </a:p>
        </p:txBody>
      </p:sp>
    </p:spTree>
    <p:extLst>
      <p:ext uri="{BB962C8B-B14F-4D97-AF65-F5344CB8AC3E}">
        <p14:creationId xmlns:p14="http://schemas.microsoft.com/office/powerpoint/2010/main" val="36935395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rtl="0">
              <a:buFontTx/>
              <a:buChar char="-"/>
            </a:pPr>
            <a:r>
              <a:rPr lang="en-GB" b="0" i="0" u="none" baseline="0" dirty="0"/>
              <a:t>The labour curve sheet lets you record all the data from the patient’s clinical examination.</a:t>
            </a:r>
          </a:p>
          <a:p>
            <a:pPr marL="0" indent="0" rtl="0">
              <a:buFontTx/>
              <a:buNone/>
            </a:pPr>
            <a:r>
              <a:rPr lang="en-GB" b="0" i="0" u="none" baseline="0" dirty="0"/>
              <a:t>Once the exam is entered, simply close the sheet and the data will automatically appear on the labour curve.</a:t>
            </a:r>
          </a:p>
          <a:p>
            <a:pPr marL="0" indent="0" rtl="0">
              <a:buFontTx/>
              <a:buNone/>
            </a:pPr>
            <a:endParaRPr lang="en-GB" dirty="0"/>
          </a:p>
          <a:p>
            <a:pPr marL="0" indent="0" rtl="0">
              <a:buFontTx/>
              <a:buNone/>
            </a:pPr>
            <a:r>
              <a:rPr lang="en-GB" b="0" i="0" u="none" baseline="0" dirty="0"/>
              <a:t>Caution: remember to change the time of the exam if the data is entered afterwards.</a:t>
            </a:r>
          </a:p>
          <a:p>
            <a:pPr marL="171450" indent="-171450" rtl="0">
              <a:buFontTx/>
              <a:buChar char="-"/>
            </a:pPr>
            <a:endParaRPr lang="en-GB" dirty="0"/>
          </a:p>
          <a:p>
            <a:pPr marL="171450" indent="-171450" rtl="0">
              <a:buFontTx/>
              <a:buChar char="-"/>
            </a:pPr>
            <a:endParaRPr lang="en-GB" dirty="0"/>
          </a:p>
        </p:txBody>
      </p:sp>
    </p:spTree>
    <p:extLst>
      <p:ext uri="{BB962C8B-B14F-4D97-AF65-F5344CB8AC3E}">
        <p14:creationId xmlns:p14="http://schemas.microsoft.com/office/powerpoint/2010/main" val="25793044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rtl="0">
              <a:buFontTx/>
              <a:buChar char="-"/>
            </a:pPr>
            <a:r>
              <a:rPr lang="en-GB" b="0" i="0" u="none" baseline="0" dirty="0"/>
              <a:t>The Delivery sheet is used to enter the data for delivery whether this is a vaginal delivery, instrumental vaginal delivery or C-section.</a:t>
            </a:r>
          </a:p>
          <a:p>
            <a:pPr marL="0" indent="0" rtl="0">
              <a:buFontTx/>
              <a:buNone/>
            </a:pPr>
            <a:r>
              <a:rPr lang="en-GB" b="0" i="0" u="none" baseline="0" dirty="0"/>
              <a:t>The ‘Birth’ event lets you record the date and exact time of birth.</a:t>
            </a:r>
          </a:p>
          <a:p>
            <a:pPr marL="0" indent="0" rtl="0">
              <a:buFontTx/>
              <a:buNone/>
            </a:pPr>
            <a:r>
              <a:rPr lang="en-GB" b="0" i="0" u="none" baseline="0" dirty="0"/>
              <a:t>The placental delivery box lets you record the placental delivery method and the prophylactic administration of oxytocin (= active management).</a:t>
            </a:r>
          </a:p>
          <a:p>
            <a:pPr marL="171450" indent="-171450" rtl="0">
              <a:buFontTx/>
              <a:buChar char="-"/>
            </a:pPr>
            <a:endParaRPr lang="en-GB" dirty="0"/>
          </a:p>
        </p:txBody>
      </p:sp>
    </p:spTree>
    <p:extLst>
      <p:ext uri="{BB962C8B-B14F-4D97-AF65-F5344CB8AC3E}">
        <p14:creationId xmlns:p14="http://schemas.microsoft.com/office/powerpoint/2010/main" val="1703542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rtl="0">
              <a:buFontTx/>
              <a:buChar char="-"/>
            </a:pPr>
            <a:r>
              <a:rPr lang="en-GB" b="0" i="0" u="none" baseline="0" dirty="0"/>
              <a:t>The list of treatments can be accessed via the ‘Obs drugs’ button. By clicking on the relevant treatment, a menu appears to choose the dosage. The information will be displayed automatically on the labour curve.</a:t>
            </a:r>
          </a:p>
          <a:p>
            <a:pPr marL="171450" indent="-171450" rtl="0">
              <a:buFontTx/>
              <a:buChar char="-"/>
            </a:pPr>
            <a:endParaRPr lang="en-GB" dirty="0"/>
          </a:p>
          <a:p>
            <a:pPr marL="0" indent="0" rtl="0">
              <a:buFontTx/>
              <a:buNone/>
            </a:pPr>
            <a:r>
              <a:rPr lang="en-GB" b="0" i="0" u="none" baseline="0" dirty="0"/>
              <a:t>For continuous intravenous treatments, the data is entered in the same way. The labour curve will show a green progress bar representing the duration of administration.</a:t>
            </a:r>
          </a:p>
          <a:p>
            <a:pPr marL="0" indent="0" rtl="0">
              <a:buFontTx/>
              <a:buNone/>
            </a:pPr>
            <a:r>
              <a:rPr lang="en-GB" b="0" i="0" u="none" baseline="0" dirty="0"/>
              <a:t>If you want to change the flow rate, simply click directly on the bar where the flow will be changed. We then click on the appropriate flow rate. On the display, the bar representing the duration of administration of the old rate will be shaded. The green bar will continue to progress taking into account the new flow rate.</a:t>
            </a:r>
          </a:p>
          <a:p>
            <a:pPr marL="0" indent="0" rtl="0">
              <a:buFontTx/>
              <a:buNone/>
            </a:pPr>
            <a:r>
              <a:rPr lang="en-GB" b="0" i="0" u="none" baseline="0" dirty="0"/>
              <a:t>When you want to stop the administration, simply click on the bar and then on ‘stop’.</a:t>
            </a:r>
          </a:p>
        </p:txBody>
      </p:sp>
    </p:spTree>
    <p:extLst>
      <p:ext uri="{BB962C8B-B14F-4D97-AF65-F5344CB8AC3E}">
        <p14:creationId xmlns:p14="http://schemas.microsoft.com/office/powerpoint/2010/main" val="39225427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rtl="0">
              <a:buFontTx/>
              <a:buNone/>
            </a:pPr>
            <a:r>
              <a:rPr lang="en-GB" b="0" i="0" u="none" baseline="0" dirty="0"/>
              <a:t>The pregnancy summary must be completed and lets you summarize all the events during labour. </a:t>
            </a:r>
          </a:p>
          <a:p>
            <a:pPr marL="0" indent="0" rtl="0">
              <a:buFontTx/>
              <a:buNone/>
            </a:pPr>
            <a:endParaRPr lang="en-GB" dirty="0"/>
          </a:p>
          <a:p>
            <a:pPr marL="0" indent="0" rtl="0">
              <a:buFontTx/>
              <a:buNone/>
            </a:pPr>
            <a:endParaRPr lang="en-GB" dirty="0"/>
          </a:p>
        </p:txBody>
      </p:sp>
    </p:spTree>
    <p:extLst>
      <p:ext uri="{BB962C8B-B14F-4D97-AF65-F5344CB8AC3E}">
        <p14:creationId xmlns:p14="http://schemas.microsoft.com/office/powerpoint/2010/main" val="2911884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You are then prompted to select the patient. </a:t>
            </a:r>
          </a:p>
          <a:p>
            <a:pPr rtl="0"/>
            <a:r>
              <a:rPr lang="en-GB" b="0" i="0" u="none" baseline="0" dirty="0"/>
              <a:t>This generates the corresponding list.</a:t>
            </a:r>
          </a:p>
          <a:p>
            <a:pPr rtl="0"/>
            <a:r>
              <a:rPr lang="en-GB" b="0" i="0" u="none" baseline="0" dirty="0"/>
              <a:t>After selecting the patient, you will choose the relevant record.</a:t>
            </a:r>
            <a:endParaRPr lang="en-GB" dirty="0"/>
          </a:p>
        </p:txBody>
      </p:sp>
    </p:spTree>
    <p:extLst>
      <p:ext uri="{BB962C8B-B14F-4D97-AF65-F5344CB8AC3E}">
        <p14:creationId xmlns:p14="http://schemas.microsoft.com/office/powerpoint/2010/main" val="2901058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rtl="0">
              <a:buFontTx/>
              <a:buNone/>
            </a:pPr>
            <a:r>
              <a:rPr lang="en-GB" b="0" i="0" u="none" baseline="0" dirty="0"/>
              <a:t>Special features:</a:t>
            </a:r>
          </a:p>
          <a:p>
            <a:pPr marL="0" indent="0" rtl="0">
              <a:buFontTx/>
              <a:buNone/>
            </a:pPr>
            <a:r>
              <a:rPr lang="en-GB" b="0" i="0" u="none" baseline="0" dirty="0"/>
              <a:t>Some fields are hidden and are displayed when certain data is entered (e.g. if a C-section was done, entering ‘yes’ in the ‘C-section’ drop-down menu displays the ‘additional procedures’ and ‘C-section complications’ fields).</a:t>
            </a:r>
          </a:p>
          <a:p>
            <a:pPr marL="0" indent="0" rtl="0">
              <a:buFontTx/>
              <a:buNone/>
            </a:pPr>
            <a:endParaRPr lang="en-GB" dirty="0"/>
          </a:p>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Entering the pregnancy outcome: the pregnancy outcome list contains 2 sub-menus: (The 2 menus in the list must be filled) </a:t>
            </a:r>
          </a:p>
          <a:p>
            <a:pPr marL="0" indent="0" rtl="0">
              <a:buFontTx/>
              <a:buNone/>
            </a:pPr>
            <a:r>
              <a:rPr lang="en-GB" b="0" i="0" u="none" baseline="0" dirty="0"/>
              <a:t>				- Delivery method																	- Outcome</a:t>
            </a:r>
          </a:p>
        </p:txBody>
      </p:sp>
    </p:spTree>
    <p:extLst>
      <p:ext uri="{BB962C8B-B14F-4D97-AF65-F5344CB8AC3E}">
        <p14:creationId xmlns:p14="http://schemas.microsoft.com/office/powerpoint/2010/main" val="30842605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rtl="0">
              <a:buFontTx/>
              <a:buNone/>
            </a:pPr>
            <a:r>
              <a:rPr lang="en-GB" b="0" i="0" u="none" baseline="0" dirty="0"/>
              <a:t>The ‘DR neonate’ sub-tab lets you enter data relating to the neonatal examination.</a:t>
            </a:r>
          </a:p>
          <a:p>
            <a:pPr marL="0" indent="0" rtl="0">
              <a:buFontTx/>
              <a:buNone/>
            </a:pPr>
            <a:r>
              <a:rPr lang="en-GB" b="0" i="0" u="none" baseline="0" dirty="0"/>
              <a:t>The Apgar score is entered via drop-down menus. There is a shortcut under each column to directly enter an Apgar score of 10.</a:t>
            </a:r>
          </a:p>
          <a:p>
            <a:pPr marL="0" indent="0" rtl="0">
              <a:buFontTx/>
              <a:buNone/>
            </a:pPr>
            <a:r>
              <a:rPr lang="en-GB" b="0" i="0" u="none" baseline="0" dirty="0"/>
              <a:t>The neonatal measurements are recorded in the corresponding boxes. The percentile is calculated automatically and varies depending on the gender of the child and the number of weeks of pregnancy.</a:t>
            </a:r>
          </a:p>
          <a:p>
            <a:pPr marL="0" indent="0" rtl="0">
              <a:buFontTx/>
              <a:buNone/>
            </a:pPr>
            <a:r>
              <a:rPr lang="en-GB" b="0" i="0" u="none" baseline="0" dirty="0"/>
              <a:t>In the samples box, you can enter all the samples collected from the neonate in the delivery room. The Early Onset Neonatal Infection score classifies the child according to the risk of infection based on neonatal society guidelines.</a:t>
            </a:r>
          </a:p>
        </p:txBody>
      </p:sp>
    </p:spTree>
    <p:extLst>
      <p:ext uri="{BB962C8B-B14F-4D97-AF65-F5344CB8AC3E}">
        <p14:creationId xmlns:p14="http://schemas.microsoft.com/office/powerpoint/2010/main" val="32608212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rtl="0">
              <a:buFontTx/>
              <a:buNone/>
            </a:pPr>
            <a:r>
              <a:rPr lang="en-GB" b="0" i="0" u="none" baseline="0" dirty="0"/>
              <a:t>The ‘clinical examination / resuscitation’ sub-tab is used to record data from the clinical exam of the neonate.</a:t>
            </a:r>
          </a:p>
          <a:p>
            <a:pPr marL="0" indent="0" rtl="0">
              <a:buFontTx/>
              <a:buNone/>
            </a:pPr>
            <a:r>
              <a:rPr lang="en-GB" b="0" i="0" u="none" baseline="0" dirty="0"/>
              <a:t>If you select ‘yes’ in the ‘resuscitation’ drop-down menu, fields appear that let you record the procedures performed in the event of resuscitation and the Silverman score.</a:t>
            </a:r>
          </a:p>
        </p:txBody>
      </p:sp>
    </p:spTree>
    <p:extLst>
      <p:ext uri="{BB962C8B-B14F-4D97-AF65-F5344CB8AC3E}">
        <p14:creationId xmlns:p14="http://schemas.microsoft.com/office/powerpoint/2010/main" val="16216104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rtl="0">
              <a:buFontTx/>
              <a:buNone/>
            </a:pPr>
            <a:r>
              <a:rPr lang="en-GB" b="0" i="0" u="none" baseline="0" dirty="0"/>
              <a:t>The delivery report can be compiled in the ‘Delivery report’ sub-tab.</a:t>
            </a:r>
          </a:p>
          <a:p>
            <a:pPr marL="0" indent="0" rtl="0">
              <a:buFontTx/>
              <a:buNone/>
            </a:pPr>
            <a:r>
              <a:rPr lang="en-GB" b="0" i="0" u="none" baseline="0" dirty="0"/>
              <a:t>Simply click inside the component then click on the buttons on the right. Templates are prepared and can be modified directly.</a:t>
            </a:r>
          </a:p>
          <a:p>
            <a:pPr marL="0" indent="0" rtl="0">
              <a:buFontTx/>
              <a:buNone/>
            </a:pPr>
            <a:r>
              <a:rPr lang="en-GB" b="0" i="0" u="none" baseline="0" dirty="0"/>
              <a:t>Example: to create a delivery report with a placental delivery haemorrhage: simply click on the ‘Delivery report’ button. To then retrieve the haemorrhage information, simply click in the text box where you want the information to appear then click on the ‘postpartum haemorrhage’ button. The haemorrhage information will be automatically inserted where you want on the report.</a:t>
            </a:r>
          </a:p>
          <a:p>
            <a:pPr marL="0" indent="0" rtl="0">
              <a:buFontTx/>
              <a:buNone/>
            </a:pPr>
            <a:endParaRPr lang="en-GB" dirty="0"/>
          </a:p>
          <a:p>
            <a:pPr marL="0" indent="0" rtl="0">
              <a:buFontTx/>
              <a:buNone/>
            </a:pPr>
            <a:r>
              <a:rPr lang="en-GB" b="0" i="0" u="none" baseline="0" dirty="0"/>
              <a:t>Then, simply click on the ‘letter’ button and generate the relevant letters: delivery reports and birth declaration. In the event of a multiple pregnancy, the information concerning each child is retrieved automatically.</a:t>
            </a:r>
          </a:p>
        </p:txBody>
      </p:sp>
    </p:spTree>
    <p:extLst>
      <p:ext uri="{BB962C8B-B14F-4D97-AF65-F5344CB8AC3E}">
        <p14:creationId xmlns:p14="http://schemas.microsoft.com/office/powerpoint/2010/main" val="12363707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‘anaesthesia’ tab gives the anaesthesiologist</a:t>
            </a:r>
            <a:r>
              <a:rPr lang="en-GB" b="0" i="1" u="none" baseline="0" dirty="0"/>
              <a:t> </a:t>
            </a:r>
            <a:r>
              <a:rPr lang="en-GB" b="0" i="0" u="none" baseline="0" dirty="0"/>
              <a:t>access to labour information related to anaesthesia.</a:t>
            </a:r>
          </a:p>
          <a:p>
            <a:pPr rtl="0"/>
            <a:r>
              <a:rPr lang="en-GB" b="0" i="0" u="none" baseline="0" dirty="0"/>
              <a:t>Information is shared directly between the labour curve and the anaesthesia record to share information more easily.</a:t>
            </a:r>
          </a:p>
          <a:p>
            <a:pPr rtl="0"/>
            <a:r>
              <a:rPr lang="en-GB" b="0" i="0" u="none" baseline="0" dirty="0"/>
              <a:t>The anaesthesia record functions in the same way as the anaesthesia module (see anaesthesia demo).</a:t>
            </a:r>
          </a:p>
          <a:p>
            <a:pPr rtl="0"/>
            <a:r>
              <a:rPr lang="en-GB" b="0" i="0" u="none" baseline="0" dirty="0"/>
              <a:t>Here, the anaesthesiologist</a:t>
            </a:r>
            <a:r>
              <a:rPr lang="en-GB" b="0" i="1" u="none" baseline="0" dirty="0"/>
              <a:t> </a:t>
            </a:r>
            <a:r>
              <a:rPr lang="en-GB" b="0" i="0" u="none" baseline="0" dirty="0"/>
              <a:t>can provide data concerning the analgesia method used in the delivery room but also in the operating theatre in the event of a C-section.</a:t>
            </a:r>
          </a:p>
        </p:txBody>
      </p:sp>
    </p:spTree>
    <p:extLst>
      <p:ext uri="{BB962C8B-B14F-4D97-AF65-F5344CB8AC3E}">
        <p14:creationId xmlns:p14="http://schemas.microsoft.com/office/powerpoint/2010/main" val="8426564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rtl="0">
              <a:buFontTx/>
              <a:buNone/>
            </a:pPr>
            <a:r>
              <a:rPr lang="en-GB" b="0" i="0" u="none" baseline="0" dirty="0"/>
              <a:t>Once the delivery room monitoring is complete, click on the patient departure button then select ‘Transfer’ in the window that opens and click on ‘Yes’.</a:t>
            </a:r>
          </a:p>
        </p:txBody>
      </p:sp>
    </p:spTree>
    <p:extLst>
      <p:ext uri="{BB962C8B-B14F-4D97-AF65-F5344CB8AC3E}">
        <p14:creationId xmlns:p14="http://schemas.microsoft.com/office/powerpoint/2010/main" val="9769073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524910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rtl="0">
              <a:buFontTx/>
              <a:buNone/>
            </a:pPr>
            <a:r>
              <a:rPr lang="en-GB" b="0" i="0" u="none" baseline="0" dirty="0"/>
              <a:t>The maternal postpartum monitoring is done via the ‘+’ button at the top left of the table. This button lets you bring up different monitoring sheets using the same principle as consultation monitoring. </a:t>
            </a:r>
          </a:p>
          <a:p>
            <a:pPr marL="0" indent="0" rtl="0">
              <a:buFontTx/>
              <a:buNone/>
            </a:pPr>
            <a:r>
              <a:rPr lang="en-GB" b="0" i="0" u="none" baseline="0" dirty="0"/>
              <a:t>At the top left of the sub-tab there is a component giving feedback on the patient's eligibility for ‘Postnatal care at home’ or ‘Early discharge’. (This information is recorded in the ‘Postnatal care at home / Early discharge’ sub-tab.</a:t>
            </a:r>
          </a:p>
          <a:p>
            <a:pPr marL="0" indent="0" rtl="0">
              <a:buFontTx/>
              <a:buNone/>
            </a:pPr>
            <a:r>
              <a:rPr lang="en-GB" b="0" i="0" u="none" baseline="0" dirty="0"/>
              <a:t>The ‘cerfa’ button is used to automatically generate the 8th day certificate.</a:t>
            </a:r>
          </a:p>
          <a:p>
            <a:pPr marL="0" indent="0" rtl="0">
              <a:buFontTx/>
              <a:buNone/>
            </a:pPr>
            <a:r>
              <a:rPr lang="en-GB" b="0" i="0" u="none" baseline="0" dirty="0"/>
              <a:t>The staff meeting instructions component lets you record specific maternal monitoring instructions decided during the staff meeting.</a:t>
            </a:r>
          </a:p>
        </p:txBody>
      </p:sp>
    </p:spTree>
    <p:extLst>
      <p:ext uri="{BB962C8B-B14F-4D97-AF65-F5344CB8AC3E}">
        <p14:creationId xmlns:p14="http://schemas.microsoft.com/office/powerpoint/2010/main" val="23964655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rtl="0">
              <a:buFontTx/>
              <a:buNone/>
            </a:pPr>
            <a:r>
              <a:rPr lang="en-GB" b="0" i="0" u="none" baseline="0" dirty="0"/>
              <a:t>Different monitoring sheets are available from the postpartum monitoring table:</a:t>
            </a:r>
          </a:p>
          <a:p>
            <a:pPr marL="171450" indent="-171450" rtl="0">
              <a:buFontTx/>
              <a:buChar char="-"/>
            </a:pPr>
            <a:r>
              <a:rPr lang="en-GB" b="0" i="0" u="none" baseline="0" dirty="0"/>
              <a:t>Postpartum admission</a:t>
            </a:r>
          </a:p>
          <a:p>
            <a:pPr marL="171450" indent="-171450" rtl="0">
              <a:buFontTx/>
              <a:buChar char="-"/>
            </a:pPr>
            <a:r>
              <a:rPr lang="en-GB" b="0" i="0" u="none" baseline="0" dirty="0"/>
              <a:t>Postpartum vaginal delivery monitoring: for vaginal deliveries</a:t>
            </a:r>
          </a:p>
          <a:p>
            <a:pPr marL="171450" indent="-171450" rtl="0">
              <a:buFontTx/>
              <a:buChar char="-"/>
            </a:pPr>
            <a:r>
              <a:rPr lang="en-GB" b="0" i="0" u="none" baseline="0" dirty="0"/>
              <a:t>Postpartum C-section monitoring: to monitor C-section patients</a:t>
            </a:r>
          </a:p>
          <a:p>
            <a:pPr marL="171450" indent="-171450" rtl="0">
              <a:buFontTx/>
              <a:buChar char="-"/>
            </a:pPr>
            <a:r>
              <a:rPr lang="en-GB" b="0" i="0" u="none" baseline="0" dirty="0"/>
              <a:t>Discharge</a:t>
            </a:r>
          </a:p>
          <a:p>
            <a:pPr marL="171450" indent="-171450" rtl="0">
              <a:buFontTx/>
              <a:buChar char="-"/>
            </a:pPr>
            <a:r>
              <a:rPr lang="en-GB" b="0" i="0" u="none" baseline="0" dirty="0"/>
              <a:t>Postnatal consultation, etc. </a:t>
            </a:r>
          </a:p>
        </p:txBody>
      </p:sp>
    </p:spTree>
    <p:extLst>
      <p:ext uri="{BB962C8B-B14F-4D97-AF65-F5344CB8AC3E}">
        <p14:creationId xmlns:p14="http://schemas.microsoft.com/office/powerpoint/2010/main" val="34943450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rtl="0">
              <a:buFontTx/>
              <a:buNone/>
            </a:pPr>
            <a:r>
              <a:rPr lang="en-GB" b="0" i="0" u="none" baseline="0" dirty="0"/>
              <a:t>To generate the 8th day certificate </a:t>
            </a:r>
          </a:p>
          <a:p>
            <a:pPr marL="171450" indent="-171450" rtl="0">
              <a:buFontTx/>
              <a:buChar char="-"/>
            </a:pPr>
            <a:r>
              <a:rPr lang="en-GB" b="0" i="0" u="none" baseline="0" dirty="0"/>
              <a:t>Click on the ‘cerfa’ button under the maternal postpartum monitoring table in the ‘maternal postpartum’ sub-tab.</a:t>
            </a:r>
          </a:p>
          <a:p>
            <a:pPr marL="171450" indent="-171450" rtl="0">
              <a:buFontTx/>
              <a:buChar char="-"/>
            </a:pPr>
            <a:r>
              <a:rPr lang="en-GB" b="0" i="0" u="none" baseline="0" dirty="0"/>
              <a:t>The vast majority of data is already filled automatically.</a:t>
            </a:r>
          </a:p>
          <a:p>
            <a:pPr marL="171450" indent="-171450" rtl="0">
              <a:buFontTx/>
              <a:buChar char="-"/>
            </a:pPr>
            <a:r>
              <a:rPr lang="en-GB" b="0" i="0" u="none" baseline="0" dirty="0"/>
              <a:t>To tick a checkbox: simply click in the check box</a:t>
            </a:r>
          </a:p>
          <a:p>
            <a:pPr marL="171450" indent="-171450" rtl="0">
              <a:buFontTx/>
              <a:buChar char="-"/>
            </a:pPr>
            <a:r>
              <a:rPr lang="en-GB" b="0" i="0" u="none" baseline="0" dirty="0"/>
              <a:t>To complete a text box: click on the desired text box then enter the text in the ‘text’ input box at the top of the component</a:t>
            </a:r>
          </a:p>
          <a:p>
            <a:pPr marL="171450" indent="-171450" rtl="0">
              <a:buFontTx/>
              <a:buChar char="-"/>
            </a:pPr>
            <a:r>
              <a:rPr lang="en-GB" b="0" i="0" u="none" baseline="0" dirty="0"/>
              <a:t>Once the first page has been completed: click on ‘next page’, complete the second page then click on ‘print’</a:t>
            </a:r>
          </a:p>
        </p:txBody>
      </p:sp>
    </p:spTree>
    <p:extLst>
      <p:ext uri="{BB962C8B-B14F-4D97-AF65-F5344CB8AC3E}">
        <p14:creationId xmlns:p14="http://schemas.microsoft.com/office/powerpoint/2010/main" val="3447925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When selecting the record, there are several possibilities:</a:t>
            </a:r>
          </a:p>
          <a:p>
            <a:pPr rtl="0"/>
            <a:r>
              <a:rPr lang="en-GB" b="0" i="0" u="none" baseline="0" dirty="0"/>
              <a:t>- Resume delivery: lets you resume monitoring in progress</a:t>
            </a:r>
          </a:p>
          <a:p>
            <a:pPr rtl="0"/>
            <a:r>
              <a:rPr lang="en-GB" b="0" i="0" u="none" baseline="0" dirty="0"/>
              <a:t>- View pregnancy: lets you open the record in visual mode </a:t>
            </a:r>
          </a:p>
          <a:p>
            <a:pPr marL="171450" indent="-171450" rtl="0">
              <a:buFontTx/>
              <a:buChar char="-"/>
            </a:pPr>
            <a:r>
              <a:rPr lang="en-GB" b="0" i="0" u="none" baseline="0" dirty="0"/>
              <a:t>New delivery: lets you open a new record (there are checks: for example, only a gynaecology record can be created if an obstetrics record has monitoring in progress)</a:t>
            </a:r>
          </a:p>
          <a:p>
            <a:pPr marL="171450" indent="-171450" rtl="0">
              <a:buFontTx/>
              <a:buChar char="-"/>
            </a:pPr>
            <a:endParaRPr lang="en-GB" dirty="0"/>
          </a:p>
          <a:p>
            <a:pPr marL="171450" indent="-171450" rtl="0">
              <a:buFontTx/>
              <a:buChar char="-"/>
            </a:pPr>
            <a:endParaRPr lang="en-GB" dirty="0"/>
          </a:p>
          <a:p>
            <a:pPr marL="0" indent="0" rtl="0">
              <a:buFontTx/>
              <a:buNone/>
            </a:pPr>
            <a:r>
              <a:rPr lang="en-GB" b="0" i="0" u="none" baseline="0" dirty="0"/>
              <a:t>When creating an obstetrics or family planning record, it is mandatory to enter the date of conception. This data entry is not proposed if you open a gynaecology record.</a:t>
            </a:r>
          </a:p>
          <a:p>
            <a:pPr marL="0" indent="0" rtl="0">
              <a:buFontTx/>
              <a:buNone/>
            </a:pPr>
            <a:endParaRPr lang="en-GB" dirty="0"/>
          </a:p>
          <a:p>
            <a:pPr marL="0" indent="0" rtl="0">
              <a:buFontTx/>
              <a:buNone/>
            </a:pPr>
            <a:r>
              <a:rPr lang="en-GB" b="0" i="0" u="none" baseline="0" dirty="0"/>
              <a:t>Selecting the type of record will change the tabs proposed in the application.</a:t>
            </a:r>
          </a:p>
        </p:txBody>
      </p:sp>
    </p:spTree>
    <p:extLst>
      <p:ext uri="{BB962C8B-B14F-4D97-AF65-F5344CB8AC3E}">
        <p14:creationId xmlns:p14="http://schemas.microsoft.com/office/powerpoint/2010/main" val="23381159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rtl="0">
              <a:buFontTx/>
              <a:buNone/>
            </a:pPr>
            <a:r>
              <a:rPr lang="en-GB" b="0" i="0" u="none" baseline="0" dirty="0"/>
              <a:t>The ‘Neonate postpartum’ sub-tab includes an upper part summarizing the pregnancy and the patient's history.</a:t>
            </a:r>
          </a:p>
          <a:p>
            <a:pPr marL="0" indent="0" rtl="0">
              <a:buFontTx/>
              <a:buNone/>
            </a:pPr>
            <a:r>
              <a:rPr lang="en-GB" b="0" i="0" u="none" baseline="0" dirty="0"/>
              <a:t>The lower part includes a table to bring up sheets to let the paediatrician fill in the data from the clinical examination of the neonate.</a:t>
            </a:r>
          </a:p>
        </p:txBody>
      </p:sp>
    </p:spTree>
    <p:extLst>
      <p:ext uri="{BB962C8B-B14F-4D97-AF65-F5344CB8AC3E}">
        <p14:creationId xmlns:p14="http://schemas.microsoft.com/office/powerpoint/2010/main" val="20582741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rtl="0">
              <a:buFontTx/>
              <a:buNone/>
            </a:pPr>
            <a:r>
              <a:rPr lang="en-GB" b="0" i="0" u="none" baseline="0" dirty="0"/>
              <a:t>The ‘Curves’ sub-tab lets you enter the curves for bilirubinaemia, light therapy and weight.</a:t>
            </a:r>
          </a:p>
          <a:p>
            <a:pPr marL="0" indent="0" rtl="0">
              <a:buFontTx/>
              <a:buNone/>
            </a:pPr>
            <a:r>
              <a:rPr lang="en-GB" b="0" i="0" u="none" baseline="0" dirty="0"/>
              <a:t>To create the monitoring curves, simply enter the data in the ‘VALUE’ box then click on ‘send’. The value will then be displayed in the curve. (Remember to change the date and time of data entry if incorrect)</a:t>
            </a:r>
          </a:p>
        </p:txBody>
      </p:sp>
    </p:spTree>
    <p:extLst>
      <p:ext uri="{BB962C8B-B14F-4D97-AF65-F5344CB8AC3E}">
        <p14:creationId xmlns:p14="http://schemas.microsoft.com/office/powerpoint/2010/main" val="17461251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rtl="0">
              <a:buFontTx/>
              <a:buNone/>
            </a:pPr>
            <a:r>
              <a:rPr lang="en-GB" b="0" i="0" u="none" baseline="0" dirty="0"/>
              <a:t>The ‘Postnatal care at home / early discharge’ sub-tab has two boxes:</a:t>
            </a:r>
          </a:p>
          <a:p>
            <a:pPr marL="171450" indent="-171450" rtl="0">
              <a:buFontTx/>
              <a:buChar char="-"/>
            </a:pPr>
            <a:r>
              <a:rPr lang="en-GB" b="0" i="0" u="none" baseline="0" dirty="0"/>
              <a:t>Postnatal care at home: lets you fill in all the relevant eligibility criteria </a:t>
            </a:r>
          </a:p>
          <a:p>
            <a:pPr marL="171450" indent="-171450" rtl="0">
              <a:buFontTx/>
              <a:buChar char="-"/>
            </a:pPr>
            <a:r>
              <a:rPr lang="en-GB" b="0" i="0" u="none" baseline="0" dirty="0"/>
              <a:t>Early discharge: lets you fill in all the relevant eligibility criteria</a:t>
            </a:r>
          </a:p>
          <a:p>
            <a:pPr marL="171450" indent="-171450" rtl="0">
              <a:buFontTx/>
              <a:buChar char="-"/>
            </a:pPr>
            <a:endParaRPr lang="en-GB" dirty="0"/>
          </a:p>
          <a:p>
            <a:pPr marL="171450" indent="-171450" rtl="0">
              <a:buFontTx/>
              <a:buChar char="-"/>
            </a:pPr>
            <a:r>
              <a:rPr lang="en-GB" b="0" i="0" u="none" baseline="0" dirty="0"/>
              <a:t>When all the criteria are met and therefore all the boxes are ticked, the ‘Eligibility for postnatal care at home’ drop-down menu will automatically switch to ‘yes’. The ‘early discharge’ box functions in the same way.</a:t>
            </a:r>
          </a:p>
        </p:txBody>
      </p:sp>
    </p:spTree>
    <p:extLst>
      <p:ext uri="{BB962C8B-B14F-4D97-AF65-F5344CB8AC3E}">
        <p14:creationId xmlns:p14="http://schemas.microsoft.com/office/powerpoint/2010/main" val="34212350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Family planning (= follow-up after abortion)</a:t>
            </a:r>
          </a:p>
        </p:txBody>
      </p:sp>
    </p:spTree>
    <p:extLst>
      <p:ext uri="{BB962C8B-B14F-4D97-AF65-F5344CB8AC3E}">
        <p14:creationId xmlns:p14="http://schemas.microsoft.com/office/powerpoint/2010/main" val="6022687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rtl="0">
              <a:buFontTx/>
              <a:buNone/>
            </a:pPr>
            <a:r>
              <a:rPr lang="en-GB" b="0" i="0" u="none" baseline="0" dirty="0"/>
              <a:t>To open a family planning record, when creating a record, choose family planning in the record type selection window, then enter the date of conception and click on ‘confirm’.</a:t>
            </a:r>
          </a:p>
          <a:p>
            <a:pPr marL="0" indent="0" rtl="0">
              <a:buFontTx/>
              <a:buNone/>
            </a:pPr>
            <a:r>
              <a:rPr lang="en-GB" b="0" i="0" u="none" baseline="0" dirty="0"/>
              <a:t>In the family planning configuration, the tabs for pregnancy monitoring, delivery room and postpartum are not available and are replaced by the family planning tab.</a:t>
            </a:r>
          </a:p>
          <a:p>
            <a:pPr marL="0" indent="0" rtl="0">
              <a:buFontTx/>
              <a:buNone/>
            </a:pPr>
            <a:r>
              <a:rPr lang="en-GB" b="0" i="0" u="none" baseline="0" dirty="0"/>
              <a:t>The other tabs function in the same way.</a:t>
            </a:r>
          </a:p>
          <a:p>
            <a:pPr marL="0" indent="0" rtl="0">
              <a:buFontTx/>
              <a:buNone/>
            </a:pPr>
            <a:endParaRPr lang="en-GB" dirty="0"/>
          </a:p>
          <a:p>
            <a:pPr marL="0" indent="0" rtl="0">
              <a:buFontTx/>
              <a:buNone/>
            </a:pPr>
            <a:r>
              <a:rPr lang="en-GB" b="0" i="0" u="none" baseline="0" dirty="0"/>
              <a:t>The family planning tab includes an information pane in the upper part and a table to bring up family planning care monitoring sheets.</a:t>
            </a:r>
          </a:p>
          <a:p>
            <a:pPr marL="0" indent="0" rtl="0">
              <a:buFontTx/>
              <a:buNone/>
            </a:pPr>
            <a:r>
              <a:rPr lang="en-GB" b="0" i="0" u="none" baseline="0" dirty="0"/>
              <a:t>The ‘Pregnancy outcome’ component must be completed and lets you enter the pregnancy termination method.</a:t>
            </a:r>
          </a:p>
        </p:txBody>
      </p:sp>
    </p:spTree>
    <p:extLst>
      <p:ext uri="{BB962C8B-B14F-4D97-AF65-F5344CB8AC3E}">
        <p14:creationId xmlns:p14="http://schemas.microsoft.com/office/powerpoint/2010/main" val="40536347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rtl="0">
              <a:buFontTx/>
              <a:buNone/>
            </a:pPr>
            <a:r>
              <a:rPr lang="en-GB" b="0" i="0" u="none" baseline="0" dirty="0"/>
              <a:t>The different monitoring sheets: </a:t>
            </a:r>
          </a:p>
          <a:p>
            <a:pPr marL="171450" indent="-171450" rtl="0">
              <a:buFontTx/>
              <a:buChar char="-"/>
            </a:pPr>
            <a:r>
              <a:rPr lang="en-GB" b="0" i="0" u="none" baseline="0" dirty="0"/>
              <a:t>Pre-abortion consultation: lets you enter the data and ensure that the conditions are met and consent is given to perform an abortion</a:t>
            </a:r>
          </a:p>
          <a:p>
            <a:pPr marL="171450" indent="-171450" rtl="0">
              <a:buFontTx/>
              <a:buChar char="-"/>
            </a:pPr>
            <a:r>
              <a:rPr lang="en-GB" b="0" i="0" u="none" baseline="0" dirty="0"/>
              <a:t>Medication abortion and surgical abortion protocol: lets you record the abortion method data</a:t>
            </a:r>
          </a:p>
          <a:p>
            <a:pPr marL="171450" indent="-171450" rtl="0">
              <a:buFontTx/>
              <a:buChar char="-"/>
            </a:pPr>
            <a:r>
              <a:rPr lang="en-GB" b="0" i="0" u="none" baseline="0" dirty="0"/>
              <a:t>Post-abortion consultation</a:t>
            </a:r>
          </a:p>
          <a:p>
            <a:pPr marL="171450" indent="-171450" rtl="0">
              <a:buFontTx/>
              <a:buChar char="-"/>
            </a:pPr>
            <a:endParaRPr lang="en-GB" dirty="0"/>
          </a:p>
          <a:p>
            <a:pPr marL="171450" indent="-171450" rtl="0">
              <a:buFontTx/>
              <a:buChar char="-"/>
            </a:pPr>
            <a:endParaRPr lang="en-GB" dirty="0"/>
          </a:p>
        </p:txBody>
      </p:sp>
    </p:spTree>
    <p:extLst>
      <p:ext uri="{BB962C8B-B14F-4D97-AF65-F5344CB8AC3E}">
        <p14:creationId xmlns:p14="http://schemas.microsoft.com/office/powerpoint/2010/main" val="12876118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612509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rtl="0">
              <a:buFontTx/>
              <a:buNone/>
            </a:pPr>
            <a:r>
              <a:rPr lang="en-GB" b="0" i="0" u="none" baseline="0" dirty="0"/>
              <a:t>To open a gynaecology record, when creating a record, choose gynaecology in the record type selection window then click on ‘confirm’.</a:t>
            </a:r>
          </a:p>
          <a:p>
            <a:pPr marL="0" indent="0" rtl="0">
              <a:buFontTx/>
              <a:buNone/>
            </a:pPr>
            <a:r>
              <a:rPr lang="en-GB" b="0" i="0" u="none" baseline="0" dirty="0"/>
              <a:t>In the gynaecology configuration, the tabs for pregnancy monitoring, delivery room and postpartum are not available and are replaced by the gynaecology tab.</a:t>
            </a:r>
          </a:p>
          <a:p>
            <a:pPr marL="0" indent="0" rtl="0">
              <a:buFontTx/>
              <a:buNone/>
            </a:pPr>
            <a:r>
              <a:rPr lang="en-GB" b="0" i="0" u="none" baseline="0" dirty="0"/>
              <a:t>The other tabs function in the same way.</a:t>
            </a:r>
          </a:p>
          <a:p>
            <a:pPr marL="0" indent="0" rtl="0">
              <a:buFontTx/>
              <a:buNone/>
            </a:pPr>
            <a:r>
              <a:rPr lang="en-GB" b="0" i="0" u="none" baseline="0" dirty="0"/>
              <a:t>The gynaecology tab includes an information pane in the upper part and a table to bring up gynaecology care monitoring sheets.</a:t>
            </a:r>
          </a:p>
        </p:txBody>
      </p:sp>
    </p:spTree>
    <p:extLst>
      <p:ext uri="{BB962C8B-B14F-4D97-AF65-F5344CB8AC3E}">
        <p14:creationId xmlns:p14="http://schemas.microsoft.com/office/powerpoint/2010/main" val="26800131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rtl="0">
              <a:buFontTx/>
              <a:buNone/>
            </a:pPr>
            <a:r>
              <a:rPr lang="en-GB" b="0" i="0" u="none" baseline="0" dirty="0"/>
              <a:t>Several consultation sheets are available from the table to monitor standard consultations, colposcopies, etc.</a:t>
            </a:r>
          </a:p>
          <a:p>
            <a:pPr marL="0" indent="0" rtl="0">
              <a:buFontTx/>
              <a:buNone/>
            </a:pPr>
            <a:endParaRPr lang="en-GB" dirty="0"/>
          </a:p>
          <a:p>
            <a:pPr marL="0" indent="0" rtl="0">
              <a:buFontTx/>
              <a:buNone/>
            </a:pPr>
            <a:endParaRPr lang="en-GB" dirty="0"/>
          </a:p>
        </p:txBody>
      </p:sp>
    </p:spTree>
    <p:extLst>
      <p:ext uri="{BB962C8B-B14F-4D97-AF65-F5344CB8AC3E}">
        <p14:creationId xmlns:p14="http://schemas.microsoft.com/office/powerpoint/2010/main" val="35461592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rtl="0">
              <a:buFontTx/>
              <a:buNone/>
            </a:pPr>
            <a:r>
              <a:rPr lang="en-GB" b="0" i="0" u="none" baseline="0" dirty="0"/>
              <a:t>In the event of hospitalization, a specific ‘Gynaecology hospitalization’ sheet lets you enter hospitalization data. When the patient is admitted, simply tick the ‘admission’ box and enter the corresponding data. When the patient is discharged, you must open the same sheet and click on ‘Discharge’. Specific fields are displayed and let you record the discharge data and generate the liaison letter using the ‘liaison letter’ button.</a:t>
            </a:r>
          </a:p>
          <a:p>
            <a:pPr marL="0" indent="0" rtl="0">
              <a:buFontTx/>
              <a:buNone/>
            </a:pPr>
            <a:endParaRPr lang="en-GB" dirty="0"/>
          </a:p>
          <a:p>
            <a:pPr marL="0" indent="0" rtl="0">
              <a:buFontTx/>
              <a:buNone/>
            </a:pPr>
            <a:endParaRPr lang="en-GB" dirty="0"/>
          </a:p>
        </p:txBody>
      </p:sp>
    </p:spTree>
    <p:extLst>
      <p:ext uri="{BB962C8B-B14F-4D97-AF65-F5344CB8AC3E}">
        <p14:creationId xmlns:p14="http://schemas.microsoft.com/office/powerpoint/2010/main" val="1423214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rtl="0">
              <a:buFontTx/>
              <a:buChar char="-"/>
            </a:pPr>
            <a:r>
              <a:rPr lang="en-GB" b="0" i="0" u="none" baseline="0" dirty="0"/>
              <a:t>To view a previous record, just select it and you will have access to ALL the information in the record for the pregnancy selected.</a:t>
            </a:r>
          </a:p>
        </p:txBody>
      </p:sp>
    </p:spTree>
    <p:extLst>
      <p:ext uri="{BB962C8B-B14F-4D97-AF65-F5344CB8AC3E}">
        <p14:creationId xmlns:p14="http://schemas.microsoft.com/office/powerpoint/2010/main" val="39278272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endParaRPr lang="en-GB" b="0" i="0" u="none" baseline="0" dirty="0"/>
          </a:p>
        </p:txBody>
      </p:sp>
    </p:spTree>
    <p:extLst>
      <p:ext uri="{BB962C8B-B14F-4D97-AF65-F5344CB8AC3E}">
        <p14:creationId xmlns:p14="http://schemas.microsoft.com/office/powerpoint/2010/main" val="1488291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With the exception of the labour curve, the record consists of </a:t>
            </a:r>
          </a:p>
          <a:p>
            <a:pPr marL="171450" indent="-171450" rtl="0">
              <a:buFontTx/>
              <a:buChar char="-"/>
            </a:pPr>
            <a:r>
              <a:rPr lang="en-GB" b="0" i="0" u="none" baseline="0" dirty="0"/>
              <a:t>a top ribbon to view important record data or certain alerts</a:t>
            </a:r>
          </a:p>
          <a:p>
            <a:pPr marL="171450" indent="-171450" rtl="0">
              <a:buFontTx/>
              <a:buChar char="-"/>
            </a:pPr>
            <a:r>
              <a:rPr lang="en-GB" b="0" i="0" u="none" baseline="0" dirty="0"/>
              <a:t>the list of different tabs that lets you enter information depending on the stage of pregnancy</a:t>
            </a:r>
          </a:p>
          <a:p>
            <a:pPr marL="171450" indent="-171450" rtl="0">
              <a:buFontTx/>
              <a:buChar char="-"/>
            </a:pPr>
            <a:r>
              <a:rPr lang="en-GB" b="0" i="0" u="none" baseline="0" dirty="0"/>
              <a:t>an input box where you can fill in the record data</a:t>
            </a:r>
          </a:p>
          <a:p>
            <a:endParaRPr lang="en-GB" dirty="0"/>
          </a:p>
        </p:txBody>
      </p:sp>
    </p:spTree>
    <p:extLst>
      <p:ext uri="{BB962C8B-B14F-4D97-AF65-F5344CB8AC3E}">
        <p14:creationId xmlns:p14="http://schemas.microsoft.com/office/powerpoint/2010/main" val="379850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top ribbon gives permanent access, wherever you are in the record, to certain pieces of significant information allowing safe care at all times. </a:t>
            </a:r>
          </a:p>
          <a:p>
            <a:pPr rtl="0"/>
            <a:r>
              <a:rPr lang="en-GB" b="0" i="0" u="none" baseline="0" dirty="0"/>
              <a:t>For example, we can always know the due date, the number of uterine scars, the blood group and allergies. This data is imported and calculated in real time from the information entered in the record.</a:t>
            </a:r>
          </a:p>
          <a:p>
            <a:endParaRPr lang="en-GB" dirty="0"/>
          </a:p>
          <a:p>
            <a:pPr rtl="0"/>
            <a:r>
              <a:rPr lang="en-GB" b="0" i="0" u="none" baseline="0" dirty="0"/>
              <a:t>Permanent access to this data ensures safe care adapted to each particular clinical context. </a:t>
            </a:r>
          </a:p>
        </p:txBody>
      </p:sp>
    </p:spTree>
    <p:extLst>
      <p:ext uri="{BB962C8B-B14F-4D97-AF65-F5344CB8AC3E}">
        <p14:creationId xmlns:p14="http://schemas.microsoft.com/office/powerpoint/2010/main" val="1414850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This tab lets you enter administrative data about the patient and her spouse.</a:t>
            </a:r>
          </a:p>
          <a:p>
            <a:pPr rtl="0"/>
            <a:r>
              <a:rPr lang="en-GB" b="0" i="0" u="none" baseline="0" dirty="0"/>
              <a:t>Much of this information is usually pre-completed from the EHR.</a:t>
            </a:r>
          </a:p>
          <a:p>
            <a:endParaRPr lang="en-GB" dirty="0"/>
          </a:p>
          <a:p>
            <a:pPr rtl="0"/>
            <a:r>
              <a:rPr lang="en-GB" b="0" i="0" u="none" baseline="0" dirty="0"/>
              <a:t>Some data is automated: the age is calculated automatically from the date of birth and the ‘Minor’ box is automatically ticked if the age is &lt;18 years.</a:t>
            </a:r>
          </a:p>
        </p:txBody>
      </p:sp>
    </p:spTree>
    <p:extLst>
      <p:ext uri="{BB962C8B-B14F-4D97-AF65-F5344CB8AC3E}">
        <p14:creationId xmlns:p14="http://schemas.microsoft.com/office/powerpoint/2010/main" val="12128362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691931" y="2502698"/>
            <a:ext cx="7772404" cy="2387601"/>
          </a:xfrm>
          <a:prstGeom prst="rect">
            <a:avLst/>
          </a:prstGeom>
        </p:spPr>
        <p:txBody>
          <a:bodyPr anchor="b"/>
          <a:lstStyle>
            <a:lvl1pPr algn="ctr"/>
          </a:lstStyle>
          <a:p>
            <a:r>
              <a:t>Texte du titre</a:t>
            </a:r>
          </a:p>
        </p:txBody>
      </p:sp>
      <p:sp>
        <p:nvSpPr>
          <p:cNvPr id="12" name="Texte niveau 1…"/>
          <p:cNvSpPr txBox="1">
            <a:spLocks noGrp="1"/>
          </p:cNvSpPr>
          <p:nvPr>
            <p:ph type="body" sz="quarter" idx="1"/>
          </p:nvPr>
        </p:nvSpPr>
        <p:spPr>
          <a:xfrm>
            <a:off x="1981686" y="5202237"/>
            <a:ext cx="6858004" cy="819992"/>
          </a:xfrm>
          <a:prstGeom prst="rect">
            <a:avLst/>
          </a:prstGeom>
        </p:spPr>
        <p:txBody>
          <a:bodyPr/>
          <a:lstStyle>
            <a:lvl1pPr marL="0" indent="0" algn="ctr">
              <a:buSzTx/>
              <a:buFontTx/>
              <a:buNone/>
              <a:defRPr sz="1600"/>
            </a:lvl1pPr>
            <a:lvl2pPr marL="0" indent="0" algn="ctr">
              <a:buSzTx/>
              <a:buFontTx/>
              <a:buNone/>
              <a:defRPr sz="1600"/>
            </a:lvl2pPr>
            <a:lvl3pPr marL="0" indent="0" algn="ctr">
              <a:buSzTx/>
              <a:buFontTx/>
              <a:buNone/>
              <a:defRPr sz="1600"/>
            </a:lvl3pPr>
            <a:lvl4pPr marL="0" indent="0" algn="ctr">
              <a:buSzTx/>
              <a:buFontTx/>
              <a:buNone/>
              <a:defRPr sz="1600"/>
            </a:lvl4pPr>
            <a:lvl5pPr marL="0" indent="0" algn="ctr">
              <a:buSzTx/>
              <a:buFontTx/>
              <a:buNone/>
              <a:defRPr sz="16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re vertical et texte">
    <p:spTree>
      <p:nvGrpSpPr>
        <p:cNvPr id="1" name=""/>
        <p:cNvGrpSpPr/>
        <p:nvPr/>
      </p:nvGrpSpPr>
      <p:grpSpPr>
        <a:xfrm>
          <a:off x="0" y="0"/>
          <a:ext cx="0" cy="0"/>
          <a:chOff x="0" y="0"/>
          <a:chExt cx="0" cy="0"/>
        </a:xfrm>
      </p:grpSpPr>
      <p:sp>
        <p:nvSpPr>
          <p:cNvPr id="101" name="Texte du titre"/>
          <p:cNvSpPr txBox="1">
            <a:spLocks noGrp="1"/>
          </p:cNvSpPr>
          <p:nvPr>
            <p:ph type="title"/>
          </p:nvPr>
        </p:nvSpPr>
        <p:spPr>
          <a:xfrm>
            <a:off x="6543675" y="365125"/>
            <a:ext cx="1971676" cy="5811838"/>
          </a:xfrm>
          <a:prstGeom prst="rect">
            <a:avLst/>
          </a:prstGeom>
        </p:spPr>
        <p:txBody>
          <a:bodyPr/>
          <a:lstStyle>
            <a:lvl1pPr>
              <a:defRPr sz="4400">
                <a:solidFill>
                  <a:srgbClr val="000000"/>
                </a:solidFill>
              </a:defRPr>
            </a:lvl1pPr>
          </a:lstStyle>
          <a:p>
            <a:r>
              <a:t>Texte du titre</a:t>
            </a:r>
          </a:p>
        </p:txBody>
      </p:sp>
      <p:sp>
        <p:nvSpPr>
          <p:cNvPr id="102" name="Texte niveau 1…"/>
          <p:cNvSpPr txBox="1">
            <a:spLocks noGrp="1"/>
          </p:cNvSpPr>
          <p:nvPr>
            <p:ph type="body" idx="1"/>
          </p:nvPr>
        </p:nvSpPr>
        <p:spPr>
          <a:xfrm>
            <a:off x="628651" y="365125"/>
            <a:ext cx="5800727" cy="5811838"/>
          </a:xfrm>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103"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de section">
    <p:spTree>
      <p:nvGrpSpPr>
        <p:cNvPr id="1" name=""/>
        <p:cNvGrpSpPr/>
        <p:nvPr/>
      </p:nvGrpSpPr>
      <p:grpSpPr>
        <a:xfrm>
          <a:off x="0" y="0"/>
          <a:ext cx="0" cy="0"/>
          <a:chOff x="0" y="0"/>
          <a:chExt cx="0" cy="0"/>
        </a:xfrm>
      </p:grpSpPr>
      <p:sp>
        <p:nvSpPr>
          <p:cNvPr id="29" name="Texte du titre"/>
          <p:cNvSpPr txBox="1">
            <a:spLocks noGrp="1"/>
          </p:cNvSpPr>
          <p:nvPr>
            <p:ph type="title"/>
          </p:nvPr>
        </p:nvSpPr>
        <p:spPr>
          <a:xfrm>
            <a:off x="623889" y="1709741"/>
            <a:ext cx="7886701" cy="2852740"/>
          </a:xfrm>
          <a:prstGeom prst="rect">
            <a:avLst/>
          </a:prstGeom>
        </p:spPr>
        <p:txBody>
          <a:bodyPr anchor="b"/>
          <a:lstStyle>
            <a:lvl1pPr>
              <a:defRPr sz="6000">
                <a:solidFill>
                  <a:srgbClr val="000000"/>
                </a:solidFill>
              </a:defRPr>
            </a:lvl1pPr>
          </a:lstStyle>
          <a:p>
            <a:r>
              <a:t>Texte du titre</a:t>
            </a:r>
          </a:p>
        </p:txBody>
      </p:sp>
      <p:sp>
        <p:nvSpPr>
          <p:cNvPr id="30" name="Texte niveau 1…"/>
          <p:cNvSpPr txBox="1">
            <a:spLocks noGrp="1"/>
          </p:cNvSpPr>
          <p:nvPr>
            <p:ph type="body" sz="quarter" idx="1"/>
          </p:nvPr>
        </p:nvSpPr>
        <p:spPr>
          <a:xfrm>
            <a:off x="623889" y="4589464"/>
            <a:ext cx="7886701" cy="1500190"/>
          </a:xfrm>
          <a:prstGeom prst="rect">
            <a:avLst/>
          </a:prstGeom>
        </p:spPr>
        <p:txBody>
          <a:bodyPr/>
          <a:lstStyle>
            <a:lvl1pPr marL="0" indent="0">
              <a:buSzTx/>
              <a:buFontTx/>
              <a:buNone/>
              <a:defRPr>
                <a:solidFill>
                  <a:srgbClr val="000000"/>
                </a:solidFill>
              </a:defRPr>
            </a:lvl1pPr>
            <a:lvl2pPr marL="0" indent="0">
              <a:buSzTx/>
              <a:buFontTx/>
              <a:buNone/>
              <a:defRPr>
                <a:solidFill>
                  <a:srgbClr val="000000"/>
                </a:solidFill>
              </a:defRPr>
            </a:lvl2pPr>
            <a:lvl3pPr marL="0" indent="0">
              <a:buSzTx/>
              <a:buFontTx/>
              <a:buNone/>
              <a:defRPr>
                <a:solidFill>
                  <a:srgbClr val="000000"/>
                </a:solidFill>
              </a:defRPr>
            </a:lvl3pPr>
            <a:lvl4pPr marL="0" indent="0">
              <a:buSzTx/>
              <a:buFontTx/>
              <a:buNone/>
              <a:defRPr>
                <a:solidFill>
                  <a:srgbClr val="000000"/>
                </a:solidFill>
              </a:defRPr>
            </a:lvl4pPr>
            <a:lvl5pPr marL="0" indent="0">
              <a:buSzTx/>
              <a:buFontTx/>
              <a:buNone/>
              <a:defRPr>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38"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39" name="Texte niveau 1…"/>
          <p:cNvSpPr txBox="1">
            <a:spLocks noGrp="1"/>
          </p:cNvSpPr>
          <p:nvPr>
            <p:ph type="body" sz="half" idx="1"/>
          </p:nvPr>
        </p:nvSpPr>
        <p:spPr>
          <a:xfrm>
            <a:off x="628650" y="1825625"/>
            <a:ext cx="3886200" cy="4351338"/>
          </a:xfrm>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40"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47" name="Texte du titre"/>
          <p:cNvSpPr txBox="1">
            <a:spLocks noGrp="1"/>
          </p:cNvSpPr>
          <p:nvPr>
            <p:ph type="title"/>
          </p:nvPr>
        </p:nvSpPr>
        <p:spPr>
          <a:xfrm>
            <a:off x="629841" y="365125"/>
            <a:ext cx="7886704" cy="1325564"/>
          </a:xfrm>
          <a:prstGeom prst="rect">
            <a:avLst/>
          </a:prstGeom>
        </p:spPr>
        <p:txBody>
          <a:bodyPr/>
          <a:lstStyle>
            <a:lvl1pPr>
              <a:defRPr sz="4400">
                <a:solidFill>
                  <a:srgbClr val="000000"/>
                </a:solidFill>
              </a:defRPr>
            </a:lvl1pPr>
          </a:lstStyle>
          <a:p>
            <a:r>
              <a:t>Texte du titre</a:t>
            </a:r>
          </a:p>
        </p:txBody>
      </p:sp>
      <p:sp>
        <p:nvSpPr>
          <p:cNvPr id="48" name="Texte niveau 1…"/>
          <p:cNvSpPr txBox="1">
            <a:spLocks noGrp="1"/>
          </p:cNvSpPr>
          <p:nvPr>
            <p:ph type="body" sz="quarter" idx="1"/>
          </p:nvPr>
        </p:nvSpPr>
        <p:spPr>
          <a:xfrm>
            <a:off x="629841" y="1681165"/>
            <a:ext cx="3868344" cy="823914"/>
          </a:xfrm>
          <a:prstGeom prst="rect">
            <a:avLst/>
          </a:prstGeom>
        </p:spPr>
        <p:txBody>
          <a:bodyPr anchor="b"/>
          <a:lstStyle>
            <a:lvl1pPr marL="0" indent="0">
              <a:buSzTx/>
              <a:buFontTx/>
              <a:buNone/>
              <a:defRPr b="1">
                <a:solidFill>
                  <a:srgbClr val="000000"/>
                </a:solidFill>
              </a:defRPr>
            </a:lvl1pPr>
            <a:lvl2pPr marL="0" indent="0">
              <a:buSzTx/>
              <a:buFontTx/>
              <a:buNone/>
              <a:defRPr b="1">
                <a:solidFill>
                  <a:srgbClr val="000000"/>
                </a:solidFill>
              </a:defRPr>
            </a:lvl2pPr>
            <a:lvl3pPr marL="0" indent="0">
              <a:buSzTx/>
              <a:buFontTx/>
              <a:buNone/>
              <a:defRPr b="1">
                <a:solidFill>
                  <a:srgbClr val="000000"/>
                </a:solidFill>
              </a:defRPr>
            </a:lvl3pPr>
            <a:lvl4pPr marL="0" indent="0">
              <a:buSzTx/>
              <a:buFontTx/>
              <a:buNone/>
              <a:defRPr b="1">
                <a:solidFill>
                  <a:srgbClr val="000000"/>
                </a:solidFill>
              </a:defRPr>
            </a:lvl4pPr>
            <a:lvl5pPr marL="0" indent="0">
              <a:buSzTx/>
              <a:buFontTx/>
              <a:buNone/>
              <a:defRPr b="1">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49" name="Text Placeholder 4"/>
          <p:cNvSpPr>
            <a:spLocks noGrp="1"/>
          </p:cNvSpPr>
          <p:nvPr>
            <p:ph type="body" sz="quarter" idx="13"/>
          </p:nvPr>
        </p:nvSpPr>
        <p:spPr>
          <a:xfrm>
            <a:off x="4629151" y="1681165"/>
            <a:ext cx="3887395" cy="823914"/>
          </a:xfrm>
          <a:prstGeom prst="rect">
            <a:avLst/>
          </a:prstGeom>
        </p:spPr>
        <p:txBody>
          <a:bodyPr anchor="b"/>
          <a:lstStyle/>
          <a:p>
            <a:endParaRPr/>
          </a:p>
        </p:txBody>
      </p:sp>
      <p:sp>
        <p:nvSpPr>
          <p:cNvPr id="50"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57"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58"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6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72" name="Texte du titre"/>
          <p:cNvSpPr txBox="1">
            <a:spLocks noGrp="1"/>
          </p:cNvSpPr>
          <p:nvPr>
            <p:ph type="title"/>
          </p:nvPr>
        </p:nvSpPr>
        <p:spPr>
          <a:xfrm>
            <a:off x="629841" y="457200"/>
            <a:ext cx="2949178" cy="1600200"/>
          </a:xfrm>
          <a:prstGeom prst="rect">
            <a:avLst/>
          </a:prstGeom>
        </p:spPr>
        <p:txBody>
          <a:bodyPr anchor="b"/>
          <a:lstStyle>
            <a:lvl1pPr>
              <a:defRPr>
                <a:solidFill>
                  <a:srgbClr val="000000"/>
                </a:solidFill>
              </a:defRPr>
            </a:lvl1pPr>
          </a:lstStyle>
          <a:p>
            <a:r>
              <a:t>Texte du titre</a:t>
            </a:r>
          </a:p>
        </p:txBody>
      </p:sp>
      <p:sp>
        <p:nvSpPr>
          <p:cNvPr id="73" name="Texte niveau 1…"/>
          <p:cNvSpPr txBox="1">
            <a:spLocks noGrp="1"/>
          </p:cNvSpPr>
          <p:nvPr>
            <p:ph type="body" sz="half" idx="1"/>
          </p:nvPr>
        </p:nvSpPr>
        <p:spPr>
          <a:xfrm>
            <a:off x="3887392" y="987425"/>
            <a:ext cx="4629154" cy="4873627"/>
          </a:xfrm>
          <a:prstGeom prst="rect">
            <a:avLst/>
          </a:prstGeom>
        </p:spPr>
        <p:txBody>
          <a:bodyPr/>
          <a:lstStyle>
            <a:lvl1pPr>
              <a:defRPr sz="3200">
                <a:solidFill>
                  <a:srgbClr val="000000"/>
                </a:solidFill>
              </a:defRPr>
            </a:lvl1pPr>
            <a:lvl2pPr marL="718437" indent="-261251">
              <a:defRPr sz="3200">
                <a:solidFill>
                  <a:srgbClr val="000000"/>
                </a:solidFill>
              </a:defRPr>
            </a:lvl2pPr>
            <a:lvl3pPr>
              <a:defRPr sz="3200">
                <a:solidFill>
                  <a:srgbClr val="000000"/>
                </a:solidFill>
              </a:defRPr>
            </a:lvl3pPr>
            <a:lvl4pPr marL="1737317" indent="-365751">
              <a:defRPr sz="3200">
                <a:solidFill>
                  <a:srgbClr val="000000"/>
                </a:solidFill>
              </a:defRPr>
            </a:lvl4pPr>
            <a:lvl5pPr marL="2194505" indent="-365749">
              <a:defRPr sz="32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74" name="Text Placeholder 3"/>
          <p:cNvSpPr>
            <a:spLocks noGrp="1"/>
          </p:cNvSpPr>
          <p:nvPr>
            <p:ph type="body" sz="quarter" idx="13"/>
          </p:nvPr>
        </p:nvSpPr>
        <p:spPr>
          <a:xfrm>
            <a:off x="629838" y="2057400"/>
            <a:ext cx="2949183" cy="3811588"/>
          </a:xfrm>
          <a:prstGeom prst="rect">
            <a:avLst/>
          </a:prstGeom>
        </p:spPr>
        <p:txBody>
          <a:bodyPr/>
          <a:lstStyle/>
          <a:p>
            <a:endParaRPr/>
          </a:p>
        </p:txBody>
      </p:sp>
      <p:sp>
        <p:nvSpPr>
          <p:cNvPr id="7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82" name="Texte du titre"/>
          <p:cNvSpPr txBox="1">
            <a:spLocks noGrp="1"/>
          </p:cNvSpPr>
          <p:nvPr>
            <p:ph type="title"/>
          </p:nvPr>
        </p:nvSpPr>
        <p:spPr>
          <a:xfrm>
            <a:off x="629841" y="457200"/>
            <a:ext cx="2949178" cy="1600200"/>
          </a:xfrm>
          <a:prstGeom prst="rect">
            <a:avLst/>
          </a:prstGeom>
        </p:spPr>
        <p:txBody>
          <a:bodyPr anchor="b"/>
          <a:lstStyle>
            <a:lvl1pPr>
              <a:defRPr>
                <a:solidFill>
                  <a:srgbClr val="000000"/>
                </a:solidFill>
              </a:defRPr>
            </a:lvl1pPr>
          </a:lstStyle>
          <a:p>
            <a:r>
              <a:t>Texte du titre</a:t>
            </a:r>
          </a:p>
        </p:txBody>
      </p:sp>
      <p:sp>
        <p:nvSpPr>
          <p:cNvPr id="83" name="Picture Placeholder 2"/>
          <p:cNvSpPr>
            <a:spLocks noGrp="1"/>
          </p:cNvSpPr>
          <p:nvPr>
            <p:ph type="pic" sz="half" idx="13"/>
          </p:nvPr>
        </p:nvSpPr>
        <p:spPr>
          <a:xfrm>
            <a:off x="3887392" y="987425"/>
            <a:ext cx="4629154" cy="4873627"/>
          </a:xfrm>
          <a:prstGeom prst="rect">
            <a:avLst/>
          </a:prstGeom>
        </p:spPr>
        <p:txBody>
          <a:bodyPr lIns="91439" tIns="45719" rIns="91439" bIns="45719">
            <a:noAutofit/>
          </a:bodyPr>
          <a:lstStyle/>
          <a:p>
            <a:endParaRPr dirty="0"/>
          </a:p>
        </p:txBody>
      </p:sp>
      <p:sp>
        <p:nvSpPr>
          <p:cNvPr id="84" name="Texte niveau 1…"/>
          <p:cNvSpPr txBox="1">
            <a:spLocks noGrp="1"/>
          </p:cNvSpPr>
          <p:nvPr>
            <p:ph type="body" sz="quarter" idx="1"/>
          </p:nvPr>
        </p:nvSpPr>
        <p:spPr>
          <a:xfrm>
            <a:off x="629841" y="2057400"/>
            <a:ext cx="2949178" cy="3811588"/>
          </a:xfrm>
          <a:prstGeom prst="rect">
            <a:avLst/>
          </a:prstGeom>
        </p:spPr>
        <p:txBody>
          <a:bodyPr/>
          <a:lstStyle>
            <a:lvl1pPr marL="0" indent="0">
              <a:buSzTx/>
              <a:buFontTx/>
              <a:buNone/>
              <a:defRPr sz="1600">
                <a:solidFill>
                  <a:srgbClr val="000000"/>
                </a:solidFill>
              </a:defRPr>
            </a:lvl1pPr>
            <a:lvl2pPr marL="0" indent="0">
              <a:buSzTx/>
              <a:buFontTx/>
              <a:buNone/>
              <a:defRPr sz="1600">
                <a:solidFill>
                  <a:srgbClr val="000000"/>
                </a:solidFill>
              </a:defRPr>
            </a:lvl2pPr>
            <a:lvl3pPr marL="0" indent="0">
              <a:buSzTx/>
              <a:buFontTx/>
              <a:buNone/>
              <a:defRPr sz="1600">
                <a:solidFill>
                  <a:srgbClr val="000000"/>
                </a:solidFill>
              </a:defRPr>
            </a:lvl3pPr>
            <a:lvl4pPr marL="0" indent="0">
              <a:buSzTx/>
              <a:buFontTx/>
              <a:buNone/>
              <a:defRPr sz="1600">
                <a:solidFill>
                  <a:srgbClr val="000000"/>
                </a:solidFill>
              </a:defRPr>
            </a:lvl4pPr>
            <a:lvl5pPr marL="0" indent="0">
              <a:buSzTx/>
              <a:buFontTx/>
              <a:buNone/>
              <a:defRPr sz="16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8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re et texte vertical">
    <p:spTree>
      <p:nvGrpSpPr>
        <p:cNvPr id="1" name=""/>
        <p:cNvGrpSpPr/>
        <p:nvPr/>
      </p:nvGrpSpPr>
      <p:grpSpPr>
        <a:xfrm>
          <a:off x="0" y="0"/>
          <a:ext cx="0" cy="0"/>
          <a:chOff x="0" y="0"/>
          <a:chExt cx="0" cy="0"/>
        </a:xfrm>
      </p:grpSpPr>
      <p:sp>
        <p:nvSpPr>
          <p:cNvPr id="92"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93" name="Texte niveau 1…"/>
          <p:cNvSpPr txBox="1">
            <a:spLocks noGrp="1"/>
          </p:cNvSpPr>
          <p:nvPr>
            <p:ph type="body" idx="1"/>
          </p:nvPr>
        </p:nvSpPr>
        <p:spPr>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94"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rcRect/>
          <a:stretch>
            <a:fillRect/>
          </a:stretch>
        </a:blip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1543050" y="382203"/>
            <a:ext cx="7886700" cy="29883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Texte du titre</a:t>
            </a:r>
          </a:p>
        </p:txBody>
      </p:sp>
      <p:sp>
        <p:nvSpPr>
          <p:cNvPr id="3" name="Texte niveau 1…"/>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6289222" y="6221735"/>
            <a:ext cx="263979" cy="269237"/>
          </a:xfrm>
          <a:prstGeom prst="rect">
            <a:avLst/>
          </a:prstGeom>
          <a:ln w="12700">
            <a:miter lim="400000"/>
          </a:ln>
        </p:spPr>
        <p:txBody>
          <a:bodyPr wrap="none" lIns="45718" tIns="45718" rIns="45718" bIns="45718" anchor="ctr">
            <a:spAutoFit/>
          </a:bodyPr>
          <a:lstStyle>
            <a:lvl1pPr algn="r">
              <a:defRPr sz="1200"/>
            </a:lvl1pPr>
          </a:lstStyle>
          <a:p>
            <a:fld id="{86CB4B4D-7CA3-9044-876B-883B54F8677D}" type="slidenum">
              <a:t>‹N°›</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ransition spd="med"/>
  <p:txStyles>
    <p:title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p:titleStyle>
    <p:bodyStyle>
      <a:lvl1pPr marL="228592" marR="0" indent="-2285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1pPr>
      <a:lvl2pPr marL="731500" marR="0" indent="-27431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2pPr>
      <a:lvl3pPr marL="1219168"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3pPr>
      <a:lvl4pPr marL="1676356"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4pPr>
      <a:lvl5pPr marL="2133547"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5pPr>
      <a:lvl6pPr marL="2590735"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6pPr>
      <a:lvl7pPr marL="3047924"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7pPr>
      <a:lvl8pPr marL="3505112"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8pPr>
      <a:lvl9pPr marL="3962301" marR="0" indent="-304791"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97.png"/><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105.png"/><Relationship Id="rId4" Type="http://schemas.openxmlformats.org/officeDocument/2006/relationships/image" Target="../media/image104.png"/></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108.png"/><Relationship Id="rId4" Type="http://schemas.openxmlformats.org/officeDocument/2006/relationships/image" Target="../media/image10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5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11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115.png"/><Relationship Id="rId4" Type="http://schemas.openxmlformats.org/officeDocument/2006/relationships/image" Target="../media/image11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Titre 1"/>
          <p:cNvSpPr txBox="1">
            <a:spLocks noGrp="1"/>
          </p:cNvSpPr>
          <p:nvPr>
            <p:ph type="ctrTitle"/>
          </p:nvPr>
        </p:nvSpPr>
        <p:spPr>
          <a:xfrm>
            <a:off x="3559405" y="4198067"/>
            <a:ext cx="4193946" cy="977569"/>
          </a:xfrm>
          <a:prstGeom prst="rect">
            <a:avLst/>
          </a:prstGeom>
        </p:spPr>
        <p:txBody>
          <a:bodyPr>
            <a:normAutofit fontScale="90000"/>
          </a:bodyPr>
          <a:lstStyle/>
          <a:p>
            <a:pPr rtl="0"/>
            <a:r>
              <a:rPr lang="en-GB" sz="5400" b="0" i="0" u="none" baseline="0" dirty="0">
                <a:solidFill>
                  <a:srgbClr val="114F9D"/>
                </a:solidFill>
                <a:latin typeface="Montserrat" panose="00000500000000000000" pitchFamily="50" charset="0"/>
              </a:rPr>
              <a:t>Obstetrics</a:t>
            </a:r>
            <a:endParaRPr dirty="0">
              <a:solidFill>
                <a:srgbClr val="114F9D"/>
              </a:solidFill>
              <a:latin typeface="Montserrat" panose="00000500000000000000" pitchFamily="50"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7745B78-782A-4800-BDC1-1D213BA2F474}"/>
              </a:ext>
            </a:extLst>
          </p:cNvPr>
          <p:cNvPicPr>
            <a:picLocks noChangeAspect="1"/>
          </p:cNvPicPr>
          <p:nvPr/>
        </p:nvPicPr>
        <p:blipFill>
          <a:blip r:embed="rId3"/>
          <a:stretch>
            <a:fillRect/>
          </a:stretch>
        </p:blipFill>
        <p:spPr>
          <a:xfrm>
            <a:off x="507667" y="1013878"/>
            <a:ext cx="8438774" cy="4568987"/>
          </a:xfrm>
          <a:prstGeom prst="rect">
            <a:avLst/>
          </a:prstGeom>
          <a:ln>
            <a:solidFill>
              <a:schemeClr val="accent1"/>
            </a:solidFill>
          </a:ln>
        </p:spPr>
      </p:pic>
      <p:sp>
        <p:nvSpPr>
          <p:cNvPr id="2" name="Titre 1">
            <a:extLst>
              <a:ext uri="{FF2B5EF4-FFF2-40B4-BE49-F238E27FC236}">
                <a16:creationId xmlns:a16="http://schemas.microsoft.com/office/drawing/2014/main" id="{A0C9C84A-EAF7-4B62-A10C-0DE5F72EE1EC}"/>
              </a:ext>
            </a:extLst>
          </p:cNvPr>
          <p:cNvSpPr>
            <a:spLocks noGrp="1"/>
          </p:cNvSpPr>
          <p:nvPr>
            <p:ph type="title" idx="4294967295"/>
          </p:nvPr>
        </p:nvSpPr>
        <p:spPr/>
        <p:txBody>
          <a:bodyPr>
            <a:noAutofit/>
          </a:bodyPr>
          <a:lstStyle/>
          <a:p>
            <a:pPr algn="l" rtl="0"/>
            <a:r>
              <a:rPr lang="en-GB" sz="2800" b="0" i="0" u="none" baseline="0" dirty="0">
                <a:solidFill>
                  <a:srgbClr val="114F9D"/>
                </a:solidFill>
                <a:latin typeface="Montserrat" panose="00000500000000000000" pitchFamily="50" charset="0"/>
              </a:rPr>
              <a:t>Administrative tab</a:t>
            </a:r>
            <a:endParaRPr lang="en-GB" sz="1800" dirty="0">
              <a:solidFill>
                <a:srgbClr val="114F9D"/>
              </a:solidFill>
              <a:latin typeface="Montserrat" panose="00000500000000000000" pitchFamily="50" charset="0"/>
            </a:endParaRPr>
          </a:p>
        </p:txBody>
      </p:sp>
      <p:sp>
        <p:nvSpPr>
          <p:cNvPr id="6" name="Accolade fermante 5">
            <a:extLst>
              <a:ext uri="{FF2B5EF4-FFF2-40B4-BE49-F238E27FC236}">
                <a16:creationId xmlns:a16="http://schemas.microsoft.com/office/drawing/2014/main" id="{93D4D8DB-BDD0-4D7F-A5C1-9A4BAA949227}"/>
              </a:ext>
            </a:extLst>
          </p:cNvPr>
          <p:cNvSpPr/>
          <p:nvPr/>
        </p:nvSpPr>
        <p:spPr>
          <a:xfrm>
            <a:off x="6758472" y="1838130"/>
            <a:ext cx="580589" cy="1068212"/>
          </a:xfrm>
          <a:prstGeom prst="rightBrace">
            <a:avLst/>
          </a:prstGeom>
          <a:noFill/>
          <a:ln w="12700" cap="flat">
            <a:solidFill>
              <a:schemeClr val="accent1"/>
            </a:solidFill>
            <a:prstDash val="solid"/>
            <a:round/>
            <a:extLst>
              <a:ext uri="{C807C97D-BFC1-408E-A445-0C87EB9F89A2}">
                <ask:lineSketchStyleProps xmlns:ask="http://schemas.microsoft.com/office/drawing/2018/sketchyshapes" sd="1219033472">
                  <a:custGeom>
                    <a:avLst/>
                    <a:gdLst>
                      <a:gd name="connsiteX0" fmla="*/ 0 w 580589"/>
                      <a:gd name="connsiteY0" fmla="*/ 0 h 1068212"/>
                      <a:gd name="connsiteX1" fmla="*/ 290295 w 580589"/>
                      <a:gd name="connsiteY1" fmla="*/ 48380 h 1068212"/>
                      <a:gd name="connsiteX2" fmla="*/ 290295 w 580589"/>
                      <a:gd name="connsiteY2" fmla="*/ 485726 h 1068212"/>
                      <a:gd name="connsiteX3" fmla="*/ 580590 w 580589"/>
                      <a:gd name="connsiteY3" fmla="*/ 534106 h 1068212"/>
                      <a:gd name="connsiteX4" fmla="*/ 290295 w 580589"/>
                      <a:gd name="connsiteY4" fmla="*/ 582486 h 1068212"/>
                      <a:gd name="connsiteX5" fmla="*/ 290295 w 580589"/>
                      <a:gd name="connsiteY5" fmla="*/ 1019832 h 1068212"/>
                      <a:gd name="connsiteX6" fmla="*/ 0 w 580589"/>
                      <a:gd name="connsiteY6" fmla="*/ 1068212 h 1068212"/>
                      <a:gd name="connsiteX7" fmla="*/ 0 w 580589"/>
                      <a:gd name="connsiteY7" fmla="*/ 0 h 1068212"/>
                      <a:gd name="connsiteX0" fmla="*/ 0 w 580589"/>
                      <a:gd name="connsiteY0" fmla="*/ 0 h 1068212"/>
                      <a:gd name="connsiteX1" fmla="*/ 290295 w 580589"/>
                      <a:gd name="connsiteY1" fmla="*/ 48380 h 1068212"/>
                      <a:gd name="connsiteX2" fmla="*/ 290295 w 580589"/>
                      <a:gd name="connsiteY2" fmla="*/ 485726 h 1068212"/>
                      <a:gd name="connsiteX3" fmla="*/ 580590 w 580589"/>
                      <a:gd name="connsiteY3" fmla="*/ 534106 h 1068212"/>
                      <a:gd name="connsiteX4" fmla="*/ 290295 w 580589"/>
                      <a:gd name="connsiteY4" fmla="*/ 582486 h 1068212"/>
                      <a:gd name="connsiteX5" fmla="*/ 290295 w 580589"/>
                      <a:gd name="connsiteY5" fmla="*/ 1019832 h 1068212"/>
                      <a:gd name="connsiteX6" fmla="*/ 0 w 580589"/>
                      <a:gd name="connsiteY6" fmla="*/ 1068212 h 106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589" h="1068212" stroke="0" extrusionOk="0">
                        <a:moveTo>
                          <a:pt x="0" y="0"/>
                        </a:moveTo>
                        <a:cubicBezTo>
                          <a:pt x="156304" y="-2481"/>
                          <a:pt x="288448" y="22353"/>
                          <a:pt x="290295" y="48380"/>
                        </a:cubicBezTo>
                        <a:cubicBezTo>
                          <a:pt x="315003" y="189408"/>
                          <a:pt x="297573" y="439334"/>
                          <a:pt x="290295" y="485726"/>
                        </a:cubicBezTo>
                        <a:cubicBezTo>
                          <a:pt x="285557" y="517073"/>
                          <a:pt x="416814" y="553176"/>
                          <a:pt x="580590" y="534106"/>
                        </a:cubicBezTo>
                        <a:cubicBezTo>
                          <a:pt x="416167" y="531865"/>
                          <a:pt x="293587" y="557339"/>
                          <a:pt x="290295" y="582486"/>
                        </a:cubicBezTo>
                        <a:cubicBezTo>
                          <a:pt x="310550" y="686243"/>
                          <a:pt x="298614" y="913102"/>
                          <a:pt x="290295" y="1019832"/>
                        </a:cubicBezTo>
                        <a:cubicBezTo>
                          <a:pt x="266089" y="1042845"/>
                          <a:pt x="147593" y="1080200"/>
                          <a:pt x="0" y="1068212"/>
                        </a:cubicBezTo>
                        <a:cubicBezTo>
                          <a:pt x="72407" y="772533"/>
                          <a:pt x="74513" y="488100"/>
                          <a:pt x="0" y="0"/>
                        </a:cubicBezTo>
                        <a:close/>
                      </a:path>
                      <a:path w="580589" h="1068212" fill="none" extrusionOk="0">
                        <a:moveTo>
                          <a:pt x="0" y="0"/>
                        </a:moveTo>
                        <a:cubicBezTo>
                          <a:pt x="161692" y="765"/>
                          <a:pt x="295308" y="22865"/>
                          <a:pt x="290295" y="48380"/>
                        </a:cubicBezTo>
                        <a:cubicBezTo>
                          <a:pt x="276238" y="97909"/>
                          <a:pt x="303601" y="410929"/>
                          <a:pt x="290295" y="485726"/>
                        </a:cubicBezTo>
                        <a:cubicBezTo>
                          <a:pt x="295420" y="520075"/>
                          <a:pt x="420903" y="540719"/>
                          <a:pt x="580590" y="534106"/>
                        </a:cubicBezTo>
                        <a:cubicBezTo>
                          <a:pt x="422433" y="537447"/>
                          <a:pt x="293042" y="559130"/>
                          <a:pt x="290295" y="582486"/>
                        </a:cubicBezTo>
                        <a:cubicBezTo>
                          <a:pt x="255039" y="796003"/>
                          <a:pt x="256405" y="919074"/>
                          <a:pt x="290295" y="1019832"/>
                        </a:cubicBezTo>
                        <a:cubicBezTo>
                          <a:pt x="280513" y="1048158"/>
                          <a:pt x="157541" y="1066290"/>
                          <a:pt x="0" y="1068212"/>
                        </a:cubicBezTo>
                      </a:path>
                    </a:pathLst>
                  </a:custGeom>
                  <ask:type>
                    <ask:lineSketchNon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endParaRPr>
          </a:p>
        </p:txBody>
      </p:sp>
      <p:sp>
        <p:nvSpPr>
          <p:cNvPr id="16" name="Accolade fermante 15">
            <a:extLst>
              <a:ext uri="{FF2B5EF4-FFF2-40B4-BE49-F238E27FC236}">
                <a16:creationId xmlns:a16="http://schemas.microsoft.com/office/drawing/2014/main" id="{8C5E043D-16F9-4068-9BB8-98420ACB64DF}"/>
              </a:ext>
            </a:extLst>
          </p:cNvPr>
          <p:cNvSpPr/>
          <p:nvPr/>
        </p:nvSpPr>
        <p:spPr>
          <a:xfrm>
            <a:off x="6758473" y="2990318"/>
            <a:ext cx="580589" cy="1068212"/>
          </a:xfrm>
          <a:prstGeom prst="rightBrace">
            <a:avLst/>
          </a:prstGeom>
          <a:noFill/>
          <a:ln w="12700" cap="flat">
            <a:solidFill>
              <a:schemeClr val="accent1"/>
            </a:solidFill>
            <a:prstDash val="solid"/>
            <a:round/>
            <a:extLst>
              <a:ext uri="{C807C97D-BFC1-408E-A445-0C87EB9F89A2}">
                <ask:lineSketchStyleProps xmlns:ask="http://schemas.microsoft.com/office/drawing/2018/sketchyshapes" sd="1219033472">
                  <a:custGeom>
                    <a:avLst/>
                    <a:gdLst>
                      <a:gd name="connsiteX0" fmla="*/ 0 w 580589"/>
                      <a:gd name="connsiteY0" fmla="*/ 0 h 1068212"/>
                      <a:gd name="connsiteX1" fmla="*/ 290295 w 580589"/>
                      <a:gd name="connsiteY1" fmla="*/ 48380 h 1068212"/>
                      <a:gd name="connsiteX2" fmla="*/ 290295 w 580589"/>
                      <a:gd name="connsiteY2" fmla="*/ 485726 h 1068212"/>
                      <a:gd name="connsiteX3" fmla="*/ 580590 w 580589"/>
                      <a:gd name="connsiteY3" fmla="*/ 534106 h 1068212"/>
                      <a:gd name="connsiteX4" fmla="*/ 290295 w 580589"/>
                      <a:gd name="connsiteY4" fmla="*/ 582486 h 1068212"/>
                      <a:gd name="connsiteX5" fmla="*/ 290295 w 580589"/>
                      <a:gd name="connsiteY5" fmla="*/ 1019832 h 1068212"/>
                      <a:gd name="connsiteX6" fmla="*/ 0 w 580589"/>
                      <a:gd name="connsiteY6" fmla="*/ 1068212 h 1068212"/>
                      <a:gd name="connsiteX7" fmla="*/ 0 w 580589"/>
                      <a:gd name="connsiteY7" fmla="*/ 0 h 1068212"/>
                      <a:gd name="connsiteX0" fmla="*/ 0 w 580589"/>
                      <a:gd name="connsiteY0" fmla="*/ 0 h 1068212"/>
                      <a:gd name="connsiteX1" fmla="*/ 290295 w 580589"/>
                      <a:gd name="connsiteY1" fmla="*/ 48380 h 1068212"/>
                      <a:gd name="connsiteX2" fmla="*/ 290295 w 580589"/>
                      <a:gd name="connsiteY2" fmla="*/ 485726 h 1068212"/>
                      <a:gd name="connsiteX3" fmla="*/ 580590 w 580589"/>
                      <a:gd name="connsiteY3" fmla="*/ 534106 h 1068212"/>
                      <a:gd name="connsiteX4" fmla="*/ 290295 w 580589"/>
                      <a:gd name="connsiteY4" fmla="*/ 582486 h 1068212"/>
                      <a:gd name="connsiteX5" fmla="*/ 290295 w 580589"/>
                      <a:gd name="connsiteY5" fmla="*/ 1019832 h 1068212"/>
                      <a:gd name="connsiteX6" fmla="*/ 0 w 580589"/>
                      <a:gd name="connsiteY6" fmla="*/ 1068212 h 106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589" h="1068212" stroke="0" extrusionOk="0">
                        <a:moveTo>
                          <a:pt x="0" y="0"/>
                        </a:moveTo>
                        <a:cubicBezTo>
                          <a:pt x="156304" y="-2481"/>
                          <a:pt x="288448" y="22353"/>
                          <a:pt x="290295" y="48380"/>
                        </a:cubicBezTo>
                        <a:cubicBezTo>
                          <a:pt x="315003" y="189408"/>
                          <a:pt x="297573" y="439334"/>
                          <a:pt x="290295" y="485726"/>
                        </a:cubicBezTo>
                        <a:cubicBezTo>
                          <a:pt x="285557" y="517073"/>
                          <a:pt x="416814" y="553176"/>
                          <a:pt x="580590" y="534106"/>
                        </a:cubicBezTo>
                        <a:cubicBezTo>
                          <a:pt x="416167" y="531865"/>
                          <a:pt x="293587" y="557339"/>
                          <a:pt x="290295" y="582486"/>
                        </a:cubicBezTo>
                        <a:cubicBezTo>
                          <a:pt x="310550" y="686243"/>
                          <a:pt x="298614" y="913102"/>
                          <a:pt x="290295" y="1019832"/>
                        </a:cubicBezTo>
                        <a:cubicBezTo>
                          <a:pt x="266089" y="1042845"/>
                          <a:pt x="147593" y="1080200"/>
                          <a:pt x="0" y="1068212"/>
                        </a:cubicBezTo>
                        <a:cubicBezTo>
                          <a:pt x="72407" y="772533"/>
                          <a:pt x="74513" y="488100"/>
                          <a:pt x="0" y="0"/>
                        </a:cubicBezTo>
                        <a:close/>
                      </a:path>
                      <a:path w="580589" h="1068212" fill="none" extrusionOk="0">
                        <a:moveTo>
                          <a:pt x="0" y="0"/>
                        </a:moveTo>
                        <a:cubicBezTo>
                          <a:pt x="161692" y="765"/>
                          <a:pt x="295308" y="22865"/>
                          <a:pt x="290295" y="48380"/>
                        </a:cubicBezTo>
                        <a:cubicBezTo>
                          <a:pt x="276238" y="97909"/>
                          <a:pt x="303601" y="410929"/>
                          <a:pt x="290295" y="485726"/>
                        </a:cubicBezTo>
                        <a:cubicBezTo>
                          <a:pt x="295420" y="520075"/>
                          <a:pt x="420903" y="540719"/>
                          <a:pt x="580590" y="534106"/>
                        </a:cubicBezTo>
                        <a:cubicBezTo>
                          <a:pt x="422433" y="537447"/>
                          <a:pt x="293042" y="559130"/>
                          <a:pt x="290295" y="582486"/>
                        </a:cubicBezTo>
                        <a:cubicBezTo>
                          <a:pt x="255039" y="796003"/>
                          <a:pt x="256405" y="919074"/>
                          <a:pt x="290295" y="1019832"/>
                        </a:cubicBezTo>
                        <a:cubicBezTo>
                          <a:pt x="280513" y="1048158"/>
                          <a:pt x="157541" y="1066290"/>
                          <a:pt x="0" y="1068212"/>
                        </a:cubicBezTo>
                      </a:path>
                    </a:pathLst>
                  </a:custGeom>
                  <ask:type>
                    <ask:lineSketchNon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endParaRPr>
          </a:p>
        </p:txBody>
      </p:sp>
      <p:sp>
        <p:nvSpPr>
          <p:cNvPr id="7" name="ZoneTexte 6">
            <a:extLst>
              <a:ext uri="{FF2B5EF4-FFF2-40B4-BE49-F238E27FC236}">
                <a16:creationId xmlns:a16="http://schemas.microsoft.com/office/drawing/2014/main" id="{B71988B3-B60A-4D8E-9A62-B424B6753939}"/>
              </a:ext>
            </a:extLst>
          </p:cNvPr>
          <p:cNvSpPr txBox="1"/>
          <p:nvPr/>
        </p:nvSpPr>
        <p:spPr>
          <a:xfrm>
            <a:off x="7400792" y="2002906"/>
            <a:ext cx="1545649"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l" rtl="0"/>
            <a:r>
              <a:rPr kumimoji="0" lang="en-GB" sz="1400" b="0" i="0" u="none" strike="noStrike" cap="none" spc="0" normalizeH="0" baseline="0" dirty="0">
                <a:ln>
                  <a:noFill/>
                </a:ln>
                <a:solidFill>
                  <a:srgbClr val="114F9D"/>
                </a:solidFill>
                <a:effectLst/>
                <a:uFillTx/>
                <a:latin typeface="Montserrat" panose="00000500000000000000" pitchFamily="50" charset="0"/>
                <a:ea typeface="+mn-ea"/>
                <a:cs typeface="+mn-cs"/>
                <a:sym typeface="Calibri"/>
              </a:rPr>
              <a:t>Information about the mother</a:t>
            </a:r>
            <a:endParaRPr kumimoji="0" lang="en-GB" sz="1400" b="0" i="0" u="none" strike="noStrike" cap="none" spc="0" normalizeH="0" baseline="0" dirty="0">
              <a:ln>
                <a:noFill/>
              </a:ln>
              <a:solidFill>
                <a:srgbClr val="000000"/>
              </a:solidFill>
              <a:effectLst/>
              <a:uFillTx/>
              <a:latin typeface="+mn-lt"/>
              <a:ea typeface="+mn-ea"/>
              <a:cs typeface="+mn-cs"/>
              <a:sym typeface="Calibri"/>
            </a:endParaRPr>
          </a:p>
        </p:txBody>
      </p:sp>
      <p:sp>
        <p:nvSpPr>
          <p:cNvPr id="17" name="ZoneTexte 16">
            <a:extLst>
              <a:ext uri="{FF2B5EF4-FFF2-40B4-BE49-F238E27FC236}">
                <a16:creationId xmlns:a16="http://schemas.microsoft.com/office/drawing/2014/main" id="{3CD11561-4590-498F-A68D-4104D390D782}"/>
              </a:ext>
            </a:extLst>
          </p:cNvPr>
          <p:cNvSpPr txBox="1"/>
          <p:nvPr/>
        </p:nvSpPr>
        <p:spPr>
          <a:xfrm>
            <a:off x="7369927" y="3167392"/>
            <a:ext cx="1545649"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l" rtl="0"/>
            <a:r>
              <a:rPr kumimoji="0" lang="en-GB" sz="1400" b="0" i="0" u="none" strike="noStrike" cap="none" spc="0" normalizeH="0" baseline="0" dirty="0">
                <a:ln>
                  <a:noFill/>
                </a:ln>
                <a:solidFill>
                  <a:srgbClr val="114F9D"/>
                </a:solidFill>
                <a:effectLst/>
                <a:uFillTx/>
                <a:latin typeface="Montserrat" panose="00000500000000000000" pitchFamily="50" charset="0"/>
                <a:ea typeface="+mn-ea"/>
                <a:cs typeface="+mn-cs"/>
                <a:sym typeface="Calibri"/>
              </a:rPr>
              <a:t>Information about the father</a:t>
            </a:r>
            <a:endParaRPr kumimoji="0" lang="en-GB" sz="1400" b="0" i="0" u="none" strike="noStrike" cap="none" spc="0" normalizeH="0" baseline="0" dirty="0">
              <a:ln>
                <a:noFill/>
              </a:ln>
              <a:solidFill>
                <a:srgbClr val="000000"/>
              </a:solidFill>
              <a:effectLst/>
              <a:uFillTx/>
              <a:latin typeface="+mn-lt"/>
              <a:ea typeface="+mn-ea"/>
              <a:cs typeface="+mn-cs"/>
              <a:sym typeface="Calibri"/>
            </a:endParaRPr>
          </a:p>
        </p:txBody>
      </p:sp>
      <p:sp>
        <p:nvSpPr>
          <p:cNvPr id="11" name="Rectangle 10">
            <a:extLst>
              <a:ext uri="{FF2B5EF4-FFF2-40B4-BE49-F238E27FC236}">
                <a16:creationId xmlns:a16="http://schemas.microsoft.com/office/drawing/2014/main" id="{DD86A981-0290-4367-BBEA-787DE89CBA55}"/>
              </a:ext>
            </a:extLst>
          </p:cNvPr>
          <p:cNvSpPr/>
          <p:nvPr/>
        </p:nvSpPr>
        <p:spPr>
          <a:xfrm>
            <a:off x="0" y="338277"/>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SC</a:t>
            </a:r>
          </a:p>
        </p:txBody>
      </p:sp>
    </p:spTree>
    <p:extLst>
      <p:ext uri="{BB962C8B-B14F-4D97-AF65-F5344CB8AC3E}">
        <p14:creationId xmlns:p14="http://schemas.microsoft.com/office/powerpoint/2010/main" val="97421272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9465514-5C4B-41DC-8D3C-4C0E680BA657}"/>
              </a:ext>
            </a:extLst>
          </p:cNvPr>
          <p:cNvPicPr>
            <a:picLocks noChangeAspect="1"/>
          </p:cNvPicPr>
          <p:nvPr/>
        </p:nvPicPr>
        <p:blipFill>
          <a:blip r:embed="rId3"/>
          <a:stretch>
            <a:fillRect/>
          </a:stretch>
        </p:blipFill>
        <p:spPr>
          <a:xfrm>
            <a:off x="429924" y="1027145"/>
            <a:ext cx="5250937" cy="2844257"/>
          </a:xfrm>
          <a:prstGeom prst="rect">
            <a:avLst/>
          </a:prstGeom>
          <a:ln>
            <a:solidFill>
              <a:schemeClr val="accent1"/>
            </a:solidFill>
          </a:ln>
        </p:spPr>
      </p:pic>
      <p:sp>
        <p:nvSpPr>
          <p:cNvPr id="2" name="Titre 1">
            <a:extLst>
              <a:ext uri="{FF2B5EF4-FFF2-40B4-BE49-F238E27FC236}">
                <a16:creationId xmlns:a16="http://schemas.microsoft.com/office/drawing/2014/main" id="{A0C9C84A-EAF7-4B62-A10C-0DE5F72EE1EC}"/>
              </a:ext>
            </a:extLst>
          </p:cNvPr>
          <p:cNvSpPr>
            <a:spLocks noGrp="1"/>
          </p:cNvSpPr>
          <p:nvPr>
            <p:ph type="title" idx="4294967295"/>
          </p:nvPr>
        </p:nvSpPr>
        <p:spPr>
          <a:xfrm>
            <a:off x="5680861" y="1255288"/>
            <a:ext cx="3387012" cy="298834"/>
          </a:xfrm>
        </p:spPr>
        <p:txBody>
          <a:bodyPr>
            <a:noAutofit/>
          </a:bodyPr>
          <a:lstStyle/>
          <a:p>
            <a:pPr algn="l" rtl="0"/>
            <a:r>
              <a:rPr lang="en-GB" sz="1200" b="0" i="0" u="none" baseline="0" dirty="0">
                <a:solidFill>
                  <a:srgbClr val="114F9D"/>
                </a:solidFill>
                <a:latin typeface="Montserrat" panose="00000500000000000000" pitchFamily="50" charset="0"/>
              </a:rPr>
              <a:t>Intuitive search based on the first letters</a:t>
            </a:r>
          </a:p>
        </p:txBody>
      </p:sp>
      <p:pic>
        <p:nvPicPr>
          <p:cNvPr id="9" name="Image 8">
            <a:extLst>
              <a:ext uri="{FF2B5EF4-FFF2-40B4-BE49-F238E27FC236}">
                <a16:creationId xmlns:a16="http://schemas.microsoft.com/office/drawing/2014/main" id="{5466392D-71E9-4DEB-823D-E47B78F695BA}"/>
              </a:ext>
            </a:extLst>
          </p:cNvPr>
          <p:cNvPicPr>
            <a:picLocks noChangeAspect="1"/>
          </p:cNvPicPr>
          <p:nvPr/>
        </p:nvPicPr>
        <p:blipFill>
          <a:blip r:embed="rId4"/>
          <a:stretch>
            <a:fillRect/>
          </a:stretch>
        </p:blipFill>
        <p:spPr>
          <a:xfrm>
            <a:off x="429925" y="4274903"/>
            <a:ext cx="3344830" cy="1555952"/>
          </a:xfrm>
          <a:prstGeom prst="rect">
            <a:avLst/>
          </a:prstGeom>
          <a:ln>
            <a:solidFill>
              <a:schemeClr val="accent1"/>
            </a:solidFill>
          </a:ln>
        </p:spPr>
      </p:pic>
      <p:pic>
        <p:nvPicPr>
          <p:cNvPr id="11" name="Image 10">
            <a:extLst>
              <a:ext uri="{FF2B5EF4-FFF2-40B4-BE49-F238E27FC236}">
                <a16:creationId xmlns:a16="http://schemas.microsoft.com/office/drawing/2014/main" id="{9369A6AB-DB37-4239-90B9-1936A322A2C0}"/>
              </a:ext>
            </a:extLst>
          </p:cNvPr>
          <p:cNvPicPr>
            <a:picLocks noChangeAspect="1"/>
          </p:cNvPicPr>
          <p:nvPr/>
        </p:nvPicPr>
        <p:blipFill>
          <a:blip r:embed="rId5"/>
          <a:stretch>
            <a:fillRect/>
          </a:stretch>
        </p:blipFill>
        <p:spPr>
          <a:xfrm>
            <a:off x="4124130" y="3295177"/>
            <a:ext cx="3907776" cy="1555952"/>
          </a:xfrm>
          <a:prstGeom prst="rect">
            <a:avLst/>
          </a:prstGeom>
        </p:spPr>
      </p:pic>
      <p:pic>
        <p:nvPicPr>
          <p:cNvPr id="12" name="Image 11">
            <a:extLst>
              <a:ext uri="{FF2B5EF4-FFF2-40B4-BE49-F238E27FC236}">
                <a16:creationId xmlns:a16="http://schemas.microsoft.com/office/drawing/2014/main" id="{5E175B58-B4A6-4DC6-9047-5F53B33420AC}"/>
              </a:ext>
            </a:extLst>
          </p:cNvPr>
          <p:cNvPicPr>
            <a:picLocks noChangeAspect="1"/>
          </p:cNvPicPr>
          <p:nvPr/>
        </p:nvPicPr>
        <p:blipFill>
          <a:blip r:embed="rId6"/>
          <a:stretch>
            <a:fillRect/>
          </a:stretch>
        </p:blipFill>
        <p:spPr>
          <a:xfrm>
            <a:off x="5882269" y="1554122"/>
            <a:ext cx="2907167" cy="1017259"/>
          </a:xfrm>
          <a:prstGeom prst="rect">
            <a:avLst/>
          </a:prstGeom>
        </p:spPr>
      </p:pic>
      <p:sp>
        <p:nvSpPr>
          <p:cNvPr id="13" name="Titre 1">
            <a:extLst>
              <a:ext uri="{FF2B5EF4-FFF2-40B4-BE49-F238E27FC236}">
                <a16:creationId xmlns:a16="http://schemas.microsoft.com/office/drawing/2014/main" id="{C2EE74B1-0359-4694-9CFB-243294DBCD72}"/>
              </a:ext>
            </a:extLst>
          </p:cNvPr>
          <p:cNvSpPr txBox="1">
            <a:spLocks/>
          </p:cNvSpPr>
          <p:nvPr/>
        </p:nvSpPr>
        <p:spPr>
          <a:xfrm>
            <a:off x="1695450" y="534603"/>
            <a:ext cx="7886700" cy="29883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rgbClr val="114F9D"/>
                </a:solidFill>
                <a:latin typeface="Montserrat" panose="00000500000000000000" pitchFamily="50" charset="0"/>
              </a:rPr>
              <a:t>HISTORY tab (1) – </a:t>
            </a:r>
            <a:r>
              <a:rPr lang="en-GB" sz="1800" b="0" i="0" u="none" baseline="0" dirty="0">
                <a:solidFill>
                  <a:srgbClr val="114F9D"/>
                </a:solidFill>
                <a:latin typeface="Montserrat" panose="00000500000000000000" pitchFamily="50" charset="0"/>
              </a:rPr>
              <a:t>Medical HISTORY sub-tab</a:t>
            </a:r>
            <a:endParaRPr lang="en-GB" sz="1800" dirty="0">
              <a:solidFill>
                <a:srgbClr val="114F9D"/>
              </a:solidFill>
              <a:latin typeface="Montserrat" panose="00000500000000000000" pitchFamily="50" charset="0"/>
            </a:endParaRPr>
          </a:p>
        </p:txBody>
      </p:sp>
      <p:sp>
        <p:nvSpPr>
          <p:cNvPr id="14" name="Titre 1">
            <a:extLst>
              <a:ext uri="{FF2B5EF4-FFF2-40B4-BE49-F238E27FC236}">
                <a16:creationId xmlns:a16="http://schemas.microsoft.com/office/drawing/2014/main" id="{D02874C2-60BA-4417-80B7-89DCF8A9D013}"/>
              </a:ext>
            </a:extLst>
          </p:cNvPr>
          <p:cNvSpPr txBox="1">
            <a:spLocks/>
          </p:cNvSpPr>
          <p:nvPr/>
        </p:nvSpPr>
        <p:spPr>
          <a:xfrm>
            <a:off x="5089205" y="2734555"/>
            <a:ext cx="3387012" cy="29883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1200" b="0" i="0" u="none" baseline="0" dirty="0">
                <a:solidFill>
                  <a:srgbClr val="114F9D"/>
                </a:solidFill>
                <a:latin typeface="Montserrat" panose="00000500000000000000" pitchFamily="50" charset="0"/>
              </a:rPr>
              <a:t>Access to the list via the    icon: </a:t>
            </a:r>
          </a:p>
        </p:txBody>
      </p:sp>
      <p:pic>
        <p:nvPicPr>
          <p:cNvPr id="15" name="Image 14">
            <a:extLst>
              <a:ext uri="{FF2B5EF4-FFF2-40B4-BE49-F238E27FC236}">
                <a16:creationId xmlns:a16="http://schemas.microsoft.com/office/drawing/2014/main" id="{7A1B0722-8361-4FE2-9A7D-819B9004468F}"/>
              </a:ext>
            </a:extLst>
          </p:cNvPr>
          <p:cNvPicPr>
            <a:picLocks noChangeAspect="1"/>
          </p:cNvPicPr>
          <p:nvPr/>
        </p:nvPicPr>
        <p:blipFill>
          <a:blip r:embed="rId7"/>
          <a:stretch>
            <a:fillRect/>
          </a:stretch>
        </p:blipFill>
        <p:spPr>
          <a:xfrm>
            <a:off x="7591615" y="2772331"/>
            <a:ext cx="190500" cy="219075"/>
          </a:xfrm>
          <a:prstGeom prst="rect">
            <a:avLst/>
          </a:prstGeom>
        </p:spPr>
      </p:pic>
      <p:sp>
        <p:nvSpPr>
          <p:cNvPr id="16" name="Titre 1">
            <a:extLst>
              <a:ext uri="{FF2B5EF4-FFF2-40B4-BE49-F238E27FC236}">
                <a16:creationId xmlns:a16="http://schemas.microsoft.com/office/drawing/2014/main" id="{B7DF7674-AC30-4BD2-8C89-77CB6208AE59}"/>
              </a:ext>
            </a:extLst>
          </p:cNvPr>
          <p:cNvSpPr txBox="1">
            <a:spLocks/>
          </p:cNvSpPr>
          <p:nvPr/>
        </p:nvSpPr>
        <p:spPr>
          <a:xfrm>
            <a:off x="387743" y="3976069"/>
            <a:ext cx="3387012" cy="29883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1200" b="0" i="0" u="none" baseline="0" dirty="0">
                <a:solidFill>
                  <a:srgbClr val="114F9D"/>
                </a:solidFill>
                <a:latin typeface="Montserrat" panose="00000500000000000000" pitchFamily="50" charset="0"/>
              </a:rPr>
              <a:t>Access to the list with a right click</a:t>
            </a:r>
          </a:p>
        </p:txBody>
      </p:sp>
      <p:pic>
        <p:nvPicPr>
          <p:cNvPr id="3" name="Image 2">
            <a:extLst>
              <a:ext uri="{FF2B5EF4-FFF2-40B4-BE49-F238E27FC236}">
                <a16:creationId xmlns:a16="http://schemas.microsoft.com/office/drawing/2014/main" id="{BF33C4D8-5893-4325-9C6A-8188D86E8CCF}"/>
              </a:ext>
            </a:extLst>
          </p:cNvPr>
          <p:cNvPicPr>
            <a:picLocks noChangeAspect="1"/>
          </p:cNvPicPr>
          <p:nvPr/>
        </p:nvPicPr>
        <p:blipFill>
          <a:blip r:embed="rId8"/>
          <a:stretch>
            <a:fillRect/>
          </a:stretch>
        </p:blipFill>
        <p:spPr>
          <a:xfrm>
            <a:off x="6268518" y="5008360"/>
            <a:ext cx="2377168" cy="1058826"/>
          </a:xfrm>
          <a:prstGeom prst="rect">
            <a:avLst/>
          </a:prstGeom>
        </p:spPr>
      </p:pic>
      <p:sp>
        <p:nvSpPr>
          <p:cNvPr id="5" name="ZoneTexte 4">
            <a:extLst>
              <a:ext uri="{FF2B5EF4-FFF2-40B4-BE49-F238E27FC236}">
                <a16:creationId xmlns:a16="http://schemas.microsoft.com/office/drawing/2014/main" id="{C1A6619A-BFA2-41F5-BB72-D17895707E26}"/>
              </a:ext>
            </a:extLst>
          </p:cNvPr>
          <p:cNvSpPr txBox="1"/>
          <p:nvPr/>
        </p:nvSpPr>
        <p:spPr>
          <a:xfrm>
            <a:off x="4719967" y="5175647"/>
            <a:ext cx="1310269"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l" rtl="0"/>
            <a:r>
              <a:rPr kumimoji="0" lang="en-GB" sz="1200" b="0" i="0" u="none" strike="noStrike" cap="none" spc="0" normalizeH="0" baseline="0" dirty="0">
                <a:ln>
                  <a:noFill/>
                </a:ln>
                <a:solidFill>
                  <a:srgbClr val="114F9D"/>
                </a:solidFill>
                <a:effectLst/>
                <a:uFillTx/>
                <a:latin typeface="Montserrat" panose="00000500000000000000" pitchFamily="50" charset="0"/>
                <a:ea typeface="+mn-ea"/>
                <a:cs typeface="+mn-cs"/>
                <a:sym typeface="Calibri"/>
              </a:rPr>
              <a:t>Important data in the record highlighted</a:t>
            </a:r>
            <a:endParaRPr kumimoji="0" lang="en-GB" sz="1200" b="0" i="0" u="none" strike="noStrike" cap="none" spc="0" normalizeH="0" baseline="0" dirty="0">
              <a:ln>
                <a:noFill/>
              </a:ln>
              <a:solidFill>
                <a:srgbClr val="000000"/>
              </a:solidFill>
              <a:effectLst/>
              <a:uFillTx/>
              <a:latin typeface="+mn-lt"/>
              <a:ea typeface="+mn-ea"/>
              <a:cs typeface="+mn-cs"/>
              <a:sym typeface="Calibri"/>
            </a:endParaRPr>
          </a:p>
        </p:txBody>
      </p:sp>
      <p:cxnSp>
        <p:nvCxnSpPr>
          <p:cNvPr id="17" name="Connecteur droit avec flèche 16">
            <a:extLst>
              <a:ext uri="{FF2B5EF4-FFF2-40B4-BE49-F238E27FC236}">
                <a16:creationId xmlns:a16="http://schemas.microsoft.com/office/drawing/2014/main" id="{2C7EC0D3-CDC9-4BEB-B082-4E803A227D7D}"/>
              </a:ext>
            </a:extLst>
          </p:cNvPr>
          <p:cNvCxnSpPr>
            <a:cxnSpLocks/>
          </p:cNvCxnSpPr>
          <p:nvPr/>
        </p:nvCxnSpPr>
        <p:spPr>
          <a:xfrm flipV="1">
            <a:off x="5680861" y="5328067"/>
            <a:ext cx="587657" cy="24032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9" name="Rectangle 18">
            <a:extLst>
              <a:ext uri="{FF2B5EF4-FFF2-40B4-BE49-F238E27FC236}">
                <a16:creationId xmlns:a16="http://schemas.microsoft.com/office/drawing/2014/main" id="{2FFEFB12-830A-4CE0-B35E-0385D4330DDD}"/>
              </a:ext>
            </a:extLst>
          </p:cNvPr>
          <p:cNvSpPr/>
          <p:nvPr/>
        </p:nvSpPr>
        <p:spPr>
          <a:xfrm>
            <a:off x="0" y="338277"/>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SC</a:t>
            </a:r>
          </a:p>
        </p:txBody>
      </p:sp>
    </p:spTree>
    <p:extLst>
      <p:ext uri="{BB962C8B-B14F-4D97-AF65-F5344CB8AC3E}">
        <p14:creationId xmlns:p14="http://schemas.microsoft.com/office/powerpoint/2010/main" val="334977816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a:extLst>
              <a:ext uri="{FF2B5EF4-FFF2-40B4-BE49-F238E27FC236}">
                <a16:creationId xmlns:a16="http://schemas.microsoft.com/office/drawing/2014/main" id="{C2EE74B1-0359-4694-9CFB-243294DBCD72}"/>
              </a:ext>
            </a:extLst>
          </p:cNvPr>
          <p:cNvSpPr txBox="1">
            <a:spLocks/>
          </p:cNvSpPr>
          <p:nvPr/>
        </p:nvSpPr>
        <p:spPr>
          <a:xfrm>
            <a:off x="1695450" y="534603"/>
            <a:ext cx="7886700" cy="29883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rgbClr val="114F9D"/>
                </a:solidFill>
                <a:latin typeface="Montserrat" panose="00000500000000000000" pitchFamily="50" charset="0"/>
              </a:rPr>
              <a:t>HISTORY tab (2) – </a:t>
            </a:r>
            <a:r>
              <a:rPr lang="en-GB" sz="1800" b="0" i="0" u="none" baseline="0" dirty="0">
                <a:solidFill>
                  <a:srgbClr val="114F9D"/>
                </a:solidFill>
                <a:latin typeface="Montserrat" panose="00000500000000000000" pitchFamily="50" charset="0"/>
              </a:rPr>
              <a:t>Medical HISTORY sub-tab</a:t>
            </a:r>
          </a:p>
        </p:txBody>
      </p:sp>
      <p:sp>
        <p:nvSpPr>
          <p:cNvPr id="16" name="Titre 1">
            <a:extLst>
              <a:ext uri="{FF2B5EF4-FFF2-40B4-BE49-F238E27FC236}">
                <a16:creationId xmlns:a16="http://schemas.microsoft.com/office/drawing/2014/main" id="{B7DF7674-AC30-4BD2-8C89-77CB6208AE59}"/>
              </a:ext>
            </a:extLst>
          </p:cNvPr>
          <p:cNvSpPr txBox="1">
            <a:spLocks/>
          </p:cNvSpPr>
          <p:nvPr/>
        </p:nvSpPr>
        <p:spPr>
          <a:xfrm>
            <a:off x="3580952" y="2674816"/>
            <a:ext cx="3387012" cy="29883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1200" b="0" i="0" u="none" baseline="0" dirty="0">
                <a:solidFill>
                  <a:srgbClr val="114F9D"/>
                </a:solidFill>
                <a:latin typeface="Montserrat" panose="00000500000000000000" pitchFamily="50" charset="0"/>
              </a:rPr>
              <a:t>Access to the list with a right click</a:t>
            </a:r>
          </a:p>
        </p:txBody>
      </p:sp>
      <p:pic>
        <p:nvPicPr>
          <p:cNvPr id="3" name="Image 2">
            <a:extLst>
              <a:ext uri="{FF2B5EF4-FFF2-40B4-BE49-F238E27FC236}">
                <a16:creationId xmlns:a16="http://schemas.microsoft.com/office/drawing/2014/main" id="{4EA139E7-289C-45D9-8F6C-5B34B8B669BB}"/>
              </a:ext>
            </a:extLst>
          </p:cNvPr>
          <p:cNvPicPr>
            <a:picLocks noChangeAspect="1"/>
          </p:cNvPicPr>
          <p:nvPr/>
        </p:nvPicPr>
        <p:blipFill>
          <a:blip r:embed="rId3"/>
          <a:stretch>
            <a:fillRect/>
          </a:stretch>
        </p:blipFill>
        <p:spPr>
          <a:xfrm>
            <a:off x="1085660" y="1087521"/>
            <a:ext cx="4419401" cy="1131916"/>
          </a:xfrm>
          <a:prstGeom prst="rect">
            <a:avLst/>
          </a:prstGeom>
        </p:spPr>
      </p:pic>
      <p:pic>
        <p:nvPicPr>
          <p:cNvPr id="5" name="Image 4">
            <a:extLst>
              <a:ext uri="{FF2B5EF4-FFF2-40B4-BE49-F238E27FC236}">
                <a16:creationId xmlns:a16="http://schemas.microsoft.com/office/drawing/2014/main" id="{F8705A3F-F6E3-4D5B-B459-B17EBB94F2A1}"/>
              </a:ext>
            </a:extLst>
          </p:cNvPr>
          <p:cNvPicPr>
            <a:picLocks noChangeAspect="1"/>
          </p:cNvPicPr>
          <p:nvPr/>
        </p:nvPicPr>
        <p:blipFill>
          <a:blip r:embed="rId4"/>
          <a:stretch>
            <a:fillRect/>
          </a:stretch>
        </p:blipFill>
        <p:spPr>
          <a:xfrm>
            <a:off x="6338255" y="1803512"/>
            <a:ext cx="1556366" cy="809874"/>
          </a:xfrm>
          <a:prstGeom prst="rect">
            <a:avLst/>
          </a:prstGeom>
        </p:spPr>
      </p:pic>
      <p:cxnSp>
        <p:nvCxnSpPr>
          <p:cNvPr id="17" name="Connecteur droit avec flèche 16">
            <a:extLst>
              <a:ext uri="{FF2B5EF4-FFF2-40B4-BE49-F238E27FC236}">
                <a16:creationId xmlns:a16="http://schemas.microsoft.com/office/drawing/2014/main" id="{23DE5C2F-4F1E-4426-8260-10ADAF6B0A5A}"/>
              </a:ext>
            </a:extLst>
          </p:cNvPr>
          <p:cNvCxnSpPr>
            <a:cxnSpLocks/>
          </p:cNvCxnSpPr>
          <p:nvPr/>
        </p:nvCxnSpPr>
        <p:spPr>
          <a:xfrm>
            <a:off x="1518168" y="1542900"/>
            <a:ext cx="5543183" cy="42585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8" name="Ellipse 17">
            <a:extLst>
              <a:ext uri="{FF2B5EF4-FFF2-40B4-BE49-F238E27FC236}">
                <a16:creationId xmlns:a16="http://schemas.microsoft.com/office/drawing/2014/main" id="{FC11B789-3B1D-40A3-B164-D3D46BC45265}"/>
              </a:ext>
            </a:extLst>
          </p:cNvPr>
          <p:cNvSpPr/>
          <p:nvPr/>
        </p:nvSpPr>
        <p:spPr>
          <a:xfrm>
            <a:off x="5857621" y="1173793"/>
            <a:ext cx="2407460" cy="432787"/>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rtl="0"/>
            <a:r>
              <a:rPr lang="en-GB" sz="1400" b="0" i="0" u="none" baseline="0" dirty="0">
                <a:solidFill>
                  <a:srgbClr val="114F9D"/>
                </a:solidFill>
                <a:latin typeface="Montserrat" panose="00000500000000000000" pitchFamily="50" charset="0"/>
              </a:rPr>
              <a:t>Allergy alert</a:t>
            </a:r>
            <a:endParaRPr kumimoji="0" lang="en-GB" sz="1400" b="0" i="0" u="none" strike="noStrike" cap="none" spc="0" normalizeH="0" baseline="0" dirty="0">
              <a:ln>
                <a:noFill/>
              </a:ln>
              <a:solidFill>
                <a:srgbClr val="000000"/>
              </a:solidFill>
              <a:effectLst/>
              <a:uFillTx/>
              <a:sym typeface="Calibri"/>
            </a:endParaRPr>
          </a:p>
        </p:txBody>
      </p:sp>
      <p:pic>
        <p:nvPicPr>
          <p:cNvPr id="19" name="Image 18">
            <a:extLst>
              <a:ext uri="{FF2B5EF4-FFF2-40B4-BE49-F238E27FC236}">
                <a16:creationId xmlns:a16="http://schemas.microsoft.com/office/drawing/2014/main" id="{962FE0F2-A8A5-422A-A41D-BD35204787DA}"/>
              </a:ext>
            </a:extLst>
          </p:cNvPr>
          <p:cNvPicPr>
            <a:picLocks noChangeAspect="1"/>
          </p:cNvPicPr>
          <p:nvPr/>
        </p:nvPicPr>
        <p:blipFill>
          <a:blip r:embed="rId5"/>
          <a:stretch>
            <a:fillRect/>
          </a:stretch>
        </p:blipFill>
        <p:spPr>
          <a:xfrm>
            <a:off x="1085660" y="2925494"/>
            <a:ext cx="5882304" cy="3186248"/>
          </a:xfrm>
          <a:prstGeom prst="rect">
            <a:avLst/>
          </a:prstGeom>
          <a:ln>
            <a:solidFill>
              <a:schemeClr val="accent1"/>
            </a:solidFill>
          </a:ln>
        </p:spPr>
      </p:pic>
      <p:cxnSp>
        <p:nvCxnSpPr>
          <p:cNvPr id="21" name="Connecteur droit avec flèche 20">
            <a:extLst>
              <a:ext uri="{FF2B5EF4-FFF2-40B4-BE49-F238E27FC236}">
                <a16:creationId xmlns:a16="http://schemas.microsoft.com/office/drawing/2014/main" id="{503A8666-71A4-488C-B3B4-283E7B73DCDC}"/>
              </a:ext>
            </a:extLst>
          </p:cNvPr>
          <p:cNvCxnSpPr>
            <a:cxnSpLocks/>
          </p:cNvCxnSpPr>
          <p:nvPr/>
        </p:nvCxnSpPr>
        <p:spPr>
          <a:xfrm>
            <a:off x="1157384" y="3969502"/>
            <a:ext cx="1753767" cy="25726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3" name="Ellipse 22">
            <a:extLst>
              <a:ext uri="{FF2B5EF4-FFF2-40B4-BE49-F238E27FC236}">
                <a16:creationId xmlns:a16="http://schemas.microsoft.com/office/drawing/2014/main" id="{08FEFCBA-8E43-4D85-84F8-B6884E8DEC7E}"/>
              </a:ext>
            </a:extLst>
          </p:cNvPr>
          <p:cNvSpPr/>
          <p:nvPr/>
        </p:nvSpPr>
        <p:spPr>
          <a:xfrm>
            <a:off x="6338255" y="3693471"/>
            <a:ext cx="2434270" cy="1341650"/>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rtl="0"/>
            <a:r>
              <a:rPr lang="en-GB" sz="1400" b="0" i="0" u="none" baseline="0" dirty="0">
                <a:solidFill>
                  <a:srgbClr val="114F9D"/>
                </a:solidFill>
                <a:latin typeface="Montserrat" panose="00000500000000000000" pitchFamily="50" charset="0"/>
              </a:rPr>
              <a:t>Connection to the Reference Centre for Teratogens</a:t>
            </a:r>
            <a:endParaRPr kumimoji="0" lang="en-GB" sz="1400" b="0" i="0" u="none" strike="noStrike" cap="none" spc="0" normalizeH="0" baseline="0" dirty="0">
              <a:ln>
                <a:noFill/>
              </a:ln>
              <a:solidFill>
                <a:srgbClr val="000000"/>
              </a:solidFill>
              <a:effectLst/>
              <a:uFillTx/>
              <a:sym typeface="Calibri"/>
            </a:endParaRPr>
          </a:p>
        </p:txBody>
      </p:sp>
      <p:sp>
        <p:nvSpPr>
          <p:cNvPr id="14" name="Rectangle 13">
            <a:extLst>
              <a:ext uri="{FF2B5EF4-FFF2-40B4-BE49-F238E27FC236}">
                <a16:creationId xmlns:a16="http://schemas.microsoft.com/office/drawing/2014/main" id="{E2BFB196-4905-4524-8051-904CF0DDC612}"/>
              </a:ext>
            </a:extLst>
          </p:cNvPr>
          <p:cNvSpPr/>
          <p:nvPr/>
        </p:nvSpPr>
        <p:spPr>
          <a:xfrm>
            <a:off x="0" y="338277"/>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SC</a:t>
            </a:r>
          </a:p>
        </p:txBody>
      </p:sp>
    </p:spTree>
    <p:extLst>
      <p:ext uri="{BB962C8B-B14F-4D97-AF65-F5344CB8AC3E}">
        <p14:creationId xmlns:p14="http://schemas.microsoft.com/office/powerpoint/2010/main" val="169061556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a:extLst>
              <a:ext uri="{FF2B5EF4-FFF2-40B4-BE49-F238E27FC236}">
                <a16:creationId xmlns:a16="http://schemas.microsoft.com/office/drawing/2014/main" id="{C2EE74B1-0359-4694-9CFB-243294DBCD72}"/>
              </a:ext>
            </a:extLst>
          </p:cNvPr>
          <p:cNvSpPr txBox="1">
            <a:spLocks/>
          </p:cNvSpPr>
          <p:nvPr/>
        </p:nvSpPr>
        <p:spPr>
          <a:xfrm>
            <a:off x="1695450" y="534603"/>
            <a:ext cx="7886700" cy="29883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rgbClr val="114F9D"/>
                </a:solidFill>
                <a:latin typeface="Montserrat" panose="00000500000000000000" pitchFamily="50" charset="0"/>
              </a:rPr>
              <a:t>HISTORY tab (3) – </a:t>
            </a:r>
            <a:r>
              <a:rPr lang="en-GB" sz="1800" b="0" i="0" u="none" baseline="0" dirty="0">
                <a:solidFill>
                  <a:srgbClr val="114F9D"/>
                </a:solidFill>
                <a:latin typeface="Montserrat" panose="00000500000000000000" pitchFamily="50" charset="0"/>
              </a:rPr>
              <a:t>Obstetric HISTORY</a:t>
            </a:r>
          </a:p>
        </p:txBody>
      </p:sp>
      <p:pic>
        <p:nvPicPr>
          <p:cNvPr id="4" name="Image 3">
            <a:extLst>
              <a:ext uri="{FF2B5EF4-FFF2-40B4-BE49-F238E27FC236}">
                <a16:creationId xmlns:a16="http://schemas.microsoft.com/office/drawing/2014/main" id="{D10A8123-CA3C-4DF3-908D-4AE3774AF3C5}"/>
              </a:ext>
            </a:extLst>
          </p:cNvPr>
          <p:cNvPicPr>
            <a:picLocks noChangeAspect="1"/>
          </p:cNvPicPr>
          <p:nvPr/>
        </p:nvPicPr>
        <p:blipFill>
          <a:blip r:embed="rId3"/>
          <a:stretch>
            <a:fillRect/>
          </a:stretch>
        </p:blipFill>
        <p:spPr>
          <a:xfrm>
            <a:off x="814532" y="1109980"/>
            <a:ext cx="6226967" cy="3376184"/>
          </a:xfrm>
          <a:prstGeom prst="rect">
            <a:avLst/>
          </a:prstGeom>
          <a:ln>
            <a:solidFill>
              <a:schemeClr val="accent1"/>
            </a:solidFill>
          </a:ln>
        </p:spPr>
      </p:pic>
      <p:pic>
        <p:nvPicPr>
          <p:cNvPr id="6" name="Image 5">
            <a:extLst>
              <a:ext uri="{FF2B5EF4-FFF2-40B4-BE49-F238E27FC236}">
                <a16:creationId xmlns:a16="http://schemas.microsoft.com/office/drawing/2014/main" id="{E15909FB-2CB9-468F-AF4C-D32D08F05BEF}"/>
              </a:ext>
            </a:extLst>
          </p:cNvPr>
          <p:cNvPicPr>
            <a:picLocks noChangeAspect="1"/>
          </p:cNvPicPr>
          <p:nvPr/>
        </p:nvPicPr>
        <p:blipFill>
          <a:blip r:embed="rId4"/>
          <a:stretch>
            <a:fillRect/>
          </a:stretch>
        </p:blipFill>
        <p:spPr>
          <a:xfrm>
            <a:off x="571936" y="4063651"/>
            <a:ext cx="2015352" cy="1737017"/>
          </a:xfrm>
          <a:prstGeom prst="rect">
            <a:avLst/>
          </a:prstGeom>
        </p:spPr>
      </p:pic>
      <p:pic>
        <p:nvPicPr>
          <p:cNvPr id="7" name="Image 6">
            <a:extLst>
              <a:ext uri="{FF2B5EF4-FFF2-40B4-BE49-F238E27FC236}">
                <a16:creationId xmlns:a16="http://schemas.microsoft.com/office/drawing/2014/main" id="{D07049A7-CB25-4FB0-A09B-4202619E960C}"/>
              </a:ext>
            </a:extLst>
          </p:cNvPr>
          <p:cNvPicPr>
            <a:picLocks noChangeAspect="1"/>
          </p:cNvPicPr>
          <p:nvPr/>
        </p:nvPicPr>
        <p:blipFill>
          <a:blip r:embed="rId5"/>
          <a:stretch>
            <a:fillRect/>
          </a:stretch>
        </p:blipFill>
        <p:spPr>
          <a:xfrm>
            <a:off x="4572000" y="3474551"/>
            <a:ext cx="3356083" cy="2350911"/>
          </a:xfrm>
          <a:prstGeom prst="rect">
            <a:avLst/>
          </a:prstGeom>
          <a:ln>
            <a:solidFill>
              <a:schemeClr val="accent1"/>
            </a:solidFill>
          </a:ln>
        </p:spPr>
      </p:pic>
      <p:sp>
        <p:nvSpPr>
          <p:cNvPr id="18" name="Ellipse 17">
            <a:extLst>
              <a:ext uri="{FF2B5EF4-FFF2-40B4-BE49-F238E27FC236}">
                <a16:creationId xmlns:a16="http://schemas.microsoft.com/office/drawing/2014/main" id="{FC11B789-3B1D-40A3-B164-D3D46BC45265}"/>
              </a:ext>
            </a:extLst>
          </p:cNvPr>
          <p:cNvSpPr/>
          <p:nvPr/>
        </p:nvSpPr>
        <p:spPr>
          <a:xfrm>
            <a:off x="6855063" y="1797001"/>
            <a:ext cx="2219580" cy="649183"/>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rtl="0"/>
            <a:r>
              <a:rPr lang="en-GB" sz="1200" b="0" i="0" u="none" baseline="0" dirty="0">
                <a:solidFill>
                  <a:srgbClr val="114F9D"/>
                </a:solidFill>
                <a:latin typeface="Montserrat" panose="00000500000000000000" pitchFamily="50" charset="0"/>
              </a:rPr>
              <a:t>History summary table</a:t>
            </a:r>
            <a:endParaRPr kumimoji="0" lang="en-GB" sz="1200" b="0" i="0" u="none" strike="noStrike" cap="none" spc="0" normalizeH="0" baseline="0" dirty="0">
              <a:ln>
                <a:noFill/>
              </a:ln>
              <a:solidFill>
                <a:srgbClr val="000000"/>
              </a:solidFill>
              <a:effectLst/>
              <a:uFillTx/>
              <a:sym typeface="Calibri"/>
            </a:endParaRPr>
          </a:p>
        </p:txBody>
      </p:sp>
      <p:sp>
        <p:nvSpPr>
          <p:cNvPr id="12" name="Ellipse 11">
            <a:extLst>
              <a:ext uri="{FF2B5EF4-FFF2-40B4-BE49-F238E27FC236}">
                <a16:creationId xmlns:a16="http://schemas.microsoft.com/office/drawing/2014/main" id="{71443275-9FC9-4C71-9224-C17246EFB293}"/>
              </a:ext>
            </a:extLst>
          </p:cNvPr>
          <p:cNvSpPr/>
          <p:nvPr/>
        </p:nvSpPr>
        <p:spPr>
          <a:xfrm>
            <a:off x="396404" y="2794349"/>
            <a:ext cx="2366415" cy="1119674"/>
          </a:xfrm>
          <a:prstGeom prst="ellipse">
            <a:avLst/>
          </a:prstGeom>
          <a:noFill/>
          <a:ln w="127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17" name="Connecteur droit avec flèche 16">
            <a:extLst>
              <a:ext uri="{FF2B5EF4-FFF2-40B4-BE49-F238E27FC236}">
                <a16:creationId xmlns:a16="http://schemas.microsoft.com/office/drawing/2014/main" id="{23DE5C2F-4F1E-4426-8260-10ADAF6B0A5A}"/>
              </a:ext>
            </a:extLst>
          </p:cNvPr>
          <p:cNvCxnSpPr>
            <a:cxnSpLocks/>
            <a:stCxn id="18" idx="2"/>
          </p:cNvCxnSpPr>
          <p:nvPr/>
        </p:nvCxnSpPr>
        <p:spPr>
          <a:xfrm flipH="1" flipV="1">
            <a:off x="5302367" y="2006649"/>
            <a:ext cx="1552696" cy="114944"/>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6" name="Titre 1">
            <a:extLst>
              <a:ext uri="{FF2B5EF4-FFF2-40B4-BE49-F238E27FC236}">
                <a16:creationId xmlns:a16="http://schemas.microsoft.com/office/drawing/2014/main" id="{B7DF7674-AC30-4BD2-8C89-77CB6208AE59}"/>
              </a:ext>
            </a:extLst>
          </p:cNvPr>
          <p:cNvSpPr txBox="1">
            <a:spLocks/>
          </p:cNvSpPr>
          <p:nvPr/>
        </p:nvSpPr>
        <p:spPr>
          <a:xfrm>
            <a:off x="2762819" y="3149960"/>
            <a:ext cx="3387012" cy="29883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1200" b="0" i="0" u="none" baseline="0" dirty="0">
                <a:solidFill>
                  <a:srgbClr val="114F9D"/>
                </a:solidFill>
                <a:latin typeface="Montserrat" panose="00000500000000000000" pitchFamily="50" charset="0"/>
              </a:rPr>
              <a:t>Automated calculation areas</a:t>
            </a:r>
          </a:p>
        </p:txBody>
      </p:sp>
      <p:sp>
        <p:nvSpPr>
          <p:cNvPr id="24" name="ZoneTexte 23">
            <a:extLst>
              <a:ext uri="{FF2B5EF4-FFF2-40B4-BE49-F238E27FC236}">
                <a16:creationId xmlns:a16="http://schemas.microsoft.com/office/drawing/2014/main" id="{721AC154-6B30-4F26-95E8-876480E0AA6F}"/>
              </a:ext>
            </a:extLst>
          </p:cNvPr>
          <p:cNvSpPr txBox="1"/>
          <p:nvPr/>
        </p:nvSpPr>
        <p:spPr>
          <a:xfrm>
            <a:off x="285968" y="5825462"/>
            <a:ext cx="2600473"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rtl="0"/>
            <a:r>
              <a:rPr lang="en-GB" sz="1200" b="0" i="0" u="none" baseline="0" dirty="0">
                <a:solidFill>
                  <a:srgbClr val="114F9D"/>
                </a:solidFill>
                <a:latin typeface="Montserrat" panose="00000500000000000000" pitchFamily="50" charset="0"/>
              </a:rPr>
              <a:t>Window to choose type of history</a:t>
            </a:r>
            <a:endParaRPr lang="en-GB" sz="1200" dirty="0"/>
          </a:p>
        </p:txBody>
      </p:sp>
      <p:pic>
        <p:nvPicPr>
          <p:cNvPr id="25" name="Image 24">
            <a:extLst>
              <a:ext uri="{FF2B5EF4-FFF2-40B4-BE49-F238E27FC236}">
                <a16:creationId xmlns:a16="http://schemas.microsoft.com/office/drawing/2014/main" id="{5F06899B-A946-4704-9739-6E9DDF6AA618}"/>
              </a:ext>
            </a:extLst>
          </p:cNvPr>
          <p:cNvPicPr>
            <a:picLocks noChangeAspect="1"/>
          </p:cNvPicPr>
          <p:nvPr/>
        </p:nvPicPr>
        <p:blipFill>
          <a:blip r:embed="rId6"/>
          <a:stretch>
            <a:fillRect/>
          </a:stretch>
        </p:blipFill>
        <p:spPr>
          <a:xfrm>
            <a:off x="64584" y="1154812"/>
            <a:ext cx="628650" cy="323850"/>
          </a:xfrm>
          <a:prstGeom prst="rect">
            <a:avLst/>
          </a:prstGeom>
        </p:spPr>
      </p:pic>
      <p:cxnSp>
        <p:nvCxnSpPr>
          <p:cNvPr id="27" name="Connecteur droit avec flèche 26">
            <a:extLst>
              <a:ext uri="{FF2B5EF4-FFF2-40B4-BE49-F238E27FC236}">
                <a16:creationId xmlns:a16="http://schemas.microsoft.com/office/drawing/2014/main" id="{A66D9099-2035-4AEF-AD23-AD3712DDBB30}"/>
              </a:ext>
            </a:extLst>
          </p:cNvPr>
          <p:cNvCxnSpPr/>
          <p:nvPr/>
        </p:nvCxnSpPr>
        <p:spPr>
          <a:xfrm>
            <a:off x="571936" y="1478662"/>
            <a:ext cx="242596" cy="238171"/>
          </a:xfrm>
          <a:prstGeom prst="straightConnector1">
            <a:avLst/>
          </a:prstGeom>
          <a:noFill/>
          <a:ln w="9525" cap="flat">
            <a:solidFill>
              <a:schemeClr val="accent1"/>
            </a:solidFill>
            <a:prstDash val="solid"/>
            <a:round/>
            <a:headEnd type="triangle"/>
            <a:tailEnd type="triangle"/>
          </a:ln>
          <a:effectLst/>
          <a:sp3d/>
        </p:spPr>
        <p:style>
          <a:lnRef idx="0">
            <a:scrgbClr r="0" g="0" b="0"/>
          </a:lnRef>
          <a:fillRef idx="0">
            <a:scrgbClr r="0" g="0" b="0"/>
          </a:fillRef>
          <a:effectRef idx="0">
            <a:scrgbClr r="0" g="0" b="0"/>
          </a:effectRef>
          <a:fontRef idx="none"/>
        </p:style>
      </p:cxnSp>
      <p:sp>
        <p:nvSpPr>
          <p:cNvPr id="28" name="ZoneTexte 27">
            <a:extLst>
              <a:ext uri="{FF2B5EF4-FFF2-40B4-BE49-F238E27FC236}">
                <a16:creationId xmlns:a16="http://schemas.microsoft.com/office/drawing/2014/main" id="{BB36CB51-2EBA-4191-8C31-6FD2E1AC47C1}"/>
              </a:ext>
            </a:extLst>
          </p:cNvPr>
          <p:cNvSpPr txBox="1"/>
          <p:nvPr/>
        </p:nvSpPr>
        <p:spPr>
          <a:xfrm>
            <a:off x="4849594" y="5851219"/>
            <a:ext cx="2600473"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rtl="0"/>
            <a:r>
              <a:rPr lang="en-GB" sz="1200" b="0" i="0" u="none" baseline="0" dirty="0">
                <a:solidFill>
                  <a:srgbClr val="114F9D"/>
                </a:solidFill>
                <a:latin typeface="Montserrat" panose="00000500000000000000" pitchFamily="50" charset="0"/>
              </a:rPr>
              <a:t>Window to enter history</a:t>
            </a:r>
            <a:endParaRPr lang="en-GB" sz="1200" dirty="0"/>
          </a:p>
        </p:txBody>
      </p:sp>
      <p:sp>
        <p:nvSpPr>
          <p:cNvPr id="15" name="Rectangle 14">
            <a:extLst>
              <a:ext uri="{FF2B5EF4-FFF2-40B4-BE49-F238E27FC236}">
                <a16:creationId xmlns:a16="http://schemas.microsoft.com/office/drawing/2014/main" id="{E89B1071-7944-409B-85AB-FDEBC6AF99E3}"/>
              </a:ext>
            </a:extLst>
          </p:cNvPr>
          <p:cNvSpPr/>
          <p:nvPr/>
        </p:nvSpPr>
        <p:spPr>
          <a:xfrm>
            <a:off x="0" y="338277"/>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SC</a:t>
            </a:r>
          </a:p>
        </p:txBody>
      </p:sp>
    </p:spTree>
    <p:extLst>
      <p:ext uri="{BB962C8B-B14F-4D97-AF65-F5344CB8AC3E}">
        <p14:creationId xmlns:p14="http://schemas.microsoft.com/office/powerpoint/2010/main" val="58117874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C9C84A-EAF7-4B62-A10C-0DE5F72EE1EC}"/>
              </a:ext>
            </a:extLst>
          </p:cNvPr>
          <p:cNvSpPr>
            <a:spLocks noGrp="1"/>
          </p:cNvSpPr>
          <p:nvPr>
            <p:ph type="title" idx="4294967295"/>
          </p:nvPr>
        </p:nvSpPr>
        <p:spPr/>
        <p:txBody>
          <a:bodyPr>
            <a:noAutofit/>
          </a:bodyPr>
          <a:lstStyle/>
          <a:p>
            <a:pPr algn="l" rtl="0"/>
            <a:r>
              <a:rPr lang="en-GB" sz="2800" b="0" i="0" u="none" baseline="0" dirty="0">
                <a:solidFill>
                  <a:srgbClr val="114F9D"/>
                </a:solidFill>
                <a:latin typeface="Montserrat" panose="00000500000000000000" pitchFamily="50" charset="0"/>
              </a:rPr>
              <a:t>Pregnancy tab - </a:t>
            </a:r>
            <a:r>
              <a:rPr lang="en-GB" sz="1800" b="0" i="0" u="none" baseline="0" dirty="0">
                <a:solidFill>
                  <a:srgbClr val="114F9D"/>
                </a:solidFill>
                <a:latin typeface="Montserrat" panose="00000500000000000000" pitchFamily="50" charset="0"/>
              </a:rPr>
              <a:t>‘Start of pregnancy’ sub-tab</a:t>
            </a:r>
          </a:p>
        </p:txBody>
      </p:sp>
      <p:pic>
        <p:nvPicPr>
          <p:cNvPr id="6" name="Image 5">
            <a:extLst>
              <a:ext uri="{FF2B5EF4-FFF2-40B4-BE49-F238E27FC236}">
                <a16:creationId xmlns:a16="http://schemas.microsoft.com/office/drawing/2014/main" id="{03DF195D-6847-4C13-B182-8DD345E9307E}"/>
              </a:ext>
            </a:extLst>
          </p:cNvPr>
          <p:cNvPicPr>
            <a:picLocks noChangeAspect="1"/>
          </p:cNvPicPr>
          <p:nvPr/>
        </p:nvPicPr>
        <p:blipFill>
          <a:blip r:embed="rId3"/>
          <a:stretch>
            <a:fillRect/>
          </a:stretch>
        </p:blipFill>
        <p:spPr>
          <a:xfrm>
            <a:off x="540183" y="4538233"/>
            <a:ext cx="2005733" cy="236085"/>
          </a:xfrm>
          <a:prstGeom prst="rect">
            <a:avLst/>
          </a:prstGeom>
        </p:spPr>
      </p:pic>
      <p:pic>
        <p:nvPicPr>
          <p:cNvPr id="7" name="Image 6">
            <a:extLst>
              <a:ext uri="{FF2B5EF4-FFF2-40B4-BE49-F238E27FC236}">
                <a16:creationId xmlns:a16="http://schemas.microsoft.com/office/drawing/2014/main" id="{5901D3A1-1CAF-4A53-9EEA-99FFD5531EF6}"/>
              </a:ext>
            </a:extLst>
          </p:cNvPr>
          <p:cNvPicPr>
            <a:picLocks noChangeAspect="1"/>
          </p:cNvPicPr>
          <p:nvPr/>
        </p:nvPicPr>
        <p:blipFill>
          <a:blip r:embed="rId4"/>
          <a:stretch>
            <a:fillRect/>
          </a:stretch>
        </p:blipFill>
        <p:spPr>
          <a:xfrm>
            <a:off x="540183" y="4857485"/>
            <a:ext cx="2005733" cy="1265072"/>
          </a:xfrm>
          <a:prstGeom prst="rect">
            <a:avLst/>
          </a:prstGeom>
        </p:spPr>
      </p:pic>
      <p:pic>
        <p:nvPicPr>
          <p:cNvPr id="12" name="Image 11">
            <a:extLst>
              <a:ext uri="{FF2B5EF4-FFF2-40B4-BE49-F238E27FC236}">
                <a16:creationId xmlns:a16="http://schemas.microsoft.com/office/drawing/2014/main" id="{7347CBA3-0E05-40C6-8578-6D3318F541F6}"/>
              </a:ext>
            </a:extLst>
          </p:cNvPr>
          <p:cNvPicPr>
            <a:picLocks noChangeAspect="1"/>
          </p:cNvPicPr>
          <p:nvPr/>
        </p:nvPicPr>
        <p:blipFill>
          <a:blip r:embed="rId5"/>
          <a:stretch>
            <a:fillRect/>
          </a:stretch>
        </p:blipFill>
        <p:spPr>
          <a:xfrm>
            <a:off x="540183" y="1217172"/>
            <a:ext cx="5730789" cy="3104177"/>
          </a:xfrm>
          <a:prstGeom prst="rect">
            <a:avLst/>
          </a:prstGeom>
          <a:ln>
            <a:solidFill>
              <a:schemeClr val="accent1"/>
            </a:solidFill>
          </a:ln>
        </p:spPr>
      </p:pic>
      <p:cxnSp>
        <p:nvCxnSpPr>
          <p:cNvPr id="11" name="Connecteur droit avec flèche 10">
            <a:extLst>
              <a:ext uri="{FF2B5EF4-FFF2-40B4-BE49-F238E27FC236}">
                <a16:creationId xmlns:a16="http://schemas.microsoft.com/office/drawing/2014/main" id="{7982C8B0-5074-4DA2-8DD4-3415BCA791EF}"/>
              </a:ext>
            </a:extLst>
          </p:cNvPr>
          <p:cNvCxnSpPr/>
          <p:nvPr/>
        </p:nvCxnSpPr>
        <p:spPr>
          <a:xfrm>
            <a:off x="895739" y="2108718"/>
            <a:ext cx="0" cy="2323323"/>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13" name="Image 12">
            <a:extLst>
              <a:ext uri="{FF2B5EF4-FFF2-40B4-BE49-F238E27FC236}">
                <a16:creationId xmlns:a16="http://schemas.microsoft.com/office/drawing/2014/main" id="{7FF6A45C-B004-4D24-8508-C85949D30F41}"/>
              </a:ext>
            </a:extLst>
          </p:cNvPr>
          <p:cNvPicPr>
            <a:picLocks noChangeAspect="1"/>
          </p:cNvPicPr>
          <p:nvPr/>
        </p:nvPicPr>
        <p:blipFill>
          <a:blip r:embed="rId6"/>
          <a:stretch>
            <a:fillRect/>
          </a:stretch>
        </p:blipFill>
        <p:spPr>
          <a:xfrm>
            <a:off x="3091543" y="4537788"/>
            <a:ext cx="1360988" cy="737799"/>
          </a:xfrm>
          <a:prstGeom prst="rect">
            <a:avLst/>
          </a:prstGeom>
        </p:spPr>
      </p:pic>
      <p:cxnSp>
        <p:nvCxnSpPr>
          <p:cNvPr id="14" name="Connecteur droit avec flèche 13">
            <a:extLst>
              <a:ext uri="{FF2B5EF4-FFF2-40B4-BE49-F238E27FC236}">
                <a16:creationId xmlns:a16="http://schemas.microsoft.com/office/drawing/2014/main" id="{D5585B16-ECF3-4884-96AA-51BC40B2C74C}"/>
              </a:ext>
            </a:extLst>
          </p:cNvPr>
          <p:cNvCxnSpPr>
            <a:cxnSpLocks/>
          </p:cNvCxnSpPr>
          <p:nvPr/>
        </p:nvCxnSpPr>
        <p:spPr>
          <a:xfrm>
            <a:off x="2472612" y="3498980"/>
            <a:ext cx="801278" cy="956086"/>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17" name="Image 16">
            <a:extLst>
              <a:ext uri="{FF2B5EF4-FFF2-40B4-BE49-F238E27FC236}">
                <a16:creationId xmlns:a16="http://schemas.microsoft.com/office/drawing/2014/main" id="{C604519F-909E-426B-A7AB-F81353D75F29}"/>
              </a:ext>
            </a:extLst>
          </p:cNvPr>
          <p:cNvPicPr>
            <a:picLocks noChangeAspect="1"/>
          </p:cNvPicPr>
          <p:nvPr/>
        </p:nvPicPr>
        <p:blipFill>
          <a:blip r:embed="rId7"/>
          <a:stretch>
            <a:fillRect/>
          </a:stretch>
        </p:blipFill>
        <p:spPr>
          <a:xfrm>
            <a:off x="6941976" y="3270379"/>
            <a:ext cx="1743075" cy="1200150"/>
          </a:xfrm>
          <a:prstGeom prst="rect">
            <a:avLst/>
          </a:prstGeom>
        </p:spPr>
      </p:pic>
      <p:cxnSp>
        <p:nvCxnSpPr>
          <p:cNvPr id="18" name="Connecteur droit avec flèche 17">
            <a:extLst>
              <a:ext uri="{FF2B5EF4-FFF2-40B4-BE49-F238E27FC236}">
                <a16:creationId xmlns:a16="http://schemas.microsoft.com/office/drawing/2014/main" id="{E1A03390-179F-4C12-B50D-846808A15FBA}"/>
              </a:ext>
            </a:extLst>
          </p:cNvPr>
          <p:cNvCxnSpPr>
            <a:cxnSpLocks/>
          </p:cNvCxnSpPr>
          <p:nvPr/>
        </p:nvCxnSpPr>
        <p:spPr>
          <a:xfrm>
            <a:off x="2472612" y="1922106"/>
            <a:ext cx="4338735" cy="1948348"/>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20" name="Ellipse 19">
            <a:extLst>
              <a:ext uri="{FF2B5EF4-FFF2-40B4-BE49-F238E27FC236}">
                <a16:creationId xmlns:a16="http://schemas.microsoft.com/office/drawing/2014/main" id="{995A06B5-5979-4DD6-801C-D23061F2F105}"/>
              </a:ext>
            </a:extLst>
          </p:cNvPr>
          <p:cNvSpPr/>
          <p:nvPr/>
        </p:nvSpPr>
        <p:spPr>
          <a:xfrm>
            <a:off x="571936" y="1623527"/>
            <a:ext cx="1429768" cy="365862"/>
          </a:xfrm>
          <a:prstGeom prst="ellipse">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21" name="Connecteur droit avec flèche 20">
            <a:extLst>
              <a:ext uri="{FF2B5EF4-FFF2-40B4-BE49-F238E27FC236}">
                <a16:creationId xmlns:a16="http://schemas.microsoft.com/office/drawing/2014/main" id="{9A226CA2-F846-4D3D-8931-3800F5D4FDAC}"/>
              </a:ext>
            </a:extLst>
          </p:cNvPr>
          <p:cNvCxnSpPr>
            <a:cxnSpLocks/>
          </p:cNvCxnSpPr>
          <p:nvPr/>
        </p:nvCxnSpPr>
        <p:spPr>
          <a:xfrm>
            <a:off x="2001704" y="1798403"/>
            <a:ext cx="4809643" cy="8055"/>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24" name="ZoneTexte 23">
            <a:extLst>
              <a:ext uri="{FF2B5EF4-FFF2-40B4-BE49-F238E27FC236}">
                <a16:creationId xmlns:a16="http://schemas.microsoft.com/office/drawing/2014/main" id="{EF1972A2-613D-4EB1-A85D-514B02118022}"/>
              </a:ext>
            </a:extLst>
          </p:cNvPr>
          <p:cNvSpPr txBox="1"/>
          <p:nvPr/>
        </p:nvSpPr>
        <p:spPr>
          <a:xfrm>
            <a:off x="6941976" y="1558212"/>
            <a:ext cx="2202024"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just" rtl="0"/>
            <a:r>
              <a:rPr lang="en-GB" sz="1200" b="0" i="0" u="none" baseline="0" dirty="0">
                <a:solidFill>
                  <a:srgbClr val="114F9D"/>
                </a:solidFill>
                <a:latin typeface="Montserrat" panose="00000500000000000000" pitchFamily="50" charset="0"/>
              </a:rPr>
              <a:t>Automated calculations: </a:t>
            </a:r>
          </a:p>
          <a:p>
            <a:pPr algn="just" rtl="0"/>
            <a:r>
              <a:rPr lang="en-GB" sz="1200" b="0" i="0" u="none" baseline="0" dirty="0">
                <a:solidFill>
                  <a:srgbClr val="114F9D"/>
                </a:solidFill>
                <a:latin typeface="Montserrat" panose="00000500000000000000" pitchFamily="50" charset="0"/>
              </a:rPr>
              <a:t>LMP, due date, date of maternity leave</a:t>
            </a:r>
            <a:endParaRPr lang="en-GB" sz="1200" dirty="0"/>
          </a:p>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pic>
        <p:nvPicPr>
          <p:cNvPr id="28" name="Image 27">
            <a:extLst>
              <a:ext uri="{FF2B5EF4-FFF2-40B4-BE49-F238E27FC236}">
                <a16:creationId xmlns:a16="http://schemas.microsoft.com/office/drawing/2014/main" id="{15F83E36-0E3B-46B1-83A7-3FFA65DEFBBE}"/>
              </a:ext>
            </a:extLst>
          </p:cNvPr>
          <p:cNvPicPr>
            <a:picLocks noChangeAspect="1"/>
          </p:cNvPicPr>
          <p:nvPr/>
        </p:nvPicPr>
        <p:blipFill>
          <a:blip r:embed="rId8"/>
          <a:stretch>
            <a:fillRect/>
          </a:stretch>
        </p:blipFill>
        <p:spPr>
          <a:xfrm>
            <a:off x="4452531" y="4902580"/>
            <a:ext cx="2431780" cy="1260434"/>
          </a:xfrm>
          <a:prstGeom prst="rect">
            <a:avLst/>
          </a:prstGeom>
          <a:ln>
            <a:solidFill>
              <a:schemeClr val="accent1"/>
            </a:solidFill>
          </a:ln>
        </p:spPr>
      </p:pic>
      <p:sp>
        <p:nvSpPr>
          <p:cNvPr id="16" name="Rectangle 15">
            <a:extLst>
              <a:ext uri="{FF2B5EF4-FFF2-40B4-BE49-F238E27FC236}">
                <a16:creationId xmlns:a16="http://schemas.microsoft.com/office/drawing/2014/main" id="{094ECC4F-95C6-482C-9495-E1DB17055F48}"/>
              </a:ext>
            </a:extLst>
          </p:cNvPr>
          <p:cNvSpPr/>
          <p:nvPr/>
        </p:nvSpPr>
        <p:spPr>
          <a:xfrm>
            <a:off x="0" y="338277"/>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SC</a:t>
            </a:r>
          </a:p>
        </p:txBody>
      </p:sp>
    </p:spTree>
    <p:extLst>
      <p:ext uri="{BB962C8B-B14F-4D97-AF65-F5344CB8AC3E}">
        <p14:creationId xmlns:p14="http://schemas.microsoft.com/office/powerpoint/2010/main" val="584617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39558A7-C842-42E1-8F30-08BF2CA02B6E}"/>
              </a:ext>
            </a:extLst>
          </p:cNvPr>
          <p:cNvPicPr>
            <a:picLocks noChangeAspect="1"/>
          </p:cNvPicPr>
          <p:nvPr/>
        </p:nvPicPr>
        <p:blipFill>
          <a:blip r:embed="rId3"/>
          <a:stretch>
            <a:fillRect/>
          </a:stretch>
        </p:blipFill>
        <p:spPr>
          <a:xfrm>
            <a:off x="1356176" y="1041074"/>
            <a:ext cx="6270171" cy="3406140"/>
          </a:xfrm>
          <a:prstGeom prst="rect">
            <a:avLst/>
          </a:prstGeom>
          <a:ln>
            <a:solidFill>
              <a:schemeClr val="accent1"/>
            </a:solidFill>
          </a:ln>
        </p:spPr>
      </p:pic>
      <p:sp>
        <p:nvSpPr>
          <p:cNvPr id="29" name="ZoneTexte 28">
            <a:extLst>
              <a:ext uri="{FF2B5EF4-FFF2-40B4-BE49-F238E27FC236}">
                <a16:creationId xmlns:a16="http://schemas.microsoft.com/office/drawing/2014/main" id="{F5FBDD2B-7546-4919-BF64-305F788428CC}"/>
              </a:ext>
            </a:extLst>
          </p:cNvPr>
          <p:cNvSpPr txBox="1"/>
          <p:nvPr/>
        </p:nvSpPr>
        <p:spPr>
          <a:xfrm>
            <a:off x="7743825" y="2350994"/>
            <a:ext cx="1171575" cy="461661"/>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 </a:t>
            </a:r>
            <a:r>
              <a:rPr lang="en-GB" sz="1200" b="0" i="0" u="none" baseline="0" dirty="0">
                <a:solidFill>
                  <a:srgbClr val="114F9D"/>
                </a:solidFill>
                <a:latin typeface="Montserrat" panose="00000500000000000000" pitchFamily="50" charset="0"/>
              </a:rPr>
              <a:t>Pregnancy summary</a:t>
            </a: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 </a:t>
            </a:r>
          </a:p>
        </p:txBody>
      </p:sp>
      <p:sp>
        <p:nvSpPr>
          <p:cNvPr id="38" name="ZoneTexte 37">
            <a:extLst>
              <a:ext uri="{FF2B5EF4-FFF2-40B4-BE49-F238E27FC236}">
                <a16:creationId xmlns:a16="http://schemas.microsoft.com/office/drawing/2014/main" id="{2EB5A570-0B05-4837-8E82-72E777AE9D42}"/>
              </a:ext>
            </a:extLst>
          </p:cNvPr>
          <p:cNvSpPr txBox="1"/>
          <p:nvPr/>
        </p:nvSpPr>
        <p:spPr>
          <a:xfrm>
            <a:off x="2583335" y="5067984"/>
            <a:ext cx="2664940"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Consultation text input box </a:t>
            </a:r>
          </a:p>
        </p:txBody>
      </p:sp>
      <p:sp>
        <p:nvSpPr>
          <p:cNvPr id="5" name="Rectangle 4">
            <a:extLst>
              <a:ext uri="{FF2B5EF4-FFF2-40B4-BE49-F238E27FC236}">
                <a16:creationId xmlns:a16="http://schemas.microsoft.com/office/drawing/2014/main" id="{E46ED882-D419-4998-BAB6-95809C78191C}"/>
              </a:ext>
            </a:extLst>
          </p:cNvPr>
          <p:cNvSpPr/>
          <p:nvPr/>
        </p:nvSpPr>
        <p:spPr>
          <a:xfrm>
            <a:off x="6393302" y="4507006"/>
            <a:ext cx="2873064" cy="276999"/>
          </a:xfrm>
          <a:prstGeom prst="rect">
            <a:avLst/>
          </a:prstGeom>
        </p:spPr>
        <p:txBody>
          <a:bodyPr wrap="square">
            <a:spAutoFit/>
          </a:bodyPr>
          <a:lstStyle/>
          <a:p>
            <a:pPr algn="l" rtl="0"/>
            <a:r>
              <a:rPr lang="en-GB" sz="1200" b="0" i="0" u="none" baseline="0" dirty="0">
                <a:solidFill>
                  <a:srgbClr val="114F9D"/>
                </a:solidFill>
                <a:latin typeface="Montserrat" panose="00000500000000000000" pitchFamily="50" charset="0"/>
              </a:rPr>
              <a:t>Enter what to do</a:t>
            </a:r>
          </a:p>
        </p:txBody>
      </p:sp>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Pregnancy monitoring </a:t>
            </a:r>
            <a:endParaRPr lang="en-GB" sz="1800" dirty="0">
              <a:latin typeface="Montserrat" panose="00000500000000000000" pitchFamily="50" charset="0"/>
            </a:endParaRPr>
          </a:p>
        </p:txBody>
      </p:sp>
      <p:cxnSp>
        <p:nvCxnSpPr>
          <p:cNvPr id="20" name="Connecteur droit avec flèche 19">
            <a:extLst>
              <a:ext uri="{FF2B5EF4-FFF2-40B4-BE49-F238E27FC236}">
                <a16:creationId xmlns:a16="http://schemas.microsoft.com/office/drawing/2014/main" id="{22860F18-EE1F-4648-9204-BE77F9997D7C}"/>
              </a:ext>
            </a:extLst>
          </p:cNvPr>
          <p:cNvCxnSpPr>
            <a:cxnSpLocks/>
          </p:cNvCxnSpPr>
          <p:nvPr/>
        </p:nvCxnSpPr>
        <p:spPr>
          <a:xfrm flipH="1" flipV="1">
            <a:off x="3032449" y="4724874"/>
            <a:ext cx="419878" cy="34311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1" name="Connecteur droit avec flèche 20">
            <a:extLst>
              <a:ext uri="{FF2B5EF4-FFF2-40B4-BE49-F238E27FC236}">
                <a16:creationId xmlns:a16="http://schemas.microsoft.com/office/drawing/2014/main" id="{B8DBD6A6-57A8-49D2-96D1-91B7F6BD5334}"/>
              </a:ext>
            </a:extLst>
          </p:cNvPr>
          <p:cNvCxnSpPr>
            <a:cxnSpLocks/>
            <a:stCxn id="29" idx="1"/>
          </p:cNvCxnSpPr>
          <p:nvPr/>
        </p:nvCxnSpPr>
        <p:spPr>
          <a:xfrm flipH="1" flipV="1">
            <a:off x="6393303" y="2223197"/>
            <a:ext cx="1350522" cy="35862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44" name="Rectangle 43">
            <a:extLst>
              <a:ext uri="{FF2B5EF4-FFF2-40B4-BE49-F238E27FC236}">
                <a16:creationId xmlns:a16="http://schemas.microsoft.com/office/drawing/2014/main" id="{9E7372E9-6165-4B84-AE7C-67435FC38FAD}"/>
              </a:ext>
            </a:extLst>
          </p:cNvPr>
          <p:cNvSpPr/>
          <p:nvPr/>
        </p:nvSpPr>
        <p:spPr>
          <a:xfrm>
            <a:off x="6456459" y="4477110"/>
            <a:ext cx="1814414" cy="330141"/>
          </a:xfrm>
          <a:prstGeom prst="rect">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28" name="Connecteur droit avec flèche 27">
            <a:extLst>
              <a:ext uri="{FF2B5EF4-FFF2-40B4-BE49-F238E27FC236}">
                <a16:creationId xmlns:a16="http://schemas.microsoft.com/office/drawing/2014/main" id="{F889333B-A59C-436E-A89E-B46C46C616D6}"/>
              </a:ext>
            </a:extLst>
          </p:cNvPr>
          <p:cNvCxnSpPr>
            <a:cxnSpLocks/>
            <a:stCxn id="5" idx="1"/>
          </p:cNvCxnSpPr>
          <p:nvPr/>
        </p:nvCxnSpPr>
        <p:spPr>
          <a:xfrm flipH="1" flipV="1">
            <a:off x="5334916" y="4101141"/>
            <a:ext cx="1058386" cy="54436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10" name="Image 9">
            <a:extLst>
              <a:ext uri="{FF2B5EF4-FFF2-40B4-BE49-F238E27FC236}">
                <a16:creationId xmlns:a16="http://schemas.microsoft.com/office/drawing/2014/main" id="{01780A0E-C78E-449A-8D39-3B436AD351ED}"/>
              </a:ext>
            </a:extLst>
          </p:cNvPr>
          <p:cNvPicPr>
            <a:picLocks noChangeAspect="1"/>
          </p:cNvPicPr>
          <p:nvPr/>
        </p:nvPicPr>
        <p:blipFill>
          <a:blip r:embed="rId4"/>
          <a:stretch>
            <a:fillRect/>
          </a:stretch>
        </p:blipFill>
        <p:spPr>
          <a:xfrm>
            <a:off x="177866" y="3602706"/>
            <a:ext cx="2965078" cy="1122168"/>
          </a:xfrm>
          <a:prstGeom prst="rect">
            <a:avLst/>
          </a:prstGeom>
        </p:spPr>
      </p:pic>
      <p:cxnSp>
        <p:nvCxnSpPr>
          <p:cNvPr id="23" name="Connecteur droit avec flèche 22">
            <a:extLst>
              <a:ext uri="{FF2B5EF4-FFF2-40B4-BE49-F238E27FC236}">
                <a16:creationId xmlns:a16="http://schemas.microsoft.com/office/drawing/2014/main" id="{1A946DE4-B4A7-421A-ABE0-2ECF59D3FE73}"/>
              </a:ext>
            </a:extLst>
          </p:cNvPr>
          <p:cNvCxnSpPr>
            <a:cxnSpLocks/>
          </p:cNvCxnSpPr>
          <p:nvPr/>
        </p:nvCxnSpPr>
        <p:spPr>
          <a:xfrm flipH="1">
            <a:off x="811763" y="1940767"/>
            <a:ext cx="544414" cy="177727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5" name="Rectangle 14">
            <a:extLst>
              <a:ext uri="{FF2B5EF4-FFF2-40B4-BE49-F238E27FC236}">
                <a16:creationId xmlns:a16="http://schemas.microsoft.com/office/drawing/2014/main" id="{744909EE-CD0A-4F22-AF8B-8F1E2D4C44C1}"/>
              </a:ext>
            </a:extLst>
          </p:cNvPr>
          <p:cNvSpPr/>
          <p:nvPr/>
        </p:nvSpPr>
        <p:spPr>
          <a:xfrm>
            <a:off x="3825551" y="1651518"/>
            <a:ext cx="2567751" cy="254859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36" name="Connecteur droit avec flèche 35">
            <a:extLst>
              <a:ext uri="{FF2B5EF4-FFF2-40B4-BE49-F238E27FC236}">
                <a16:creationId xmlns:a16="http://schemas.microsoft.com/office/drawing/2014/main" id="{F54EA0D5-D816-41A8-A756-F08CEB2C468E}"/>
              </a:ext>
            </a:extLst>
          </p:cNvPr>
          <p:cNvCxnSpPr>
            <a:cxnSpLocks/>
          </p:cNvCxnSpPr>
          <p:nvPr/>
        </p:nvCxnSpPr>
        <p:spPr>
          <a:xfrm>
            <a:off x="826986" y="1745016"/>
            <a:ext cx="529190"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9" name="Rectangle 38">
            <a:extLst>
              <a:ext uri="{FF2B5EF4-FFF2-40B4-BE49-F238E27FC236}">
                <a16:creationId xmlns:a16="http://schemas.microsoft.com/office/drawing/2014/main" id="{1D54A591-E824-4E29-8FF8-F51B4D62004A}"/>
              </a:ext>
            </a:extLst>
          </p:cNvPr>
          <p:cNvSpPr/>
          <p:nvPr/>
        </p:nvSpPr>
        <p:spPr>
          <a:xfrm>
            <a:off x="-43618" y="1419309"/>
            <a:ext cx="1561271" cy="646331"/>
          </a:xfrm>
          <a:prstGeom prst="rect">
            <a:avLst/>
          </a:prstGeom>
        </p:spPr>
        <p:txBody>
          <a:bodyPr wrap="square">
            <a:spAutoFit/>
          </a:bodyPr>
          <a:lstStyle/>
          <a:p>
            <a:pPr algn="l" rtl="0"/>
            <a:r>
              <a:rPr lang="en-GB" sz="1200" b="0" i="0" u="none" baseline="0" dirty="0">
                <a:solidFill>
                  <a:srgbClr val="114F9D"/>
                </a:solidFill>
                <a:latin typeface="Montserrat" panose="00000500000000000000" pitchFamily="50" charset="0"/>
              </a:rPr>
              <a:t>Buttons giving access to administrative documents</a:t>
            </a:r>
          </a:p>
        </p:txBody>
      </p:sp>
      <p:sp>
        <p:nvSpPr>
          <p:cNvPr id="18" name="Rectangle 17">
            <a:extLst>
              <a:ext uri="{FF2B5EF4-FFF2-40B4-BE49-F238E27FC236}">
                <a16:creationId xmlns:a16="http://schemas.microsoft.com/office/drawing/2014/main" id="{3A910934-A044-46F8-B09F-F544F539306C}"/>
              </a:ext>
            </a:extLst>
          </p:cNvPr>
          <p:cNvSpPr/>
          <p:nvPr/>
        </p:nvSpPr>
        <p:spPr>
          <a:xfrm>
            <a:off x="0" y="338277"/>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SC</a:t>
            </a:r>
          </a:p>
        </p:txBody>
      </p:sp>
    </p:spTree>
    <p:extLst>
      <p:ext uri="{BB962C8B-B14F-4D97-AF65-F5344CB8AC3E}">
        <p14:creationId xmlns:p14="http://schemas.microsoft.com/office/powerpoint/2010/main" val="326766726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44F0AFC-A048-4CCD-AFA2-12D02C580089}"/>
              </a:ext>
            </a:extLst>
          </p:cNvPr>
          <p:cNvPicPr>
            <a:picLocks noChangeAspect="1"/>
          </p:cNvPicPr>
          <p:nvPr/>
        </p:nvPicPr>
        <p:blipFill>
          <a:blip r:embed="rId3"/>
          <a:stretch>
            <a:fillRect/>
          </a:stretch>
        </p:blipFill>
        <p:spPr>
          <a:xfrm>
            <a:off x="2263542" y="1034211"/>
            <a:ext cx="4736164" cy="3732675"/>
          </a:xfrm>
          <a:prstGeom prst="rect">
            <a:avLst/>
          </a:prstGeom>
        </p:spPr>
      </p:pic>
      <p:sp>
        <p:nvSpPr>
          <p:cNvPr id="38" name="ZoneTexte 37">
            <a:extLst>
              <a:ext uri="{FF2B5EF4-FFF2-40B4-BE49-F238E27FC236}">
                <a16:creationId xmlns:a16="http://schemas.microsoft.com/office/drawing/2014/main" id="{2EB5A570-0B05-4837-8E82-72E777AE9D42}"/>
              </a:ext>
            </a:extLst>
          </p:cNvPr>
          <p:cNvSpPr txBox="1"/>
          <p:nvPr/>
        </p:nvSpPr>
        <p:spPr>
          <a:xfrm>
            <a:off x="233639" y="3117684"/>
            <a:ext cx="1112737"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Discussion</a:t>
            </a:r>
          </a:p>
        </p:txBody>
      </p:sp>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Pregnancy monitoring: </a:t>
            </a:r>
            <a:r>
              <a:rPr lang="en-GB" sz="1800" b="0" i="0" u="none" baseline="0" dirty="0">
                <a:latin typeface="Montserrat" panose="00000500000000000000" pitchFamily="50" charset="0"/>
              </a:rPr>
              <a:t>example of follow-up consultation</a:t>
            </a:r>
          </a:p>
        </p:txBody>
      </p:sp>
      <p:cxnSp>
        <p:nvCxnSpPr>
          <p:cNvPr id="20" name="Connecteur droit avec flèche 19">
            <a:extLst>
              <a:ext uri="{FF2B5EF4-FFF2-40B4-BE49-F238E27FC236}">
                <a16:creationId xmlns:a16="http://schemas.microsoft.com/office/drawing/2014/main" id="{22860F18-EE1F-4648-9204-BE77F9997D7C}"/>
              </a:ext>
            </a:extLst>
          </p:cNvPr>
          <p:cNvCxnSpPr>
            <a:cxnSpLocks/>
          </p:cNvCxnSpPr>
          <p:nvPr/>
        </p:nvCxnSpPr>
        <p:spPr>
          <a:xfrm flipV="1">
            <a:off x="1357317" y="3257125"/>
            <a:ext cx="1497850" cy="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8" name="Connecteur droit avec flèche 27">
            <a:extLst>
              <a:ext uri="{FF2B5EF4-FFF2-40B4-BE49-F238E27FC236}">
                <a16:creationId xmlns:a16="http://schemas.microsoft.com/office/drawing/2014/main" id="{F889333B-A59C-436E-A89E-B46C46C616D6}"/>
              </a:ext>
            </a:extLst>
          </p:cNvPr>
          <p:cNvCxnSpPr>
            <a:cxnSpLocks/>
          </p:cNvCxnSpPr>
          <p:nvPr/>
        </p:nvCxnSpPr>
        <p:spPr>
          <a:xfrm flipV="1">
            <a:off x="4214965" y="2900548"/>
            <a:ext cx="416659" cy="1461756"/>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3" name="Connecteur droit avec flèche 22">
            <a:extLst>
              <a:ext uri="{FF2B5EF4-FFF2-40B4-BE49-F238E27FC236}">
                <a16:creationId xmlns:a16="http://schemas.microsoft.com/office/drawing/2014/main" id="{1A946DE4-B4A7-421A-ABE0-2ECF59D3FE73}"/>
              </a:ext>
            </a:extLst>
          </p:cNvPr>
          <p:cNvCxnSpPr>
            <a:cxnSpLocks/>
            <a:stCxn id="26" idx="1"/>
          </p:cNvCxnSpPr>
          <p:nvPr/>
        </p:nvCxnSpPr>
        <p:spPr>
          <a:xfrm flipH="1">
            <a:off x="6999707" y="3046505"/>
            <a:ext cx="492356" cy="678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36" name="Connecteur droit avec flèche 35">
            <a:extLst>
              <a:ext uri="{FF2B5EF4-FFF2-40B4-BE49-F238E27FC236}">
                <a16:creationId xmlns:a16="http://schemas.microsoft.com/office/drawing/2014/main" id="{F54EA0D5-D816-41A8-A756-F08CEB2C468E}"/>
              </a:ext>
            </a:extLst>
          </p:cNvPr>
          <p:cNvCxnSpPr>
            <a:cxnSpLocks/>
          </p:cNvCxnSpPr>
          <p:nvPr/>
        </p:nvCxnSpPr>
        <p:spPr>
          <a:xfrm flipV="1">
            <a:off x="1354913" y="2482133"/>
            <a:ext cx="1500254" cy="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9" name="ZoneTexte 28">
            <a:extLst>
              <a:ext uri="{FF2B5EF4-FFF2-40B4-BE49-F238E27FC236}">
                <a16:creationId xmlns:a16="http://schemas.microsoft.com/office/drawing/2014/main" id="{F5FBDD2B-7546-4919-BF64-305F788428CC}"/>
              </a:ext>
            </a:extLst>
          </p:cNvPr>
          <p:cNvSpPr txBox="1"/>
          <p:nvPr/>
        </p:nvSpPr>
        <p:spPr>
          <a:xfrm>
            <a:off x="7492063" y="2093447"/>
            <a:ext cx="1347138" cy="461661"/>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 Clinical examination </a:t>
            </a:r>
          </a:p>
        </p:txBody>
      </p:sp>
      <p:cxnSp>
        <p:nvCxnSpPr>
          <p:cNvPr id="21" name="Connecteur droit avec flèche 20">
            <a:extLst>
              <a:ext uri="{FF2B5EF4-FFF2-40B4-BE49-F238E27FC236}">
                <a16:creationId xmlns:a16="http://schemas.microsoft.com/office/drawing/2014/main" id="{B8DBD6A6-57A8-49D2-96D1-91B7F6BD5334}"/>
              </a:ext>
            </a:extLst>
          </p:cNvPr>
          <p:cNvCxnSpPr>
            <a:cxnSpLocks/>
            <a:stCxn id="29" idx="1"/>
          </p:cNvCxnSpPr>
          <p:nvPr/>
        </p:nvCxnSpPr>
        <p:spPr>
          <a:xfrm flipH="1" flipV="1">
            <a:off x="7030279" y="2231945"/>
            <a:ext cx="461784" cy="9233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6" name="ZoneTexte 25">
            <a:extLst>
              <a:ext uri="{FF2B5EF4-FFF2-40B4-BE49-F238E27FC236}">
                <a16:creationId xmlns:a16="http://schemas.microsoft.com/office/drawing/2014/main" id="{C7C9F5AC-04E0-41BD-81A6-A808DE86E8DB}"/>
              </a:ext>
            </a:extLst>
          </p:cNvPr>
          <p:cNvSpPr txBox="1"/>
          <p:nvPr/>
        </p:nvSpPr>
        <p:spPr>
          <a:xfrm>
            <a:off x="7492063" y="2908007"/>
            <a:ext cx="1416625"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b="0" i="0" u="none" baseline="0" dirty="0">
                <a:solidFill>
                  <a:srgbClr val="114F9D"/>
                </a:solidFill>
                <a:latin typeface="Montserrat" panose="00000500000000000000" pitchFamily="50" charset="0"/>
              </a:rPr>
              <a:t>Diagnosis</a:t>
            </a: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 </a:t>
            </a:r>
          </a:p>
        </p:txBody>
      </p:sp>
      <p:cxnSp>
        <p:nvCxnSpPr>
          <p:cNvPr id="30" name="Connecteur droit avec flèche 29">
            <a:extLst>
              <a:ext uri="{FF2B5EF4-FFF2-40B4-BE49-F238E27FC236}">
                <a16:creationId xmlns:a16="http://schemas.microsoft.com/office/drawing/2014/main" id="{495C9369-D801-40E0-9EC1-14F9DD2DE5AE}"/>
              </a:ext>
            </a:extLst>
          </p:cNvPr>
          <p:cNvCxnSpPr>
            <a:cxnSpLocks/>
          </p:cNvCxnSpPr>
          <p:nvPr/>
        </p:nvCxnSpPr>
        <p:spPr>
          <a:xfrm>
            <a:off x="1334277" y="1969670"/>
            <a:ext cx="1520890"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2" name="ZoneTexte 31">
            <a:extLst>
              <a:ext uri="{FF2B5EF4-FFF2-40B4-BE49-F238E27FC236}">
                <a16:creationId xmlns:a16="http://schemas.microsoft.com/office/drawing/2014/main" id="{A97D876B-BB74-4944-B97F-CBEC0B41ED3F}"/>
              </a:ext>
            </a:extLst>
          </p:cNvPr>
          <p:cNvSpPr txBox="1"/>
          <p:nvPr/>
        </p:nvSpPr>
        <p:spPr>
          <a:xfrm>
            <a:off x="235309" y="1816452"/>
            <a:ext cx="1112737"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b="0" i="0" u="none" baseline="0" dirty="0">
                <a:solidFill>
                  <a:srgbClr val="114F9D"/>
                </a:solidFill>
                <a:latin typeface="Montserrat" panose="00000500000000000000" pitchFamily="50" charset="0"/>
              </a:rPr>
              <a:t>Questioning</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37" name="ZoneTexte 36">
            <a:extLst>
              <a:ext uri="{FF2B5EF4-FFF2-40B4-BE49-F238E27FC236}">
                <a16:creationId xmlns:a16="http://schemas.microsoft.com/office/drawing/2014/main" id="{DBE9C2A4-4CF9-4468-85EF-8ECB4ACFEA3B}"/>
              </a:ext>
            </a:extLst>
          </p:cNvPr>
          <p:cNvSpPr txBox="1"/>
          <p:nvPr/>
        </p:nvSpPr>
        <p:spPr>
          <a:xfrm>
            <a:off x="233639" y="2343636"/>
            <a:ext cx="1112737"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Vitals</a:t>
            </a:r>
          </a:p>
        </p:txBody>
      </p:sp>
      <p:sp>
        <p:nvSpPr>
          <p:cNvPr id="40" name="ZoneTexte 39">
            <a:extLst>
              <a:ext uri="{FF2B5EF4-FFF2-40B4-BE49-F238E27FC236}">
                <a16:creationId xmlns:a16="http://schemas.microsoft.com/office/drawing/2014/main" id="{BA58F781-13F8-4261-A390-6DB0C1CB3E3B}"/>
              </a:ext>
            </a:extLst>
          </p:cNvPr>
          <p:cNvSpPr txBox="1"/>
          <p:nvPr/>
        </p:nvSpPr>
        <p:spPr>
          <a:xfrm>
            <a:off x="233639" y="3894224"/>
            <a:ext cx="1112737" cy="461661"/>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Lab work</a:t>
            </a:r>
          </a:p>
        </p:txBody>
      </p:sp>
      <p:cxnSp>
        <p:nvCxnSpPr>
          <p:cNvPr id="41" name="Connecteur droit avec flèche 40">
            <a:extLst>
              <a:ext uri="{FF2B5EF4-FFF2-40B4-BE49-F238E27FC236}">
                <a16:creationId xmlns:a16="http://schemas.microsoft.com/office/drawing/2014/main" id="{DB9EDD7F-81CC-4173-A2AF-2ABA1027B8B7}"/>
              </a:ext>
            </a:extLst>
          </p:cNvPr>
          <p:cNvCxnSpPr>
            <a:cxnSpLocks/>
            <a:stCxn id="40" idx="3"/>
          </p:cNvCxnSpPr>
          <p:nvPr/>
        </p:nvCxnSpPr>
        <p:spPr>
          <a:xfrm>
            <a:off x="1346376" y="4125055"/>
            <a:ext cx="1508791" cy="266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45" name="ZoneTexte 44">
            <a:extLst>
              <a:ext uri="{FF2B5EF4-FFF2-40B4-BE49-F238E27FC236}">
                <a16:creationId xmlns:a16="http://schemas.microsoft.com/office/drawing/2014/main" id="{E6DB660F-8634-4DE5-A52C-94C0DC6702EA}"/>
              </a:ext>
            </a:extLst>
          </p:cNvPr>
          <p:cNvSpPr txBox="1"/>
          <p:nvPr/>
        </p:nvSpPr>
        <p:spPr>
          <a:xfrm>
            <a:off x="233639" y="4624599"/>
            <a:ext cx="1271311" cy="461661"/>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b="0" i="0" u="none" baseline="0" dirty="0">
                <a:solidFill>
                  <a:srgbClr val="114F9D"/>
                </a:solidFill>
                <a:latin typeface="Montserrat" panose="00000500000000000000" pitchFamily="50" charset="0"/>
              </a:rPr>
              <a:t>Prescription input</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46" name="Connecteur droit avec flèche 45">
            <a:extLst>
              <a:ext uri="{FF2B5EF4-FFF2-40B4-BE49-F238E27FC236}">
                <a16:creationId xmlns:a16="http://schemas.microsoft.com/office/drawing/2014/main" id="{13C80775-1CEF-4A55-8E6F-A6B8884CC9BD}"/>
              </a:ext>
            </a:extLst>
          </p:cNvPr>
          <p:cNvCxnSpPr>
            <a:cxnSpLocks/>
          </p:cNvCxnSpPr>
          <p:nvPr/>
        </p:nvCxnSpPr>
        <p:spPr>
          <a:xfrm flipV="1">
            <a:off x="1504950" y="4478232"/>
            <a:ext cx="740784" cy="37719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47" name="Image 46">
            <a:extLst>
              <a:ext uri="{FF2B5EF4-FFF2-40B4-BE49-F238E27FC236}">
                <a16:creationId xmlns:a16="http://schemas.microsoft.com/office/drawing/2014/main" id="{87AFCBFA-7AA8-4EB1-BDE5-5A1D5D8A48EC}"/>
              </a:ext>
            </a:extLst>
          </p:cNvPr>
          <p:cNvPicPr>
            <a:picLocks noChangeAspect="1"/>
          </p:cNvPicPr>
          <p:nvPr/>
        </p:nvPicPr>
        <p:blipFill>
          <a:blip r:embed="rId4"/>
          <a:stretch>
            <a:fillRect/>
          </a:stretch>
        </p:blipFill>
        <p:spPr>
          <a:xfrm>
            <a:off x="3058375" y="4362304"/>
            <a:ext cx="1635534" cy="1786565"/>
          </a:xfrm>
          <a:prstGeom prst="rect">
            <a:avLst/>
          </a:prstGeom>
        </p:spPr>
      </p:pic>
      <p:sp>
        <p:nvSpPr>
          <p:cNvPr id="58" name="ZoneTexte 57">
            <a:extLst>
              <a:ext uri="{FF2B5EF4-FFF2-40B4-BE49-F238E27FC236}">
                <a16:creationId xmlns:a16="http://schemas.microsoft.com/office/drawing/2014/main" id="{CFD9CC4C-7E5A-472A-A23F-68E96BB07DAC}"/>
              </a:ext>
            </a:extLst>
          </p:cNvPr>
          <p:cNvSpPr txBox="1"/>
          <p:nvPr/>
        </p:nvSpPr>
        <p:spPr>
          <a:xfrm>
            <a:off x="6734082" y="5069897"/>
            <a:ext cx="1790794" cy="461661"/>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To print out follow-up letter </a:t>
            </a:r>
          </a:p>
        </p:txBody>
      </p:sp>
      <p:cxnSp>
        <p:nvCxnSpPr>
          <p:cNvPr id="59" name="Connecteur droit avec flèche 58">
            <a:extLst>
              <a:ext uri="{FF2B5EF4-FFF2-40B4-BE49-F238E27FC236}">
                <a16:creationId xmlns:a16="http://schemas.microsoft.com/office/drawing/2014/main" id="{85F23A76-3A5F-498D-AFE0-E421485C2045}"/>
              </a:ext>
            </a:extLst>
          </p:cNvPr>
          <p:cNvCxnSpPr>
            <a:cxnSpLocks/>
            <a:stCxn id="58" idx="0"/>
          </p:cNvCxnSpPr>
          <p:nvPr/>
        </p:nvCxnSpPr>
        <p:spPr>
          <a:xfrm flipH="1" flipV="1">
            <a:off x="6388101" y="4355885"/>
            <a:ext cx="1241378" cy="71401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4" name="ZoneTexte 23">
            <a:extLst>
              <a:ext uri="{FF2B5EF4-FFF2-40B4-BE49-F238E27FC236}">
                <a16:creationId xmlns:a16="http://schemas.microsoft.com/office/drawing/2014/main" id="{D291E298-F17C-4795-A235-7EB75B27EC27}"/>
              </a:ext>
            </a:extLst>
          </p:cNvPr>
          <p:cNvSpPr txBox="1"/>
          <p:nvPr/>
        </p:nvSpPr>
        <p:spPr>
          <a:xfrm>
            <a:off x="7492063" y="1158214"/>
            <a:ext cx="1347137" cy="830993"/>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b="0" i="0" u="none" baseline="0" dirty="0">
                <a:solidFill>
                  <a:srgbClr val="114F9D"/>
                </a:solidFill>
                <a:latin typeface="Montserrat" panose="00000500000000000000" pitchFamily="50" charset="0"/>
              </a:rPr>
              <a:t>To change foetus in a multiple pregnancy</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25" name="Connecteur droit avec flèche 24">
            <a:extLst>
              <a:ext uri="{FF2B5EF4-FFF2-40B4-BE49-F238E27FC236}">
                <a16:creationId xmlns:a16="http://schemas.microsoft.com/office/drawing/2014/main" id="{DE784344-F6AF-4776-9877-780BB15103F6}"/>
              </a:ext>
            </a:extLst>
          </p:cNvPr>
          <p:cNvCxnSpPr>
            <a:cxnSpLocks/>
          </p:cNvCxnSpPr>
          <p:nvPr/>
        </p:nvCxnSpPr>
        <p:spPr>
          <a:xfrm flipH="1">
            <a:off x="4385445" y="1395827"/>
            <a:ext cx="3106617"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3" name="Rectangle 32">
            <a:extLst>
              <a:ext uri="{FF2B5EF4-FFF2-40B4-BE49-F238E27FC236}">
                <a16:creationId xmlns:a16="http://schemas.microsoft.com/office/drawing/2014/main" id="{F6AE49C8-5DFE-4593-95CE-74470D9ECF2E}"/>
              </a:ext>
            </a:extLst>
          </p:cNvPr>
          <p:cNvSpPr/>
          <p:nvPr/>
        </p:nvSpPr>
        <p:spPr>
          <a:xfrm>
            <a:off x="0" y="338277"/>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SC</a:t>
            </a:r>
          </a:p>
        </p:txBody>
      </p:sp>
    </p:spTree>
    <p:extLst>
      <p:ext uri="{BB962C8B-B14F-4D97-AF65-F5344CB8AC3E}">
        <p14:creationId xmlns:p14="http://schemas.microsoft.com/office/powerpoint/2010/main" val="122827355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71C379E-01EC-4D92-B17D-A31B3D779C86}"/>
              </a:ext>
            </a:extLst>
          </p:cNvPr>
          <p:cNvPicPr>
            <a:picLocks noChangeAspect="1"/>
          </p:cNvPicPr>
          <p:nvPr/>
        </p:nvPicPr>
        <p:blipFill>
          <a:blip r:embed="rId3"/>
          <a:stretch>
            <a:fillRect/>
          </a:stretch>
        </p:blipFill>
        <p:spPr>
          <a:xfrm>
            <a:off x="1066041" y="1123930"/>
            <a:ext cx="7011918" cy="4553887"/>
          </a:xfrm>
          <a:prstGeom prst="rect">
            <a:avLst/>
          </a:prstGeom>
        </p:spPr>
      </p:pic>
      <p:sp>
        <p:nvSpPr>
          <p:cNvPr id="38" name="ZoneTexte 37">
            <a:extLst>
              <a:ext uri="{FF2B5EF4-FFF2-40B4-BE49-F238E27FC236}">
                <a16:creationId xmlns:a16="http://schemas.microsoft.com/office/drawing/2014/main" id="{2EB5A570-0B05-4837-8E82-72E777AE9D42}"/>
              </a:ext>
            </a:extLst>
          </p:cNvPr>
          <p:cNvSpPr txBox="1"/>
          <p:nvPr/>
        </p:nvSpPr>
        <p:spPr>
          <a:xfrm>
            <a:off x="2344918" y="5134834"/>
            <a:ext cx="1795879"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Non-LTC medication order column</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Pregnancy monitoring: </a:t>
            </a:r>
            <a:r>
              <a:rPr lang="en-GB" sz="1800" b="0" i="0" u="none" baseline="0" dirty="0">
                <a:latin typeface="Montserrat" panose="00000500000000000000" pitchFamily="50" charset="0"/>
              </a:rPr>
              <a:t>example of follow-up consultation - Entering a prescription</a:t>
            </a:r>
          </a:p>
        </p:txBody>
      </p:sp>
      <p:cxnSp>
        <p:nvCxnSpPr>
          <p:cNvPr id="23" name="Connecteur droit avec flèche 22">
            <a:extLst>
              <a:ext uri="{FF2B5EF4-FFF2-40B4-BE49-F238E27FC236}">
                <a16:creationId xmlns:a16="http://schemas.microsoft.com/office/drawing/2014/main" id="{1A946DE4-B4A7-421A-ABE0-2ECF59D3FE73}"/>
              </a:ext>
            </a:extLst>
          </p:cNvPr>
          <p:cNvCxnSpPr>
            <a:cxnSpLocks/>
          </p:cNvCxnSpPr>
          <p:nvPr/>
        </p:nvCxnSpPr>
        <p:spPr>
          <a:xfrm flipV="1">
            <a:off x="7402592" y="1670312"/>
            <a:ext cx="484171" cy="844804"/>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36" name="Connecteur droit avec flèche 35">
            <a:extLst>
              <a:ext uri="{FF2B5EF4-FFF2-40B4-BE49-F238E27FC236}">
                <a16:creationId xmlns:a16="http://schemas.microsoft.com/office/drawing/2014/main" id="{F54EA0D5-D816-41A8-A756-F08CEB2C468E}"/>
              </a:ext>
            </a:extLst>
          </p:cNvPr>
          <p:cNvCxnSpPr>
            <a:cxnSpLocks/>
          </p:cNvCxnSpPr>
          <p:nvPr/>
        </p:nvCxnSpPr>
        <p:spPr>
          <a:xfrm flipV="1">
            <a:off x="1354913" y="1614197"/>
            <a:ext cx="3319724" cy="103941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9" name="ZoneTexte 28">
            <a:extLst>
              <a:ext uri="{FF2B5EF4-FFF2-40B4-BE49-F238E27FC236}">
                <a16:creationId xmlns:a16="http://schemas.microsoft.com/office/drawing/2014/main" id="{F5FBDD2B-7546-4919-BF64-305F788428CC}"/>
              </a:ext>
            </a:extLst>
          </p:cNvPr>
          <p:cNvSpPr txBox="1"/>
          <p:nvPr/>
        </p:nvSpPr>
        <p:spPr>
          <a:xfrm>
            <a:off x="3617503" y="3888437"/>
            <a:ext cx="2840447" cy="400105"/>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Name of doctor in charge </a:t>
            </a:r>
          </a:p>
          <a:p>
            <a:pPr marL="0" marR="0" indent="0" algn="l"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(if prescribed by Foundation Doctor)</a:t>
            </a: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 </a:t>
            </a:r>
          </a:p>
        </p:txBody>
      </p:sp>
      <p:cxnSp>
        <p:nvCxnSpPr>
          <p:cNvPr id="21" name="Connecteur droit avec flèche 20">
            <a:extLst>
              <a:ext uri="{FF2B5EF4-FFF2-40B4-BE49-F238E27FC236}">
                <a16:creationId xmlns:a16="http://schemas.microsoft.com/office/drawing/2014/main" id="{B8DBD6A6-57A8-49D2-96D1-91B7F6BD5334}"/>
              </a:ext>
            </a:extLst>
          </p:cNvPr>
          <p:cNvCxnSpPr>
            <a:cxnSpLocks/>
          </p:cNvCxnSpPr>
          <p:nvPr/>
        </p:nvCxnSpPr>
        <p:spPr>
          <a:xfrm flipV="1">
            <a:off x="5169159" y="1670312"/>
            <a:ext cx="1564922" cy="221448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30" name="Connecteur droit avec flèche 29">
            <a:extLst>
              <a:ext uri="{FF2B5EF4-FFF2-40B4-BE49-F238E27FC236}">
                <a16:creationId xmlns:a16="http://schemas.microsoft.com/office/drawing/2014/main" id="{495C9369-D801-40E0-9EC1-14F9DD2DE5AE}"/>
              </a:ext>
            </a:extLst>
          </p:cNvPr>
          <p:cNvCxnSpPr>
            <a:cxnSpLocks/>
            <a:stCxn id="32" idx="0"/>
          </p:cNvCxnSpPr>
          <p:nvPr/>
        </p:nvCxnSpPr>
        <p:spPr>
          <a:xfrm flipV="1">
            <a:off x="992303" y="1483568"/>
            <a:ext cx="146032" cy="37735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2" name="ZoneTexte 31">
            <a:extLst>
              <a:ext uri="{FF2B5EF4-FFF2-40B4-BE49-F238E27FC236}">
                <a16:creationId xmlns:a16="http://schemas.microsoft.com/office/drawing/2014/main" id="{A97D876B-BB74-4944-B97F-CBEC0B41ED3F}"/>
              </a:ext>
            </a:extLst>
          </p:cNvPr>
          <p:cNvSpPr txBox="1"/>
          <p:nvPr/>
        </p:nvSpPr>
        <p:spPr>
          <a:xfrm>
            <a:off x="242176" y="1860920"/>
            <a:ext cx="1500254"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 To create a new prescription</a:t>
            </a:r>
          </a:p>
        </p:txBody>
      </p:sp>
      <p:sp>
        <p:nvSpPr>
          <p:cNvPr id="37" name="ZoneTexte 36">
            <a:extLst>
              <a:ext uri="{FF2B5EF4-FFF2-40B4-BE49-F238E27FC236}">
                <a16:creationId xmlns:a16="http://schemas.microsoft.com/office/drawing/2014/main" id="{DBE9C2A4-4CF9-4468-85EF-8ECB4ACFEA3B}"/>
              </a:ext>
            </a:extLst>
          </p:cNvPr>
          <p:cNvSpPr txBox="1"/>
          <p:nvPr/>
        </p:nvSpPr>
        <p:spPr>
          <a:xfrm>
            <a:off x="208416" y="2653614"/>
            <a:ext cx="1325109"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To sign the prescription</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58" name="ZoneTexte 57">
            <a:extLst>
              <a:ext uri="{FF2B5EF4-FFF2-40B4-BE49-F238E27FC236}">
                <a16:creationId xmlns:a16="http://schemas.microsoft.com/office/drawing/2014/main" id="{CFD9CC4C-7E5A-472A-A23F-68E96BB07DAC}"/>
              </a:ext>
            </a:extLst>
          </p:cNvPr>
          <p:cNvSpPr txBox="1"/>
          <p:nvPr/>
        </p:nvSpPr>
        <p:spPr>
          <a:xfrm>
            <a:off x="6136006" y="3200822"/>
            <a:ext cx="1809475"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To print </a:t>
            </a:r>
            <a:r>
              <a:rPr lang="en-GB" sz="1000" b="0" i="0" u="none" baseline="0" dirty="0">
                <a:solidFill>
                  <a:srgbClr val="114F9D"/>
                </a:solidFill>
                <a:latin typeface="Montserrat" panose="00000500000000000000" pitchFamily="50" charset="0"/>
              </a:rPr>
              <a:t>the drug prescription</a:t>
            </a: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 </a:t>
            </a:r>
          </a:p>
        </p:txBody>
      </p:sp>
      <p:cxnSp>
        <p:nvCxnSpPr>
          <p:cNvPr id="59" name="Connecteur droit avec flèche 58">
            <a:extLst>
              <a:ext uri="{FF2B5EF4-FFF2-40B4-BE49-F238E27FC236}">
                <a16:creationId xmlns:a16="http://schemas.microsoft.com/office/drawing/2014/main" id="{85F23A76-3A5F-498D-AFE0-E421485C2045}"/>
              </a:ext>
            </a:extLst>
          </p:cNvPr>
          <p:cNvCxnSpPr>
            <a:cxnSpLocks/>
          </p:cNvCxnSpPr>
          <p:nvPr/>
        </p:nvCxnSpPr>
        <p:spPr>
          <a:xfrm flipV="1">
            <a:off x="6615404" y="1418945"/>
            <a:ext cx="1147831" cy="178187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4" name="ZoneTexte 33">
            <a:extLst>
              <a:ext uri="{FF2B5EF4-FFF2-40B4-BE49-F238E27FC236}">
                <a16:creationId xmlns:a16="http://schemas.microsoft.com/office/drawing/2014/main" id="{C11D0CF4-6246-4A52-8E48-795FF1D4C429}"/>
              </a:ext>
            </a:extLst>
          </p:cNvPr>
          <p:cNvSpPr txBox="1"/>
          <p:nvPr/>
        </p:nvSpPr>
        <p:spPr>
          <a:xfrm>
            <a:off x="4247260" y="5134834"/>
            <a:ext cx="1795879"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Column to order further tests</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35" name="ZoneTexte 34">
            <a:extLst>
              <a:ext uri="{FF2B5EF4-FFF2-40B4-BE49-F238E27FC236}">
                <a16:creationId xmlns:a16="http://schemas.microsoft.com/office/drawing/2014/main" id="{4528D78A-9883-4747-929E-ED1283547EEF}"/>
              </a:ext>
            </a:extLst>
          </p:cNvPr>
          <p:cNvSpPr txBox="1"/>
          <p:nvPr/>
        </p:nvSpPr>
        <p:spPr>
          <a:xfrm>
            <a:off x="6149602" y="5134833"/>
            <a:ext cx="1795879"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Column to order LTC drugs</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42" name="ZoneTexte 41">
            <a:extLst>
              <a:ext uri="{FF2B5EF4-FFF2-40B4-BE49-F238E27FC236}">
                <a16:creationId xmlns:a16="http://schemas.microsoft.com/office/drawing/2014/main" id="{1BB25C4D-17BC-45D9-B048-8C50C99BDD43}"/>
              </a:ext>
            </a:extLst>
          </p:cNvPr>
          <p:cNvSpPr txBox="1"/>
          <p:nvPr/>
        </p:nvSpPr>
        <p:spPr>
          <a:xfrm>
            <a:off x="7140358" y="2520801"/>
            <a:ext cx="1917918"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To print </a:t>
            </a:r>
            <a:r>
              <a:rPr lang="en-GB" sz="1000" b="0" i="0" u="none" baseline="0" dirty="0">
                <a:solidFill>
                  <a:srgbClr val="114F9D"/>
                </a:solidFill>
                <a:latin typeface="Montserrat" panose="00000500000000000000" pitchFamily="50" charset="0"/>
              </a:rPr>
              <a:t>the order for further tests</a:t>
            </a: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 </a:t>
            </a:r>
          </a:p>
        </p:txBody>
      </p:sp>
      <p:sp>
        <p:nvSpPr>
          <p:cNvPr id="18" name="Rectangle 17">
            <a:extLst>
              <a:ext uri="{FF2B5EF4-FFF2-40B4-BE49-F238E27FC236}">
                <a16:creationId xmlns:a16="http://schemas.microsoft.com/office/drawing/2014/main" id="{A5B31AD1-E309-4763-9EB1-7EC4488D9FC7}"/>
              </a:ext>
            </a:extLst>
          </p:cNvPr>
          <p:cNvSpPr/>
          <p:nvPr/>
        </p:nvSpPr>
        <p:spPr>
          <a:xfrm>
            <a:off x="0" y="338277"/>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SC</a:t>
            </a:r>
          </a:p>
        </p:txBody>
      </p:sp>
    </p:spTree>
    <p:extLst>
      <p:ext uri="{BB962C8B-B14F-4D97-AF65-F5344CB8AC3E}">
        <p14:creationId xmlns:p14="http://schemas.microsoft.com/office/powerpoint/2010/main" val="405480990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Pregnancy monitoring: </a:t>
            </a:r>
            <a:r>
              <a:rPr lang="en-GB" sz="1800" b="0" i="0" u="none" baseline="0" dirty="0">
                <a:latin typeface="Montserrat" panose="00000500000000000000" pitchFamily="50" charset="0"/>
              </a:rPr>
              <a:t>example of follow-up consultation - Entering a prescription</a:t>
            </a:r>
          </a:p>
        </p:txBody>
      </p:sp>
      <p:sp>
        <p:nvSpPr>
          <p:cNvPr id="29" name="ZoneTexte 28">
            <a:extLst>
              <a:ext uri="{FF2B5EF4-FFF2-40B4-BE49-F238E27FC236}">
                <a16:creationId xmlns:a16="http://schemas.microsoft.com/office/drawing/2014/main" id="{F5FBDD2B-7546-4919-BF64-305F788428CC}"/>
              </a:ext>
            </a:extLst>
          </p:cNvPr>
          <p:cNvSpPr txBox="1"/>
          <p:nvPr/>
        </p:nvSpPr>
        <p:spPr>
          <a:xfrm>
            <a:off x="6073148" y="3626277"/>
            <a:ext cx="2118301" cy="276995"/>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l" rtl="0"/>
            <a:r>
              <a:rPr lang="en-GB" sz="1200" b="0" i="0" u="none" baseline="0" dirty="0">
                <a:solidFill>
                  <a:srgbClr val="114F9D"/>
                </a:solidFill>
                <a:latin typeface="Montserrat" panose="00000500000000000000" pitchFamily="50" charset="0"/>
              </a:rPr>
              <a:t>To enter a treatment</a:t>
            </a:r>
          </a:p>
        </p:txBody>
      </p:sp>
      <p:sp>
        <p:nvSpPr>
          <p:cNvPr id="45" name="ZoneTexte 44">
            <a:extLst>
              <a:ext uri="{FF2B5EF4-FFF2-40B4-BE49-F238E27FC236}">
                <a16:creationId xmlns:a16="http://schemas.microsoft.com/office/drawing/2014/main" id="{E6DB660F-8634-4DE5-A52C-94C0DC6702EA}"/>
              </a:ext>
            </a:extLst>
          </p:cNvPr>
          <p:cNvSpPr txBox="1"/>
          <p:nvPr/>
        </p:nvSpPr>
        <p:spPr>
          <a:xfrm>
            <a:off x="1468032" y="3626277"/>
            <a:ext cx="2075268" cy="461661"/>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200" b="0" i="0" u="none" baseline="0" dirty="0">
                <a:solidFill>
                  <a:srgbClr val="114F9D"/>
                </a:solidFill>
                <a:latin typeface="Montserrat" panose="00000500000000000000" pitchFamily="50" charset="0"/>
              </a:rPr>
              <a:t>To enter a treatment using favourites</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pic>
        <p:nvPicPr>
          <p:cNvPr id="3" name="Image 2">
            <a:extLst>
              <a:ext uri="{FF2B5EF4-FFF2-40B4-BE49-F238E27FC236}">
                <a16:creationId xmlns:a16="http://schemas.microsoft.com/office/drawing/2014/main" id="{C9B8FD08-24DC-420C-A20D-3C82D4CB6DF2}"/>
              </a:ext>
            </a:extLst>
          </p:cNvPr>
          <p:cNvPicPr>
            <a:picLocks noChangeAspect="1"/>
          </p:cNvPicPr>
          <p:nvPr/>
        </p:nvPicPr>
        <p:blipFill>
          <a:blip r:embed="rId3"/>
          <a:stretch>
            <a:fillRect/>
          </a:stretch>
        </p:blipFill>
        <p:spPr>
          <a:xfrm>
            <a:off x="807815" y="1174186"/>
            <a:ext cx="3715512" cy="2411163"/>
          </a:xfrm>
          <a:prstGeom prst="rect">
            <a:avLst/>
          </a:prstGeom>
          <a:ln>
            <a:solidFill>
              <a:schemeClr val="accent1"/>
            </a:solidFill>
          </a:ln>
        </p:spPr>
      </p:pic>
      <p:pic>
        <p:nvPicPr>
          <p:cNvPr id="6" name="Image 5">
            <a:extLst>
              <a:ext uri="{FF2B5EF4-FFF2-40B4-BE49-F238E27FC236}">
                <a16:creationId xmlns:a16="http://schemas.microsoft.com/office/drawing/2014/main" id="{2EC9AC70-FCA6-4977-B139-A8871A0ED8DF}"/>
              </a:ext>
            </a:extLst>
          </p:cNvPr>
          <p:cNvPicPr>
            <a:picLocks noChangeAspect="1"/>
          </p:cNvPicPr>
          <p:nvPr/>
        </p:nvPicPr>
        <p:blipFill>
          <a:blip r:embed="rId4"/>
          <a:stretch>
            <a:fillRect/>
          </a:stretch>
        </p:blipFill>
        <p:spPr>
          <a:xfrm>
            <a:off x="4977221" y="1174185"/>
            <a:ext cx="3694827" cy="2411163"/>
          </a:xfrm>
          <a:prstGeom prst="rect">
            <a:avLst/>
          </a:prstGeom>
          <a:ln>
            <a:solidFill>
              <a:schemeClr val="accent1"/>
            </a:solidFill>
          </a:ln>
        </p:spPr>
      </p:pic>
      <p:cxnSp>
        <p:nvCxnSpPr>
          <p:cNvPr id="28" name="Connecteur droit avec flèche 27">
            <a:extLst>
              <a:ext uri="{FF2B5EF4-FFF2-40B4-BE49-F238E27FC236}">
                <a16:creationId xmlns:a16="http://schemas.microsoft.com/office/drawing/2014/main" id="{F889333B-A59C-436E-A89E-B46C46C616D6}"/>
              </a:ext>
            </a:extLst>
          </p:cNvPr>
          <p:cNvCxnSpPr>
            <a:cxnSpLocks/>
          </p:cNvCxnSpPr>
          <p:nvPr/>
        </p:nvCxnSpPr>
        <p:spPr>
          <a:xfrm flipH="1" flipV="1">
            <a:off x="1310440" y="2053043"/>
            <a:ext cx="863594" cy="1573234"/>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59" name="Connecteur droit avec flèche 58">
            <a:extLst>
              <a:ext uri="{FF2B5EF4-FFF2-40B4-BE49-F238E27FC236}">
                <a16:creationId xmlns:a16="http://schemas.microsoft.com/office/drawing/2014/main" id="{85F23A76-3A5F-498D-AFE0-E421485C2045}"/>
              </a:ext>
            </a:extLst>
          </p:cNvPr>
          <p:cNvCxnSpPr>
            <a:cxnSpLocks/>
          </p:cNvCxnSpPr>
          <p:nvPr/>
        </p:nvCxnSpPr>
        <p:spPr>
          <a:xfrm flipH="1" flipV="1">
            <a:off x="5418144" y="2053043"/>
            <a:ext cx="1122616" cy="1573234"/>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10" name="Image 9">
            <a:extLst>
              <a:ext uri="{FF2B5EF4-FFF2-40B4-BE49-F238E27FC236}">
                <a16:creationId xmlns:a16="http://schemas.microsoft.com/office/drawing/2014/main" id="{EC1AB880-2F3C-42BB-8CE1-A650C486B6F2}"/>
              </a:ext>
            </a:extLst>
          </p:cNvPr>
          <p:cNvPicPr>
            <a:picLocks noChangeAspect="1"/>
          </p:cNvPicPr>
          <p:nvPr/>
        </p:nvPicPr>
        <p:blipFill>
          <a:blip r:embed="rId5"/>
          <a:stretch>
            <a:fillRect/>
          </a:stretch>
        </p:blipFill>
        <p:spPr>
          <a:xfrm>
            <a:off x="5189544" y="1853018"/>
            <a:ext cx="228600" cy="200025"/>
          </a:xfrm>
          <a:prstGeom prst="rect">
            <a:avLst/>
          </a:prstGeom>
        </p:spPr>
      </p:pic>
      <p:cxnSp>
        <p:nvCxnSpPr>
          <p:cNvPr id="31" name="Connecteur droit avec flèche 30">
            <a:extLst>
              <a:ext uri="{FF2B5EF4-FFF2-40B4-BE49-F238E27FC236}">
                <a16:creationId xmlns:a16="http://schemas.microsoft.com/office/drawing/2014/main" id="{72E3E0E5-F218-4ABF-953B-C12A38911171}"/>
              </a:ext>
            </a:extLst>
          </p:cNvPr>
          <p:cNvCxnSpPr>
            <a:cxnSpLocks/>
          </p:cNvCxnSpPr>
          <p:nvPr/>
        </p:nvCxnSpPr>
        <p:spPr>
          <a:xfrm flipH="1">
            <a:off x="5449260" y="1734639"/>
            <a:ext cx="195760" cy="15208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13" name="Image 12">
            <a:extLst>
              <a:ext uri="{FF2B5EF4-FFF2-40B4-BE49-F238E27FC236}">
                <a16:creationId xmlns:a16="http://schemas.microsoft.com/office/drawing/2014/main" id="{5CB0D8DF-AB73-43B7-AECF-AF056E76F0ED}"/>
              </a:ext>
            </a:extLst>
          </p:cNvPr>
          <p:cNvPicPr>
            <a:picLocks noChangeAspect="1"/>
          </p:cNvPicPr>
          <p:nvPr/>
        </p:nvPicPr>
        <p:blipFill>
          <a:blip r:embed="rId6"/>
          <a:stretch>
            <a:fillRect/>
          </a:stretch>
        </p:blipFill>
        <p:spPr>
          <a:xfrm>
            <a:off x="1081840" y="1819680"/>
            <a:ext cx="228600" cy="266700"/>
          </a:xfrm>
          <a:prstGeom prst="rect">
            <a:avLst/>
          </a:prstGeom>
        </p:spPr>
      </p:pic>
      <p:cxnSp>
        <p:nvCxnSpPr>
          <p:cNvPr id="34" name="Connecteur droit avec flèche 33">
            <a:extLst>
              <a:ext uri="{FF2B5EF4-FFF2-40B4-BE49-F238E27FC236}">
                <a16:creationId xmlns:a16="http://schemas.microsoft.com/office/drawing/2014/main" id="{9DE29152-D17A-462E-84EC-DA8F08F3DB31}"/>
              </a:ext>
            </a:extLst>
          </p:cNvPr>
          <p:cNvCxnSpPr>
            <a:cxnSpLocks/>
          </p:cNvCxnSpPr>
          <p:nvPr/>
        </p:nvCxnSpPr>
        <p:spPr>
          <a:xfrm flipH="1">
            <a:off x="1274388" y="1734639"/>
            <a:ext cx="277950" cy="129154"/>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6" name="ZoneTexte 25">
            <a:extLst>
              <a:ext uri="{FF2B5EF4-FFF2-40B4-BE49-F238E27FC236}">
                <a16:creationId xmlns:a16="http://schemas.microsoft.com/office/drawing/2014/main" id="{C7C9F5AC-04E0-41BD-81A6-A808DE86E8DB}"/>
              </a:ext>
            </a:extLst>
          </p:cNvPr>
          <p:cNvSpPr txBox="1"/>
          <p:nvPr/>
        </p:nvSpPr>
        <p:spPr>
          <a:xfrm>
            <a:off x="7397520" y="2174203"/>
            <a:ext cx="1355955" cy="461661"/>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Medication order window </a:t>
            </a:r>
          </a:p>
        </p:txBody>
      </p:sp>
      <p:cxnSp>
        <p:nvCxnSpPr>
          <p:cNvPr id="23" name="Connecteur droit avec flèche 22">
            <a:extLst>
              <a:ext uri="{FF2B5EF4-FFF2-40B4-BE49-F238E27FC236}">
                <a16:creationId xmlns:a16="http://schemas.microsoft.com/office/drawing/2014/main" id="{1A946DE4-B4A7-421A-ABE0-2ECF59D3FE73}"/>
              </a:ext>
            </a:extLst>
          </p:cNvPr>
          <p:cNvCxnSpPr>
            <a:cxnSpLocks/>
            <a:stCxn id="26" idx="1"/>
          </p:cNvCxnSpPr>
          <p:nvPr/>
        </p:nvCxnSpPr>
        <p:spPr>
          <a:xfrm flipH="1" flipV="1">
            <a:off x="6981684" y="2312702"/>
            <a:ext cx="415836" cy="9233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22" name="Image 21">
            <a:extLst>
              <a:ext uri="{FF2B5EF4-FFF2-40B4-BE49-F238E27FC236}">
                <a16:creationId xmlns:a16="http://schemas.microsoft.com/office/drawing/2014/main" id="{CF3BB4EE-8CEE-4B09-89A9-816F24BD9086}"/>
              </a:ext>
            </a:extLst>
          </p:cNvPr>
          <p:cNvPicPr>
            <a:picLocks noChangeAspect="1"/>
          </p:cNvPicPr>
          <p:nvPr/>
        </p:nvPicPr>
        <p:blipFill>
          <a:blip r:embed="rId7"/>
          <a:stretch>
            <a:fillRect/>
          </a:stretch>
        </p:blipFill>
        <p:spPr>
          <a:xfrm>
            <a:off x="3150803" y="4009515"/>
            <a:ext cx="3389957" cy="2201607"/>
          </a:xfrm>
          <a:prstGeom prst="rect">
            <a:avLst/>
          </a:prstGeom>
          <a:ln>
            <a:solidFill>
              <a:schemeClr val="accent1"/>
            </a:solidFill>
          </a:ln>
        </p:spPr>
      </p:pic>
      <p:sp>
        <p:nvSpPr>
          <p:cNvPr id="18" name="Rectangle 17">
            <a:extLst>
              <a:ext uri="{FF2B5EF4-FFF2-40B4-BE49-F238E27FC236}">
                <a16:creationId xmlns:a16="http://schemas.microsoft.com/office/drawing/2014/main" id="{44EB4736-DC85-4601-8434-06B61967456D}"/>
              </a:ext>
            </a:extLst>
          </p:cNvPr>
          <p:cNvSpPr/>
          <p:nvPr/>
        </p:nvSpPr>
        <p:spPr>
          <a:xfrm>
            <a:off x="0" y="338277"/>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SC</a:t>
            </a:r>
          </a:p>
        </p:txBody>
      </p:sp>
    </p:spTree>
    <p:extLst>
      <p:ext uri="{BB962C8B-B14F-4D97-AF65-F5344CB8AC3E}">
        <p14:creationId xmlns:p14="http://schemas.microsoft.com/office/powerpoint/2010/main" val="185924169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A9113D84-388A-4CCB-A11D-90B7054C3B92}"/>
              </a:ext>
            </a:extLst>
          </p:cNvPr>
          <p:cNvPicPr>
            <a:picLocks noChangeAspect="1"/>
          </p:cNvPicPr>
          <p:nvPr/>
        </p:nvPicPr>
        <p:blipFill>
          <a:blip r:embed="rId3"/>
          <a:stretch>
            <a:fillRect/>
          </a:stretch>
        </p:blipFill>
        <p:spPr>
          <a:xfrm>
            <a:off x="285968" y="3915752"/>
            <a:ext cx="3289351" cy="1782660"/>
          </a:xfrm>
          <a:prstGeom prst="rect">
            <a:avLst/>
          </a:prstGeom>
          <a:ln>
            <a:solidFill>
              <a:schemeClr val="accent1"/>
            </a:solidFill>
          </a:ln>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Pregnancy monitoring: </a:t>
            </a:r>
            <a:r>
              <a:rPr lang="en-GB" sz="1800" b="0" i="0" u="none" baseline="0" dirty="0">
                <a:latin typeface="Montserrat" panose="00000500000000000000" pitchFamily="50" charset="0"/>
              </a:rPr>
              <a:t>example of follow-up consultation - Printing a prescription</a:t>
            </a:r>
          </a:p>
        </p:txBody>
      </p:sp>
      <p:sp>
        <p:nvSpPr>
          <p:cNvPr id="29" name="ZoneTexte 28">
            <a:extLst>
              <a:ext uri="{FF2B5EF4-FFF2-40B4-BE49-F238E27FC236}">
                <a16:creationId xmlns:a16="http://schemas.microsoft.com/office/drawing/2014/main" id="{F5FBDD2B-7546-4919-BF64-305F788428CC}"/>
              </a:ext>
            </a:extLst>
          </p:cNvPr>
          <p:cNvSpPr txBox="1"/>
          <p:nvPr/>
        </p:nvSpPr>
        <p:spPr>
          <a:xfrm>
            <a:off x="2626310" y="3263812"/>
            <a:ext cx="2617059" cy="276995"/>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l" rtl="0"/>
            <a:r>
              <a:rPr lang="en-GB" sz="1200" b="0" i="0" u="none" baseline="0" dirty="0">
                <a:solidFill>
                  <a:srgbClr val="114F9D"/>
                </a:solidFill>
                <a:latin typeface="Montserrat" panose="00000500000000000000" pitchFamily="50" charset="0"/>
              </a:rPr>
              <a:t>Prescription print buttons</a:t>
            </a:r>
          </a:p>
        </p:txBody>
      </p:sp>
      <p:sp>
        <p:nvSpPr>
          <p:cNvPr id="45" name="ZoneTexte 44">
            <a:extLst>
              <a:ext uri="{FF2B5EF4-FFF2-40B4-BE49-F238E27FC236}">
                <a16:creationId xmlns:a16="http://schemas.microsoft.com/office/drawing/2014/main" id="{E6DB660F-8634-4DE5-A52C-94C0DC6702EA}"/>
              </a:ext>
            </a:extLst>
          </p:cNvPr>
          <p:cNvSpPr txBox="1"/>
          <p:nvPr/>
        </p:nvSpPr>
        <p:spPr>
          <a:xfrm>
            <a:off x="818207" y="1149079"/>
            <a:ext cx="2514599"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Prescription signature box</a:t>
            </a:r>
          </a:p>
        </p:txBody>
      </p:sp>
      <p:cxnSp>
        <p:nvCxnSpPr>
          <p:cNvPr id="28" name="Connecteur droit avec flèche 27">
            <a:extLst>
              <a:ext uri="{FF2B5EF4-FFF2-40B4-BE49-F238E27FC236}">
                <a16:creationId xmlns:a16="http://schemas.microsoft.com/office/drawing/2014/main" id="{F889333B-A59C-436E-A89E-B46C46C616D6}"/>
              </a:ext>
            </a:extLst>
          </p:cNvPr>
          <p:cNvCxnSpPr>
            <a:cxnSpLocks/>
          </p:cNvCxnSpPr>
          <p:nvPr/>
        </p:nvCxnSpPr>
        <p:spPr>
          <a:xfrm flipV="1">
            <a:off x="3368545" y="1737904"/>
            <a:ext cx="1652069" cy="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59" name="Connecteur droit avec flèche 58">
            <a:extLst>
              <a:ext uri="{FF2B5EF4-FFF2-40B4-BE49-F238E27FC236}">
                <a16:creationId xmlns:a16="http://schemas.microsoft.com/office/drawing/2014/main" id="{85F23A76-3A5F-498D-AFE0-E421485C2045}"/>
              </a:ext>
            </a:extLst>
          </p:cNvPr>
          <p:cNvCxnSpPr>
            <a:cxnSpLocks/>
          </p:cNvCxnSpPr>
          <p:nvPr/>
        </p:nvCxnSpPr>
        <p:spPr>
          <a:xfrm flipV="1">
            <a:off x="904420" y="2580891"/>
            <a:ext cx="812359" cy="1556014"/>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31" name="Connecteur droit avec flèche 30">
            <a:extLst>
              <a:ext uri="{FF2B5EF4-FFF2-40B4-BE49-F238E27FC236}">
                <a16:creationId xmlns:a16="http://schemas.microsoft.com/office/drawing/2014/main" id="{72E3E0E5-F218-4ABF-953B-C12A38911171}"/>
              </a:ext>
            </a:extLst>
          </p:cNvPr>
          <p:cNvCxnSpPr>
            <a:cxnSpLocks/>
            <a:endCxn id="11" idx="1"/>
          </p:cNvCxnSpPr>
          <p:nvPr/>
        </p:nvCxnSpPr>
        <p:spPr>
          <a:xfrm>
            <a:off x="3564064" y="4136905"/>
            <a:ext cx="370775"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3" name="Connecteur droit avec flèche 22">
            <a:extLst>
              <a:ext uri="{FF2B5EF4-FFF2-40B4-BE49-F238E27FC236}">
                <a16:creationId xmlns:a16="http://schemas.microsoft.com/office/drawing/2014/main" id="{1A946DE4-B4A7-421A-ABE0-2ECF59D3FE73}"/>
              </a:ext>
            </a:extLst>
          </p:cNvPr>
          <p:cNvCxnSpPr>
            <a:cxnSpLocks/>
          </p:cNvCxnSpPr>
          <p:nvPr/>
        </p:nvCxnSpPr>
        <p:spPr>
          <a:xfrm flipH="1">
            <a:off x="6812559" y="3406164"/>
            <a:ext cx="415836" cy="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4" name="Image 3">
            <a:extLst>
              <a:ext uri="{FF2B5EF4-FFF2-40B4-BE49-F238E27FC236}">
                <a16:creationId xmlns:a16="http://schemas.microsoft.com/office/drawing/2014/main" id="{526D4907-7147-490A-A37A-78F24CB325EC}"/>
              </a:ext>
            </a:extLst>
          </p:cNvPr>
          <p:cNvPicPr>
            <a:picLocks noChangeAspect="1"/>
          </p:cNvPicPr>
          <p:nvPr/>
        </p:nvPicPr>
        <p:blipFill>
          <a:blip r:embed="rId4"/>
          <a:stretch>
            <a:fillRect/>
          </a:stretch>
        </p:blipFill>
        <p:spPr>
          <a:xfrm>
            <a:off x="818207" y="1561716"/>
            <a:ext cx="2514600" cy="1019175"/>
          </a:xfrm>
          <a:prstGeom prst="rect">
            <a:avLst/>
          </a:prstGeom>
        </p:spPr>
      </p:pic>
      <p:pic>
        <p:nvPicPr>
          <p:cNvPr id="8" name="Image 7">
            <a:extLst>
              <a:ext uri="{FF2B5EF4-FFF2-40B4-BE49-F238E27FC236}">
                <a16:creationId xmlns:a16="http://schemas.microsoft.com/office/drawing/2014/main" id="{E9AC7CAF-6C16-4A0C-B4F1-1C59FDCAF74D}"/>
              </a:ext>
            </a:extLst>
          </p:cNvPr>
          <p:cNvPicPr>
            <a:picLocks noChangeAspect="1"/>
          </p:cNvPicPr>
          <p:nvPr/>
        </p:nvPicPr>
        <p:blipFill>
          <a:blip r:embed="rId5"/>
          <a:stretch>
            <a:fillRect/>
          </a:stretch>
        </p:blipFill>
        <p:spPr>
          <a:xfrm>
            <a:off x="5056352" y="976451"/>
            <a:ext cx="2966558" cy="2071737"/>
          </a:xfrm>
          <a:prstGeom prst="rect">
            <a:avLst/>
          </a:prstGeom>
        </p:spPr>
      </p:pic>
      <p:pic>
        <p:nvPicPr>
          <p:cNvPr id="9" name="Image 8">
            <a:extLst>
              <a:ext uri="{FF2B5EF4-FFF2-40B4-BE49-F238E27FC236}">
                <a16:creationId xmlns:a16="http://schemas.microsoft.com/office/drawing/2014/main" id="{1E9453CB-7E8A-485E-B9B1-86CFDED2FD0C}"/>
              </a:ext>
            </a:extLst>
          </p:cNvPr>
          <p:cNvPicPr>
            <a:picLocks noChangeAspect="1"/>
          </p:cNvPicPr>
          <p:nvPr/>
        </p:nvPicPr>
        <p:blipFill>
          <a:blip r:embed="rId6"/>
          <a:stretch>
            <a:fillRect/>
          </a:stretch>
        </p:blipFill>
        <p:spPr>
          <a:xfrm>
            <a:off x="4877154" y="3675450"/>
            <a:ext cx="3145171" cy="2263264"/>
          </a:xfrm>
          <a:prstGeom prst="rect">
            <a:avLst/>
          </a:prstGeom>
        </p:spPr>
      </p:pic>
      <p:pic>
        <p:nvPicPr>
          <p:cNvPr id="11" name="Image 10">
            <a:extLst>
              <a:ext uri="{FF2B5EF4-FFF2-40B4-BE49-F238E27FC236}">
                <a16:creationId xmlns:a16="http://schemas.microsoft.com/office/drawing/2014/main" id="{C1971EB7-1742-4534-BCB3-17074E5AFEF3}"/>
              </a:ext>
            </a:extLst>
          </p:cNvPr>
          <p:cNvPicPr>
            <a:picLocks noChangeAspect="1"/>
          </p:cNvPicPr>
          <p:nvPr/>
        </p:nvPicPr>
        <p:blipFill>
          <a:blip r:embed="rId7"/>
          <a:stretch>
            <a:fillRect/>
          </a:stretch>
        </p:blipFill>
        <p:spPr>
          <a:xfrm>
            <a:off x="3934839" y="3827342"/>
            <a:ext cx="438150" cy="619125"/>
          </a:xfrm>
          <a:prstGeom prst="rect">
            <a:avLst/>
          </a:prstGeom>
        </p:spPr>
      </p:pic>
      <p:cxnSp>
        <p:nvCxnSpPr>
          <p:cNvPr id="27" name="Connecteur droit avec flèche 26">
            <a:extLst>
              <a:ext uri="{FF2B5EF4-FFF2-40B4-BE49-F238E27FC236}">
                <a16:creationId xmlns:a16="http://schemas.microsoft.com/office/drawing/2014/main" id="{314AE364-D156-455F-B569-18DEFD9C9F21}"/>
              </a:ext>
            </a:extLst>
          </p:cNvPr>
          <p:cNvCxnSpPr>
            <a:cxnSpLocks/>
          </p:cNvCxnSpPr>
          <p:nvPr/>
        </p:nvCxnSpPr>
        <p:spPr>
          <a:xfrm flipV="1">
            <a:off x="4390536" y="4136903"/>
            <a:ext cx="469071" cy="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6" name="Rectangle 15">
            <a:extLst>
              <a:ext uri="{FF2B5EF4-FFF2-40B4-BE49-F238E27FC236}">
                <a16:creationId xmlns:a16="http://schemas.microsoft.com/office/drawing/2014/main" id="{02B4D10F-C0D1-4601-9DA9-5CF39626AD97}"/>
              </a:ext>
            </a:extLst>
          </p:cNvPr>
          <p:cNvSpPr/>
          <p:nvPr/>
        </p:nvSpPr>
        <p:spPr>
          <a:xfrm>
            <a:off x="0" y="338277"/>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SC</a:t>
            </a:r>
          </a:p>
        </p:txBody>
      </p:sp>
    </p:spTree>
    <p:extLst>
      <p:ext uri="{BB962C8B-B14F-4D97-AF65-F5344CB8AC3E}">
        <p14:creationId xmlns:p14="http://schemas.microsoft.com/office/powerpoint/2010/main" val="310890708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F1A7236-BC61-4CBA-BDA9-DB6016F01F0B}"/>
              </a:ext>
            </a:extLst>
          </p:cNvPr>
          <p:cNvSpPr txBox="1">
            <a:spLocks/>
          </p:cNvSpPr>
          <p:nvPr/>
        </p:nvSpPr>
        <p:spPr>
          <a:xfrm>
            <a:off x="1542116" y="230475"/>
            <a:ext cx="3253149"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rgbClr val="1B4F9E"/>
                </a:solidFill>
                <a:latin typeface="Montserrat" panose="00000500000000000000" pitchFamily="50" charset="0"/>
              </a:rPr>
              <a:t>CONTENTS</a:t>
            </a:r>
          </a:p>
        </p:txBody>
      </p:sp>
      <p:sp>
        <p:nvSpPr>
          <p:cNvPr id="6" name="ZoneTexte 5">
            <a:extLst>
              <a:ext uri="{FF2B5EF4-FFF2-40B4-BE49-F238E27FC236}">
                <a16:creationId xmlns:a16="http://schemas.microsoft.com/office/drawing/2014/main" id="{997A5DFB-11D2-48FD-A626-37110CDEB238}"/>
              </a:ext>
            </a:extLst>
          </p:cNvPr>
          <p:cNvSpPr txBox="1"/>
          <p:nvPr/>
        </p:nvSpPr>
        <p:spPr>
          <a:xfrm>
            <a:off x="639795" y="1575488"/>
            <a:ext cx="7722354" cy="32932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lvl="2" indent="-342900" algn="l" rtl="0">
              <a:buFont typeface="Wingdings" panose="05000000000000000000" pitchFamily="2" charset="2"/>
              <a:buChar char="Ø"/>
            </a:pPr>
            <a:r>
              <a:rPr lang="en-GB" sz="1600" b="0" i="0" u="none" baseline="0" dirty="0">
                <a:solidFill>
                  <a:srgbClr val="1B4F9E"/>
                </a:solidFill>
              </a:rPr>
              <a:t>Obstetrics</a:t>
            </a:r>
          </a:p>
          <a:p>
            <a:pPr marL="839788" lvl="3" indent="-285750" algn="l" rtl="0">
              <a:buFont typeface="Wingdings" panose="05000000000000000000" pitchFamily="2" charset="2"/>
              <a:buChar char="Ø"/>
            </a:pPr>
            <a:r>
              <a:rPr lang="en-GB" sz="1600" b="0" i="0" u="none" baseline="0" dirty="0">
                <a:solidFill>
                  <a:srgbClr val="1B4F9E"/>
                </a:solidFill>
              </a:rPr>
              <a:t>Opening the record and consultations</a:t>
            </a:r>
          </a:p>
          <a:p>
            <a:pPr marL="839788" lvl="3" indent="-285750" algn="l" rtl="0">
              <a:buFont typeface="Wingdings" panose="05000000000000000000" pitchFamily="2" charset="2"/>
              <a:buChar char="Ø"/>
            </a:pPr>
            <a:r>
              <a:rPr lang="en-GB" sz="1600" b="0" i="0" u="none" baseline="0" dirty="0">
                <a:solidFill>
                  <a:srgbClr val="1B4F9E"/>
                </a:solidFill>
              </a:rPr>
              <a:t>Pregnancy monitoring </a:t>
            </a:r>
          </a:p>
          <a:p>
            <a:pPr marL="839788" lvl="3" indent="-285750" algn="l" rtl="0">
              <a:buFont typeface="Wingdings" panose="05000000000000000000" pitchFamily="2" charset="2"/>
              <a:buChar char="Ø"/>
            </a:pPr>
            <a:r>
              <a:rPr lang="en-GB" sz="1600" b="0" i="0" u="none" baseline="0" dirty="0">
                <a:solidFill>
                  <a:srgbClr val="1B4F9E"/>
                </a:solidFill>
              </a:rPr>
              <a:t>Monitoring patients at home</a:t>
            </a:r>
          </a:p>
          <a:p>
            <a:pPr marL="839788" lvl="3" indent="-285750" algn="l" rtl="0">
              <a:buFont typeface="Wingdings" panose="05000000000000000000" pitchFamily="2" charset="2"/>
              <a:buChar char="Ø"/>
            </a:pPr>
            <a:r>
              <a:rPr lang="en-GB" sz="1600" b="0" i="0" u="none" baseline="0" dirty="0">
                <a:solidFill>
                  <a:srgbClr val="1B4F9E"/>
                </a:solidFill>
              </a:rPr>
              <a:t>Delivery room</a:t>
            </a:r>
          </a:p>
          <a:p>
            <a:pPr marL="839788" lvl="3" indent="-285750" algn="l" rtl="0">
              <a:buFont typeface="Wingdings" panose="05000000000000000000" pitchFamily="2" charset="2"/>
              <a:buChar char="Ø"/>
            </a:pPr>
            <a:r>
              <a:rPr lang="en-GB" sz="1600" b="0" i="0" u="none" baseline="0" dirty="0">
                <a:solidFill>
                  <a:srgbClr val="1B4F9E"/>
                </a:solidFill>
              </a:rPr>
              <a:t>Postpartum </a:t>
            </a:r>
          </a:p>
          <a:p>
            <a:pPr lvl="1" algn="l" rtl="0"/>
            <a:endParaRPr kumimoji="0" lang="en-GB" sz="1600" b="0" i="0" u="none" strike="noStrike" cap="none" spc="0" normalizeH="0" baseline="0" dirty="0">
              <a:ln>
                <a:noFill/>
              </a:ln>
              <a:solidFill>
                <a:srgbClr val="1B4F9E"/>
              </a:solidFill>
              <a:effectLst/>
              <a:uFillTx/>
              <a:latin typeface="+mn-lt"/>
              <a:ea typeface="+mn-ea"/>
              <a:cs typeface="+mn-cs"/>
              <a:sym typeface="Calibri"/>
            </a:endParaRPr>
          </a:p>
          <a:p>
            <a:pPr marL="342900" lvl="1" indent="-342900" algn="l" rtl="0">
              <a:buFont typeface="Wingdings" panose="05000000000000000000" pitchFamily="2" charset="2"/>
              <a:buChar char="Ø"/>
            </a:pPr>
            <a:r>
              <a:rPr lang="en-GB" sz="1600" b="0" i="0" u="none" baseline="0" dirty="0">
                <a:solidFill>
                  <a:srgbClr val="1B4F9E"/>
                </a:solidFill>
              </a:rPr>
              <a:t>Family planning</a:t>
            </a:r>
          </a:p>
          <a:p>
            <a:pPr marL="628650" lvl="3" indent="-90488" algn="l" rtl="0">
              <a:buFont typeface="Wingdings" panose="05000000000000000000" pitchFamily="2" charset="2"/>
              <a:buChar char="Ø"/>
            </a:pPr>
            <a:r>
              <a:rPr lang="en-GB" sz="1600" b="0" i="0" u="none" baseline="0" dirty="0">
                <a:solidFill>
                  <a:srgbClr val="1B4F9E"/>
                </a:solidFill>
              </a:rPr>
              <a:t>  Family planning monitoring</a:t>
            </a:r>
          </a:p>
          <a:p>
            <a:pPr marL="628650" lvl="3" indent="-90488" algn="l" rtl="0">
              <a:buFont typeface="Wingdings" panose="05000000000000000000" pitchFamily="2" charset="2"/>
              <a:buChar char="Ø"/>
            </a:pPr>
            <a:endParaRPr lang="en-GB" sz="1600" dirty="0">
              <a:solidFill>
                <a:srgbClr val="1B4F9E"/>
              </a:solidFill>
            </a:endParaRPr>
          </a:p>
          <a:p>
            <a:pPr marL="285750" lvl="5" indent="-285750" algn="l" rtl="0">
              <a:buFont typeface="Wingdings" panose="05000000000000000000" pitchFamily="2" charset="2"/>
              <a:buChar char="Ø"/>
            </a:pPr>
            <a:r>
              <a:rPr lang="en-GB" sz="1600" b="0" i="0" u="none" baseline="0" dirty="0">
                <a:solidFill>
                  <a:srgbClr val="1B4F9E"/>
                </a:solidFill>
              </a:rPr>
              <a:t> Gynaecology</a:t>
            </a:r>
          </a:p>
          <a:p>
            <a:pPr marL="628650" lvl="3" indent="-90488" algn="l" rtl="0">
              <a:buFont typeface="Wingdings" panose="05000000000000000000" pitchFamily="2" charset="2"/>
              <a:buChar char="Ø"/>
            </a:pPr>
            <a:r>
              <a:rPr lang="en-GB" sz="1600" b="0" i="0" u="none" baseline="0" dirty="0">
                <a:solidFill>
                  <a:srgbClr val="1B4F9E"/>
                </a:solidFill>
              </a:rPr>
              <a:t>  Gynaecology monitoring</a:t>
            </a:r>
          </a:p>
          <a:p>
            <a:pPr marL="628650" lvl="3" indent="-90488" algn="l" rtl="0">
              <a:buFont typeface="Wingdings" panose="05000000000000000000" pitchFamily="2" charset="2"/>
              <a:buChar char="Ø"/>
            </a:pPr>
            <a:r>
              <a:rPr lang="en-GB" sz="1600" b="0" i="0" u="none" baseline="0" dirty="0">
                <a:solidFill>
                  <a:srgbClr val="1B4F9E"/>
                </a:solidFill>
              </a:rPr>
              <a:t>  Gynaecology admissions</a:t>
            </a:r>
          </a:p>
        </p:txBody>
      </p:sp>
    </p:spTree>
    <p:extLst>
      <p:ext uri="{BB962C8B-B14F-4D97-AF65-F5344CB8AC3E}">
        <p14:creationId xmlns:p14="http://schemas.microsoft.com/office/powerpoint/2010/main" val="241147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2965EF-469B-4933-AFBF-4227033305F5}"/>
              </a:ext>
            </a:extLst>
          </p:cNvPr>
          <p:cNvPicPr>
            <a:picLocks noChangeAspect="1"/>
          </p:cNvPicPr>
          <p:nvPr/>
        </p:nvPicPr>
        <p:blipFill>
          <a:blip r:embed="rId3"/>
          <a:stretch>
            <a:fillRect/>
          </a:stretch>
        </p:blipFill>
        <p:spPr>
          <a:xfrm>
            <a:off x="1594608" y="1072464"/>
            <a:ext cx="5813897" cy="4562391"/>
          </a:xfrm>
          <a:prstGeom prst="rect">
            <a:avLst/>
          </a:prstGeom>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Pregnancy monitoring: </a:t>
            </a:r>
            <a:r>
              <a:rPr lang="en-GB" sz="1800" b="0" i="0" u="none" baseline="0" dirty="0">
                <a:latin typeface="Montserrat" panose="00000500000000000000" pitchFamily="50" charset="0"/>
              </a:rPr>
              <a:t>Example of follow-up consultation - Creating the ‘follow-up letter’</a:t>
            </a:r>
          </a:p>
        </p:txBody>
      </p:sp>
      <p:cxnSp>
        <p:nvCxnSpPr>
          <p:cNvPr id="36" name="Connecteur droit avec flèche 35">
            <a:extLst>
              <a:ext uri="{FF2B5EF4-FFF2-40B4-BE49-F238E27FC236}">
                <a16:creationId xmlns:a16="http://schemas.microsoft.com/office/drawing/2014/main" id="{F54EA0D5-D816-41A8-A756-F08CEB2C468E}"/>
              </a:ext>
            </a:extLst>
          </p:cNvPr>
          <p:cNvCxnSpPr>
            <a:cxnSpLocks/>
          </p:cNvCxnSpPr>
          <p:nvPr/>
        </p:nvCxnSpPr>
        <p:spPr>
          <a:xfrm flipH="1">
            <a:off x="6195530" y="3429000"/>
            <a:ext cx="1364586" cy="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30" name="Connecteur droit avec flèche 29">
            <a:extLst>
              <a:ext uri="{FF2B5EF4-FFF2-40B4-BE49-F238E27FC236}">
                <a16:creationId xmlns:a16="http://schemas.microsoft.com/office/drawing/2014/main" id="{495C9369-D801-40E0-9EC1-14F9DD2DE5AE}"/>
              </a:ext>
            </a:extLst>
          </p:cNvPr>
          <p:cNvCxnSpPr>
            <a:cxnSpLocks/>
          </p:cNvCxnSpPr>
          <p:nvPr/>
        </p:nvCxnSpPr>
        <p:spPr>
          <a:xfrm flipH="1">
            <a:off x="6908904" y="5051974"/>
            <a:ext cx="651212"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2" name="ZoneTexte 31">
            <a:extLst>
              <a:ext uri="{FF2B5EF4-FFF2-40B4-BE49-F238E27FC236}">
                <a16:creationId xmlns:a16="http://schemas.microsoft.com/office/drawing/2014/main" id="{A97D876B-BB74-4944-B97F-CBEC0B41ED3F}"/>
              </a:ext>
            </a:extLst>
          </p:cNvPr>
          <p:cNvSpPr txBox="1"/>
          <p:nvPr/>
        </p:nvSpPr>
        <p:spPr>
          <a:xfrm>
            <a:off x="7560116" y="3152003"/>
            <a:ext cx="1500254" cy="553994"/>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Window to select letter recipients </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37" name="ZoneTexte 36">
            <a:extLst>
              <a:ext uri="{FF2B5EF4-FFF2-40B4-BE49-F238E27FC236}">
                <a16:creationId xmlns:a16="http://schemas.microsoft.com/office/drawing/2014/main" id="{DBE9C2A4-4CF9-4468-85EF-8ECB4ACFEA3B}"/>
              </a:ext>
            </a:extLst>
          </p:cNvPr>
          <p:cNvSpPr txBox="1"/>
          <p:nvPr/>
        </p:nvSpPr>
        <p:spPr>
          <a:xfrm>
            <a:off x="344720" y="2839909"/>
            <a:ext cx="827679"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Follow-up letter</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pic>
        <p:nvPicPr>
          <p:cNvPr id="6" name="Image 5">
            <a:extLst>
              <a:ext uri="{FF2B5EF4-FFF2-40B4-BE49-F238E27FC236}">
                <a16:creationId xmlns:a16="http://schemas.microsoft.com/office/drawing/2014/main" id="{51CDB2A2-E5A3-48DE-9063-FCB1355DE2F2}"/>
              </a:ext>
            </a:extLst>
          </p:cNvPr>
          <p:cNvPicPr>
            <a:picLocks noChangeAspect="1"/>
          </p:cNvPicPr>
          <p:nvPr/>
        </p:nvPicPr>
        <p:blipFill>
          <a:blip r:embed="rId4"/>
          <a:stretch>
            <a:fillRect/>
          </a:stretch>
        </p:blipFill>
        <p:spPr>
          <a:xfrm>
            <a:off x="360613" y="3771874"/>
            <a:ext cx="3297142" cy="2321015"/>
          </a:xfrm>
          <a:prstGeom prst="rect">
            <a:avLst/>
          </a:prstGeom>
          <a:ln>
            <a:solidFill>
              <a:schemeClr val="accent1"/>
            </a:solidFill>
          </a:ln>
        </p:spPr>
      </p:pic>
      <p:cxnSp>
        <p:nvCxnSpPr>
          <p:cNvPr id="22" name="Connecteur droit avec flèche 21">
            <a:extLst>
              <a:ext uri="{FF2B5EF4-FFF2-40B4-BE49-F238E27FC236}">
                <a16:creationId xmlns:a16="http://schemas.microsoft.com/office/drawing/2014/main" id="{4A55520B-C30C-49DE-B686-97A49DA99EF1}"/>
              </a:ext>
            </a:extLst>
          </p:cNvPr>
          <p:cNvCxnSpPr>
            <a:cxnSpLocks/>
          </p:cNvCxnSpPr>
          <p:nvPr/>
        </p:nvCxnSpPr>
        <p:spPr>
          <a:xfrm>
            <a:off x="782823" y="3086126"/>
            <a:ext cx="389576" cy="68574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6" name="ZoneTexte 25">
            <a:extLst>
              <a:ext uri="{FF2B5EF4-FFF2-40B4-BE49-F238E27FC236}">
                <a16:creationId xmlns:a16="http://schemas.microsoft.com/office/drawing/2014/main" id="{F76964A4-A8A1-4C35-9FCC-6E5C907F3312}"/>
              </a:ext>
            </a:extLst>
          </p:cNvPr>
          <p:cNvSpPr txBox="1"/>
          <p:nvPr/>
        </p:nvSpPr>
        <p:spPr>
          <a:xfrm>
            <a:off x="7560116" y="4928865"/>
            <a:ext cx="1500254"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Print button</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12" name="Rectangle 11">
            <a:extLst>
              <a:ext uri="{FF2B5EF4-FFF2-40B4-BE49-F238E27FC236}">
                <a16:creationId xmlns:a16="http://schemas.microsoft.com/office/drawing/2014/main" id="{DCEBBD98-F664-4A02-831B-09DAEBA8EE17}"/>
              </a:ext>
            </a:extLst>
          </p:cNvPr>
          <p:cNvSpPr/>
          <p:nvPr/>
        </p:nvSpPr>
        <p:spPr>
          <a:xfrm>
            <a:off x="0" y="338277"/>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SC</a:t>
            </a:r>
          </a:p>
        </p:txBody>
      </p:sp>
    </p:spTree>
    <p:extLst>
      <p:ext uri="{BB962C8B-B14F-4D97-AF65-F5344CB8AC3E}">
        <p14:creationId xmlns:p14="http://schemas.microsoft.com/office/powerpoint/2010/main" val="138567579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Pregnancy monitoring: </a:t>
            </a:r>
            <a:r>
              <a:rPr lang="en-GB" sz="1800" b="0" i="0" u="none" baseline="0" dirty="0">
                <a:latin typeface="Montserrat" panose="00000500000000000000" pitchFamily="50" charset="0"/>
              </a:rPr>
              <a:t>Example of follow-up consultation - Creating the ‘follow-up letter’</a:t>
            </a:r>
          </a:p>
        </p:txBody>
      </p:sp>
      <p:sp>
        <p:nvSpPr>
          <p:cNvPr id="37" name="ZoneTexte 36">
            <a:extLst>
              <a:ext uri="{FF2B5EF4-FFF2-40B4-BE49-F238E27FC236}">
                <a16:creationId xmlns:a16="http://schemas.microsoft.com/office/drawing/2014/main" id="{DBE9C2A4-4CF9-4468-85EF-8ECB4ACFEA3B}"/>
              </a:ext>
            </a:extLst>
          </p:cNvPr>
          <p:cNvSpPr txBox="1"/>
          <p:nvPr/>
        </p:nvSpPr>
        <p:spPr>
          <a:xfrm>
            <a:off x="861095" y="2880543"/>
            <a:ext cx="1196305"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Emergency consultation</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26" name="ZoneTexte 25">
            <a:extLst>
              <a:ext uri="{FF2B5EF4-FFF2-40B4-BE49-F238E27FC236}">
                <a16:creationId xmlns:a16="http://schemas.microsoft.com/office/drawing/2014/main" id="{F76964A4-A8A1-4C35-9FCC-6E5C907F3312}"/>
              </a:ext>
            </a:extLst>
          </p:cNvPr>
          <p:cNvSpPr txBox="1"/>
          <p:nvPr/>
        </p:nvSpPr>
        <p:spPr>
          <a:xfrm>
            <a:off x="3640765" y="2877927"/>
            <a:ext cx="1407485"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Hospitalization sheet</a:t>
            </a:r>
          </a:p>
        </p:txBody>
      </p:sp>
      <p:pic>
        <p:nvPicPr>
          <p:cNvPr id="3" name="Image 2">
            <a:extLst>
              <a:ext uri="{FF2B5EF4-FFF2-40B4-BE49-F238E27FC236}">
                <a16:creationId xmlns:a16="http://schemas.microsoft.com/office/drawing/2014/main" id="{5F9AAA6F-2CD8-4973-AFC2-53F7C258D702}"/>
              </a:ext>
            </a:extLst>
          </p:cNvPr>
          <p:cNvPicPr>
            <a:picLocks noChangeAspect="1"/>
          </p:cNvPicPr>
          <p:nvPr/>
        </p:nvPicPr>
        <p:blipFill>
          <a:blip r:embed="rId3"/>
          <a:stretch>
            <a:fillRect/>
          </a:stretch>
        </p:blipFill>
        <p:spPr>
          <a:xfrm>
            <a:off x="2776271" y="1091526"/>
            <a:ext cx="3591458" cy="1386470"/>
          </a:xfrm>
          <a:prstGeom prst="rect">
            <a:avLst/>
          </a:prstGeom>
        </p:spPr>
      </p:pic>
      <p:cxnSp>
        <p:nvCxnSpPr>
          <p:cNvPr id="36" name="Connecteur droit avec flèche 35">
            <a:extLst>
              <a:ext uri="{FF2B5EF4-FFF2-40B4-BE49-F238E27FC236}">
                <a16:creationId xmlns:a16="http://schemas.microsoft.com/office/drawing/2014/main" id="{F54EA0D5-D816-41A8-A756-F08CEB2C468E}"/>
              </a:ext>
            </a:extLst>
          </p:cNvPr>
          <p:cNvCxnSpPr>
            <a:cxnSpLocks/>
            <a:endCxn id="26" idx="0"/>
          </p:cNvCxnSpPr>
          <p:nvPr/>
        </p:nvCxnSpPr>
        <p:spPr>
          <a:xfrm>
            <a:off x="3361509" y="1544339"/>
            <a:ext cx="982999" cy="133358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7" name="Accolade fermante 6">
            <a:extLst>
              <a:ext uri="{FF2B5EF4-FFF2-40B4-BE49-F238E27FC236}">
                <a16:creationId xmlns:a16="http://schemas.microsoft.com/office/drawing/2014/main" id="{0A5F857B-1F12-4340-B467-DD31CF922368}"/>
              </a:ext>
            </a:extLst>
          </p:cNvPr>
          <p:cNvSpPr/>
          <p:nvPr/>
        </p:nvSpPr>
        <p:spPr>
          <a:xfrm>
            <a:off x="4509991" y="1214442"/>
            <a:ext cx="606490" cy="1059901"/>
          </a:xfrm>
          <a:prstGeom prst="rightBrac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endParaRPr>
          </a:p>
        </p:txBody>
      </p:sp>
      <p:sp>
        <p:nvSpPr>
          <p:cNvPr id="32" name="ZoneTexte 31">
            <a:extLst>
              <a:ext uri="{FF2B5EF4-FFF2-40B4-BE49-F238E27FC236}">
                <a16:creationId xmlns:a16="http://schemas.microsoft.com/office/drawing/2014/main" id="{A97D876B-BB74-4944-B97F-CBEC0B41ED3F}"/>
              </a:ext>
            </a:extLst>
          </p:cNvPr>
          <p:cNvSpPr txBox="1"/>
          <p:nvPr/>
        </p:nvSpPr>
        <p:spPr>
          <a:xfrm>
            <a:off x="5182785" y="1544339"/>
            <a:ext cx="1351365" cy="553994"/>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List of consultation templates</a:t>
            </a:r>
          </a:p>
        </p:txBody>
      </p:sp>
      <p:pic>
        <p:nvPicPr>
          <p:cNvPr id="9" name="Image 8">
            <a:extLst>
              <a:ext uri="{FF2B5EF4-FFF2-40B4-BE49-F238E27FC236}">
                <a16:creationId xmlns:a16="http://schemas.microsoft.com/office/drawing/2014/main" id="{952462A3-EB5A-44BC-9FF9-07CD0084B6FA}"/>
              </a:ext>
            </a:extLst>
          </p:cNvPr>
          <p:cNvPicPr>
            <a:picLocks noChangeAspect="1"/>
          </p:cNvPicPr>
          <p:nvPr/>
        </p:nvPicPr>
        <p:blipFill>
          <a:blip r:embed="rId4"/>
          <a:stretch>
            <a:fillRect/>
          </a:stretch>
        </p:blipFill>
        <p:spPr>
          <a:xfrm>
            <a:off x="308199" y="3442573"/>
            <a:ext cx="2302095" cy="2335850"/>
          </a:xfrm>
          <a:prstGeom prst="rect">
            <a:avLst/>
          </a:prstGeom>
          <a:ln>
            <a:solidFill>
              <a:schemeClr val="accent1"/>
            </a:solidFill>
          </a:ln>
        </p:spPr>
      </p:pic>
      <p:cxnSp>
        <p:nvCxnSpPr>
          <p:cNvPr id="22" name="Connecteur droit avec flèche 21">
            <a:extLst>
              <a:ext uri="{FF2B5EF4-FFF2-40B4-BE49-F238E27FC236}">
                <a16:creationId xmlns:a16="http://schemas.microsoft.com/office/drawing/2014/main" id="{4A55520B-C30C-49DE-B686-97A49DA99EF1}"/>
              </a:ext>
            </a:extLst>
          </p:cNvPr>
          <p:cNvCxnSpPr>
            <a:cxnSpLocks/>
          </p:cNvCxnSpPr>
          <p:nvPr/>
        </p:nvCxnSpPr>
        <p:spPr>
          <a:xfrm flipH="1">
            <a:off x="1525180" y="1399592"/>
            <a:ext cx="1507269" cy="148906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13" name="Image 12">
            <a:extLst>
              <a:ext uri="{FF2B5EF4-FFF2-40B4-BE49-F238E27FC236}">
                <a16:creationId xmlns:a16="http://schemas.microsoft.com/office/drawing/2014/main" id="{3BC730FC-2EFC-42C8-B36A-BA751A6642E3}"/>
              </a:ext>
            </a:extLst>
          </p:cNvPr>
          <p:cNvPicPr>
            <a:picLocks noChangeAspect="1"/>
          </p:cNvPicPr>
          <p:nvPr/>
        </p:nvPicPr>
        <p:blipFill>
          <a:blip r:embed="rId5"/>
          <a:stretch>
            <a:fillRect/>
          </a:stretch>
        </p:blipFill>
        <p:spPr>
          <a:xfrm>
            <a:off x="3189660" y="3442573"/>
            <a:ext cx="2481873" cy="2353542"/>
          </a:xfrm>
          <a:prstGeom prst="rect">
            <a:avLst/>
          </a:prstGeom>
          <a:ln>
            <a:solidFill>
              <a:schemeClr val="accent1"/>
            </a:solidFill>
          </a:ln>
        </p:spPr>
      </p:pic>
      <p:sp>
        <p:nvSpPr>
          <p:cNvPr id="23" name="ZoneTexte 22">
            <a:extLst>
              <a:ext uri="{FF2B5EF4-FFF2-40B4-BE49-F238E27FC236}">
                <a16:creationId xmlns:a16="http://schemas.microsoft.com/office/drawing/2014/main" id="{8DC6AEAF-42FA-4936-8670-A65140D2FBCB}"/>
              </a:ext>
            </a:extLst>
          </p:cNvPr>
          <p:cNvSpPr txBox="1"/>
          <p:nvPr/>
        </p:nvSpPr>
        <p:spPr>
          <a:xfrm>
            <a:off x="6906665" y="2877926"/>
            <a:ext cx="1237210" cy="553994"/>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Therapeutic abortion consultation</a:t>
            </a:r>
          </a:p>
        </p:txBody>
      </p:sp>
      <p:pic>
        <p:nvPicPr>
          <p:cNvPr id="18" name="Image 17">
            <a:extLst>
              <a:ext uri="{FF2B5EF4-FFF2-40B4-BE49-F238E27FC236}">
                <a16:creationId xmlns:a16="http://schemas.microsoft.com/office/drawing/2014/main" id="{7FA34231-ABE6-4204-BCBF-3AB0E429FE8A}"/>
              </a:ext>
            </a:extLst>
          </p:cNvPr>
          <p:cNvPicPr>
            <a:picLocks noChangeAspect="1"/>
          </p:cNvPicPr>
          <p:nvPr/>
        </p:nvPicPr>
        <p:blipFill>
          <a:blip r:embed="rId6"/>
          <a:stretch>
            <a:fillRect/>
          </a:stretch>
        </p:blipFill>
        <p:spPr>
          <a:xfrm>
            <a:off x="6273134" y="3465873"/>
            <a:ext cx="2742142" cy="2330242"/>
          </a:xfrm>
          <a:prstGeom prst="rect">
            <a:avLst/>
          </a:prstGeom>
          <a:ln>
            <a:solidFill>
              <a:schemeClr val="accent1"/>
            </a:solidFill>
          </a:ln>
        </p:spPr>
      </p:pic>
      <p:cxnSp>
        <p:nvCxnSpPr>
          <p:cNvPr id="30" name="Connecteur droit avec flèche 29">
            <a:extLst>
              <a:ext uri="{FF2B5EF4-FFF2-40B4-BE49-F238E27FC236}">
                <a16:creationId xmlns:a16="http://schemas.microsoft.com/office/drawing/2014/main" id="{495C9369-D801-40E0-9EC1-14F9DD2DE5AE}"/>
              </a:ext>
            </a:extLst>
          </p:cNvPr>
          <p:cNvCxnSpPr>
            <a:cxnSpLocks/>
            <a:endCxn id="23" idx="0"/>
          </p:cNvCxnSpPr>
          <p:nvPr/>
        </p:nvCxnSpPr>
        <p:spPr>
          <a:xfrm>
            <a:off x="3571385" y="1620423"/>
            <a:ext cx="3953885" cy="125750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9" name="Rectangle 18">
            <a:extLst>
              <a:ext uri="{FF2B5EF4-FFF2-40B4-BE49-F238E27FC236}">
                <a16:creationId xmlns:a16="http://schemas.microsoft.com/office/drawing/2014/main" id="{D26D35F2-1799-44B2-8A23-E5B2E7D06646}"/>
              </a:ext>
            </a:extLst>
          </p:cNvPr>
          <p:cNvSpPr/>
          <p:nvPr/>
        </p:nvSpPr>
        <p:spPr>
          <a:xfrm>
            <a:off x="0" y="338277"/>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SC</a:t>
            </a:r>
          </a:p>
        </p:txBody>
      </p:sp>
    </p:spTree>
    <p:extLst>
      <p:ext uri="{BB962C8B-B14F-4D97-AF65-F5344CB8AC3E}">
        <p14:creationId xmlns:p14="http://schemas.microsoft.com/office/powerpoint/2010/main" val="201855035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321032" cy="298834"/>
          </a:xfrm>
        </p:spPr>
        <p:txBody>
          <a:bodyPr>
            <a:noAutofit/>
          </a:bodyPr>
          <a:lstStyle/>
          <a:p>
            <a:pPr algn="l" rtl="0"/>
            <a:r>
              <a:rPr lang="en-GB" sz="2800" b="0" i="0" u="none" baseline="0" dirty="0">
                <a:latin typeface="Montserrat" panose="00000500000000000000" pitchFamily="50" charset="0"/>
              </a:rPr>
              <a:t>Hospitalization</a:t>
            </a:r>
          </a:p>
        </p:txBody>
      </p:sp>
      <p:pic>
        <p:nvPicPr>
          <p:cNvPr id="3" name="Image 2">
            <a:extLst>
              <a:ext uri="{FF2B5EF4-FFF2-40B4-BE49-F238E27FC236}">
                <a16:creationId xmlns:a16="http://schemas.microsoft.com/office/drawing/2014/main" id="{A64C388A-0526-440C-8982-DA5A45CD9336}"/>
              </a:ext>
            </a:extLst>
          </p:cNvPr>
          <p:cNvPicPr>
            <a:picLocks noChangeAspect="1"/>
          </p:cNvPicPr>
          <p:nvPr/>
        </p:nvPicPr>
        <p:blipFill>
          <a:blip r:embed="rId3"/>
          <a:stretch>
            <a:fillRect/>
          </a:stretch>
        </p:blipFill>
        <p:spPr>
          <a:xfrm>
            <a:off x="775501" y="1183940"/>
            <a:ext cx="3794654" cy="3709589"/>
          </a:xfrm>
          <a:prstGeom prst="rect">
            <a:avLst/>
          </a:prstGeom>
        </p:spPr>
      </p:pic>
      <p:pic>
        <p:nvPicPr>
          <p:cNvPr id="4" name="Image 3">
            <a:extLst>
              <a:ext uri="{FF2B5EF4-FFF2-40B4-BE49-F238E27FC236}">
                <a16:creationId xmlns:a16="http://schemas.microsoft.com/office/drawing/2014/main" id="{D02CAD09-5EFB-4BEB-A9F9-F166CD56F7D9}"/>
              </a:ext>
            </a:extLst>
          </p:cNvPr>
          <p:cNvPicPr>
            <a:picLocks noChangeAspect="1"/>
          </p:cNvPicPr>
          <p:nvPr/>
        </p:nvPicPr>
        <p:blipFill>
          <a:blip r:embed="rId4"/>
          <a:stretch>
            <a:fillRect/>
          </a:stretch>
        </p:blipFill>
        <p:spPr>
          <a:xfrm>
            <a:off x="4923614" y="1183940"/>
            <a:ext cx="3867137" cy="3709589"/>
          </a:xfrm>
          <a:prstGeom prst="rect">
            <a:avLst/>
          </a:prstGeom>
        </p:spPr>
      </p:pic>
      <p:pic>
        <p:nvPicPr>
          <p:cNvPr id="5" name="Image 4">
            <a:extLst>
              <a:ext uri="{FF2B5EF4-FFF2-40B4-BE49-F238E27FC236}">
                <a16:creationId xmlns:a16="http://schemas.microsoft.com/office/drawing/2014/main" id="{2EB48E8A-459C-4AA4-93A3-070A3E2A1143}"/>
              </a:ext>
            </a:extLst>
          </p:cNvPr>
          <p:cNvPicPr>
            <a:picLocks noChangeAspect="1"/>
          </p:cNvPicPr>
          <p:nvPr/>
        </p:nvPicPr>
        <p:blipFill>
          <a:blip r:embed="rId5"/>
          <a:stretch>
            <a:fillRect/>
          </a:stretch>
        </p:blipFill>
        <p:spPr>
          <a:xfrm>
            <a:off x="3231268" y="5194018"/>
            <a:ext cx="3094888" cy="397165"/>
          </a:xfrm>
          <a:prstGeom prst="rect">
            <a:avLst/>
          </a:prstGeom>
        </p:spPr>
      </p:pic>
      <p:cxnSp>
        <p:nvCxnSpPr>
          <p:cNvPr id="22" name="Connecteur droit avec flèche 21">
            <a:extLst>
              <a:ext uri="{FF2B5EF4-FFF2-40B4-BE49-F238E27FC236}">
                <a16:creationId xmlns:a16="http://schemas.microsoft.com/office/drawing/2014/main" id="{3D510791-DF09-4D20-BCB0-24FAEC244B12}"/>
              </a:ext>
            </a:extLst>
          </p:cNvPr>
          <p:cNvCxnSpPr>
            <a:cxnSpLocks/>
          </p:cNvCxnSpPr>
          <p:nvPr/>
        </p:nvCxnSpPr>
        <p:spPr>
          <a:xfrm flipH="1" flipV="1">
            <a:off x="2556588" y="4273420"/>
            <a:ext cx="725560" cy="107517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19" name="Connecteur droit avec flèche 18">
            <a:extLst>
              <a:ext uri="{FF2B5EF4-FFF2-40B4-BE49-F238E27FC236}">
                <a16:creationId xmlns:a16="http://schemas.microsoft.com/office/drawing/2014/main" id="{09131873-34D2-4E60-8C6A-8005CF6F5D2C}"/>
              </a:ext>
            </a:extLst>
          </p:cNvPr>
          <p:cNvCxnSpPr>
            <a:cxnSpLocks/>
          </p:cNvCxnSpPr>
          <p:nvPr/>
        </p:nvCxnSpPr>
        <p:spPr>
          <a:xfrm flipV="1">
            <a:off x="5005371" y="4273420"/>
            <a:ext cx="2141878" cy="107517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9" name="Rectangle 8">
            <a:extLst>
              <a:ext uri="{FF2B5EF4-FFF2-40B4-BE49-F238E27FC236}">
                <a16:creationId xmlns:a16="http://schemas.microsoft.com/office/drawing/2014/main" id="{32076992-08EB-4741-AF31-9F2CDF097884}"/>
              </a:ext>
            </a:extLst>
          </p:cNvPr>
          <p:cNvSpPr/>
          <p:nvPr/>
        </p:nvSpPr>
        <p:spPr>
          <a:xfrm>
            <a:off x="68474" y="350785"/>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H</a:t>
            </a:r>
          </a:p>
        </p:txBody>
      </p:sp>
    </p:spTree>
    <p:extLst>
      <p:ext uri="{BB962C8B-B14F-4D97-AF65-F5344CB8AC3E}">
        <p14:creationId xmlns:p14="http://schemas.microsoft.com/office/powerpoint/2010/main" val="271216844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AC1D77D-ED63-47AA-AF32-F782F160E7D8}"/>
              </a:ext>
            </a:extLst>
          </p:cNvPr>
          <p:cNvPicPr>
            <a:picLocks noChangeAspect="1"/>
          </p:cNvPicPr>
          <p:nvPr/>
        </p:nvPicPr>
        <p:blipFill>
          <a:blip r:embed="rId3"/>
          <a:stretch>
            <a:fillRect/>
          </a:stretch>
        </p:blipFill>
        <p:spPr>
          <a:xfrm>
            <a:off x="708660" y="1534187"/>
            <a:ext cx="7869241" cy="4255522"/>
          </a:xfrm>
          <a:prstGeom prst="rect">
            <a:avLst/>
          </a:prstGeom>
          <a:ln>
            <a:solidFill>
              <a:schemeClr val="accent1"/>
            </a:solidFill>
          </a:ln>
        </p:spPr>
      </p:pic>
      <p:sp>
        <p:nvSpPr>
          <p:cNvPr id="4" name="Titre 1">
            <a:extLst>
              <a:ext uri="{FF2B5EF4-FFF2-40B4-BE49-F238E27FC236}">
                <a16:creationId xmlns:a16="http://schemas.microsoft.com/office/drawing/2014/main" id="{D4F9EE69-5CA9-45B6-90C8-314052C18496}"/>
              </a:ext>
            </a:extLst>
          </p:cNvPr>
          <p:cNvSpPr txBox="1">
            <a:spLocks/>
          </p:cNvSpPr>
          <p:nvPr/>
        </p:nvSpPr>
        <p:spPr>
          <a:xfrm>
            <a:off x="1552380" y="386034"/>
            <a:ext cx="7321032" cy="29883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latin typeface="Montserrat" panose="00000500000000000000" pitchFamily="50" charset="0"/>
              </a:rPr>
              <a:t>Monitoring patients at home </a:t>
            </a:r>
          </a:p>
        </p:txBody>
      </p:sp>
      <p:cxnSp>
        <p:nvCxnSpPr>
          <p:cNvPr id="5" name="Connecteur droit avec flèche 4">
            <a:extLst>
              <a:ext uri="{FF2B5EF4-FFF2-40B4-BE49-F238E27FC236}">
                <a16:creationId xmlns:a16="http://schemas.microsoft.com/office/drawing/2014/main" id="{9149DF73-551E-48D0-8615-AC97148550F5}"/>
              </a:ext>
            </a:extLst>
          </p:cNvPr>
          <p:cNvCxnSpPr>
            <a:cxnSpLocks/>
            <a:stCxn id="9" idx="0"/>
          </p:cNvCxnSpPr>
          <p:nvPr/>
        </p:nvCxnSpPr>
        <p:spPr>
          <a:xfrm flipH="1" flipV="1">
            <a:off x="7528563" y="1905002"/>
            <a:ext cx="266697" cy="199643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9" name="ZoneTexte 8">
            <a:extLst>
              <a:ext uri="{FF2B5EF4-FFF2-40B4-BE49-F238E27FC236}">
                <a16:creationId xmlns:a16="http://schemas.microsoft.com/office/drawing/2014/main" id="{405BBA8A-2008-4578-90B9-7E641045F1DF}"/>
              </a:ext>
            </a:extLst>
          </p:cNvPr>
          <p:cNvSpPr txBox="1"/>
          <p:nvPr/>
        </p:nvSpPr>
        <p:spPr>
          <a:xfrm>
            <a:off x="7155179" y="3901440"/>
            <a:ext cx="1280161"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Ambucare access tab</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11" name="ZoneTexte 10">
            <a:extLst>
              <a:ext uri="{FF2B5EF4-FFF2-40B4-BE49-F238E27FC236}">
                <a16:creationId xmlns:a16="http://schemas.microsoft.com/office/drawing/2014/main" id="{36AEEEC8-71D0-4C96-92B2-910A28B48614}"/>
              </a:ext>
            </a:extLst>
          </p:cNvPr>
          <p:cNvSpPr txBox="1"/>
          <p:nvPr/>
        </p:nvSpPr>
        <p:spPr>
          <a:xfrm>
            <a:off x="205740" y="1022774"/>
            <a:ext cx="8667672"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rtl="0"/>
            <a:r>
              <a:rPr lang="en-GB" sz="1400" b="0" i="0" u="none" baseline="0" dirty="0">
                <a:solidFill>
                  <a:srgbClr val="114F9D"/>
                </a:solidFill>
                <a:latin typeface="Montserrat" panose="00000500000000000000" pitchFamily="50" charset="0"/>
                <a:sym typeface="Wingdings" panose="05000000000000000000" pitchFamily="2" charset="2"/>
              </a:rPr>
              <a:t> </a:t>
            </a:r>
            <a:r>
              <a:rPr lang="en-GB" sz="1400" b="0" i="0" u="none" baseline="0" dirty="0">
                <a:solidFill>
                  <a:srgbClr val="114F9D"/>
                </a:solidFill>
                <a:latin typeface="Montserrat" panose="00000500000000000000" pitchFamily="50" charset="0"/>
              </a:rPr>
              <a:t>The patient can be monitored at home for a defined period with the Ambucare web application</a:t>
            </a:r>
            <a:endParaRPr lang="en-GB" sz="1400" dirty="0"/>
          </a:p>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2" name="ZoneTexte 11">
            <a:extLst>
              <a:ext uri="{FF2B5EF4-FFF2-40B4-BE49-F238E27FC236}">
                <a16:creationId xmlns:a16="http://schemas.microsoft.com/office/drawing/2014/main" id="{D5F8A549-E131-42F2-8D27-980F2A1B22F9}"/>
              </a:ext>
            </a:extLst>
          </p:cNvPr>
          <p:cNvSpPr txBox="1"/>
          <p:nvPr/>
        </p:nvSpPr>
        <p:spPr>
          <a:xfrm>
            <a:off x="205740" y="5789709"/>
            <a:ext cx="8667672"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rtl="0"/>
            <a:r>
              <a:rPr lang="en-GB" sz="1200" b="0" i="0" u="none" baseline="0" dirty="0">
                <a:solidFill>
                  <a:srgbClr val="114F9D"/>
                </a:solidFill>
                <a:latin typeface="Montserrat" panose="00000500000000000000" pitchFamily="50" charset="0"/>
                <a:sym typeface="Wingdings" panose="05000000000000000000" pitchFamily="2" charset="2"/>
              </a:rPr>
              <a:t> The forms exchanged can contain various types of questions and are fully configurable</a:t>
            </a:r>
            <a:endParaRPr kumimoji="0" lang="en-GB" sz="1200" b="0" i="0" u="none" strike="noStrike" cap="none" spc="0" normalizeH="0" baseline="0" dirty="0">
              <a:ln>
                <a:noFill/>
              </a:ln>
              <a:solidFill>
                <a:srgbClr val="000000"/>
              </a:solidFill>
              <a:effectLst/>
              <a:uFillTx/>
              <a:latin typeface="+mn-lt"/>
              <a:ea typeface="+mn-ea"/>
              <a:cs typeface="+mn-cs"/>
              <a:sym typeface="Calibri"/>
            </a:endParaRPr>
          </a:p>
        </p:txBody>
      </p:sp>
      <p:sp>
        <p:nvSpPr>
          <p:cNvPr id="10" name="Rectangle 9">
            <a:extLst>
              <a:ext uri="{FF2B5EF4-FFF2-40B4-BE49-F238E27FC236}">
                <a16:creationId xmlns:a16="http://schemas.microsoft.com/office/drawing/2014/main" id="{82A7038C-DCBD-48EE-B296-77E2F17B21C8}"/>
              </a:ext>
            </a:extLst>
          </p:cNvPr>
          <p:cNvSpPr/>
          <p:nvPr/>
        </p:nvSpPr>
        <p:spPr>
          <a:xfrm>
            <a:off x="68474" y="350785"/>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H</a:t>
            </a:r>
          </a:p>
        </p:txBody>
      </p:sp>
    </p:spTree>
    <p:extLst>
      <p:ext uri="{BB962C8B-B14F-4D97-AF65-F5344CB8AC3E}">
        <p14:creationId xmlns:p14="http://schemas.microsoft.com/office/powerpoint/2010/main" val="90279325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AE945FC-9622-434C-B343-A392F6F4CEEE}"/>
              </a:ext>
            </a:extLst>
          </p:cNvPr>
          <p:cNvPicPr>
            <a:picLocks noChangeAspect="1"/>
          </p:cNvPicPr>
          <p:nvPr/>
        </p:nvPicPr>
        <p:blipFill>
          <a:blip r:embed="rId3"/>
          <a:stretch>
            <a:fillRect/>
          </a:stretch>
        </p:blipFill>
        <p:spPr>
          <a:xfrm>
            <a:off x="138926" y="1443018"/>
            <a:ext cx="8860847" cy="4203402"/>
          </a:xfrm>
          <a:prstGeom prst="rect">
            <a:avLst/>
          </a:prstGeom>
        </p:spPr>
      </p:pic>
      <p:sp>
        <p:nvSpPr>
          <p:cNvPr id="4" name="Titre 1">
            <a:extLst>
              <a:ext uri="{FF2B5EF4-FFF2-40B4-BE49-F238E27FC236}">
                <a16:creationId xmlns:a16="http://schemas.microsoft.com/office/drawing/2014/main" id="{A7AC5C50-F469-477D-8AE0-D69283FE75BB}"/>
              </a:ext>
            </a:extLst>
          </p:cNvPr>
          <p:cNvSpPr txBox="1">
            <a:spLocks/>
          </p:cNvSpPr>
          <p:nvPr/>
        </p:nvSpPr>
        <p:spPr>
          <a:xfrm>
            <a:off x="1552380" y="386034"/>
            <a:ext cx="7321032" cy="29883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latin typeface="Montserrat" panose="00000500000000000000" pitchFamily="50" charset="0"/>
              </a:rPr>
              <a:t>Ambucare: medical team area</a:t>
            </a:r>
          </a:p>
        </p:txBody>
      </p:sp>
      <p:cxnSp>
        <p:nvCxnSpPr>
          <p:cNvPr id="5" name="Connecteur droit avec flèche 4">
            <a:extLst>
              <a:ext uri="{FF2B5EF4-FFF2-40B4-BE49-F238E27FC236}">
                <a16:creationId xmlns:a16="http://schemas.microsoft.com/office/drawing/2014/main" id="{5A5B2350-36C0-4095-A318-1B11D277E095}"/>
              </a:ext>
            </a:extLst>
          </p:cNvPr>
          <p:cNvCxnSpPr>
            <a:cxnSpLocks/>
          </p:cNvCxnSpPr>
          <p:nvPr/>
        </p:nvCxnSpPr>
        <p:spPr>
          <a:xfrm flipH="1">
            <a:off x="5989320" y="1995021"/>
            <a:ext cx="1219200" cy="50433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8" name="Connecteur droit avec flèche 7">
            <a:extLst>
              <a:ext uri="{FF2B5EF4-FFF2-40B4-BE49-F238E27FC236}">
                <a16:creationId xmlns:a16="http://schemas.microsoft.com/office/drawing/2014/main" id="{0C81AED2-E810-4FB3-B601-E138559517B2}"/>
              </a:ext>
            </a:extLst>
          </p:cNvPr>
          <p:cNvCxnSpPr>
            <a:cxnSpLocks/>
          </p:cNvCxnSpPr>
          <p:nvPr/>
        </p:nvCxnSpPr>
        <p:spPr>
          <a:xfrm flipH="1" flipV="1">
            <a:off x="3627120" y="4817007"/>
            <a:ext cx="594360" cy="82941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12" name="Connecteur droit avec flèche 11">
            <a:extLst>
              <a:ext uri="{FF2B5EF4-FFF2-40B4-BE49-F238E27FC236}">
                <a16:creationId xmlns:a16="http://schemas.microsoft.com/office/drawing/2014/main" id="{DB43B38F-BCC3-4A85-AA0F-2A97D6C5A20D}"/>
              </a:ext>
            </a:extLst>
          </p:cNvPr>
          <p:cNvCxnSpPr>
            <a:cxnSpLocks/>
          </p:cNvCxnSpPr>
          <p:nvPr/>
        </p:nvCxnSpPr>
        <p:spPr>
          <a:xfrm flipH="1" flipV="1">
            <a:off x="5989320" y="4297680"/>
            <a:ext cx="731520" cy="134874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6" name="ZoneTexte 15">
            <a:extLst>
              <a:ext uri="{FF2B5EF4-FFF2-40B4-BE49-F238E27FC236}">
                <a16:creationId xmlns:a16="http://schemas.microsoft.com/office/drawing/2014/main" id="{A3D08CD4-54B7-417E-8273-EEC6BCD25AF0}"/>
              </a:ext>
            </a:extLst>
          </p:cNvPr>
          <p:cNvSpPr txBox="1"/>
          <p:nvPr/>
        </p:nvSpPr>
        <p:spPr>
          <a:xfrm>
            <a:off x="6720840" y="1594916"/>
            <a:ext cx="1653539"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To select reason(s) for monitoring</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18" name="ZoneTexte 17">
            <a:extLst>
              <a:ext uri="{FF2B5EF4-FFF2-40B4-BE49-F238E27FC236}">
                <a16:creationId xmlns:a16="http://schemas.microsoft.com/office/drawing/2014/main" id="{4322C671-DD7C-48E1-A601-D12EA150F2D9}"/>
              </a:ext>
            </a:extLst>
          </p:cNvPr>
          <p:cNvSpPr txBox="1"/>
          <p:nvPr/>
        </p:nvSpPr>
        <p:spPr>
          <a:xfrm>
            <a:off x="3162301" y="5646420"/>
            <a:ext cx="1531620" cy="553994"/>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To enter monitoring start and end dates</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19" name="ZoneTexte 18">
            <a:extLst>
              <a:ext uri="{FF2B5EF4-FFF2-40B4-BE49-F238E27FC236}">
                <a16:creationId xmlns:a16="http://schemas.microsoft.com/office/drawing/2014/main" id="{8419C568-33E6-48EC-9839-160849086939}"/>
              </a:ext>
            </a:extLst>
          </p:cNvPr>
          <p:cNvSpPr txBox="1"/>
          <p:nvPr/>
        </p:nvSpPr>
        <p:spPr>
          <a:xfrm>
            <a:off x="5876925" y="5646420"/>
            <a:ext cx="2703195"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Link to generate monitoring taking into account the data entered</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21" name="ZoneTexte 20">
            <a:extLst>
              <a:ext uri="{FF2B5EF4-FFF2-40B4-BE49-F238E27FC236}">
                <a16:creationId xmlns:a16="http://schemas.microsoft.com/office/drawing/2014/main" id="{EF9F250E-48CA-4E0E-AC01-A379E686020C}"/>
              </a:ext>
            </a:extLst>
          </p:cNvPr>
          <p:cNvSpPr txBox="1"/>
          <p:nvPr/>
        </p:nvSpPr>
        <p:spPr>
          <a:xfrm>
            <a:off x="558580" y="977054"/>
            <a:ext cx="8021540" cy="8002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rtl="0"/>
            <a:r>
              <a:rPr lang="en-GB" sz="1400" b="0" i="0" u="none" baseline="0" dirty="0">
                <a:solidFill>
                  <a:srgbClr val="114F9D"/>
                </a:solidFill>
                <a:latin typeface="Montserrat" panose="00000500000000000000" pitchFamily="50" charset="0"/>
                <a:sym typeface="Wingdings" panose="05000000000000000000" pitchFamily="2" charset="2"/>
              </a:rPr>
              <a:t> </a:t>
            </a:r>
            <a:r>
              <a:rPr lang="en-GB" sz="1400" b="0" i="0" u="none" baseline="0" dirty="0">
                <a:solidFill>
                  <a:srgbClr val="114F9D"/>
                </a:solidFill>
                <a:latin typeface="Montserrat" panose="00000500000000000000" pitchFamily="50" charset="0"/>
              </a:rPr>
              <a:t>Each reason for monitoring is associated with a predefined or free schedule for sending forms to the patient</a:t>
            </a:r>
            <a:endParaRPr lang="en-GB" sz="1400" dirty="0"/>
          </a:p>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22" name="Connecteur droit avec flèche 21">
            <a:extLst>
              <a:ext uri="{FF2B5EF4-FFF2-40B4-BE49-F238E27FC236}">
                <a16:creationId xmlns:a16="http://schemas.microsoft.com/office/drawing/2014/main" id="{82982039-1393-489A-85D3-A5B592A0AB35}"/>
              </a:ext>
            </a:extLst>
          </p:cNvPr>
          <p:cNvCxnSpPr>
            <a:cxnSpLocks/>
            <a:stCxn id="24" idx="0"/>
          </p:cNvCxnSpPr>
          <p:nvPr/>
        </p:nvCxnSpPr>
        <p:spPr>
          <a:xfrm flipH="1" flipV="1">
            <a:off x="800636" y="4397830"/>
            <a:ext cx="647164" cy="124859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4" name="ZoneTexte 23">
            <a:extLst>
              <a:ext uri="{FF2B5EF4-FFF2-40B4-BE49-F238E27FC236}">
                <a16:creationId xmlns:a16="http://schemas.microsoft.com/office/drawing/2014/main" id="{AA500B04-C640-4002-9106-CE7685719BD3}"/>
              </a:ext>
            </a:extLst>
          </p:cNvPr>
          <p:cNvSpPr txBox="1"/>
          <p:nvPr/>
        </p:nvSpPr>
        <p:spPr>
          <a:xfrm>
            <a:off x="647700" y="5646420"/>
            <a:ext cx="1600200" cy="553994"/>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To generate the monitoring report in PDF format</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14" name="Rectangle 13">
            <a:extLst>
              <a:ext uri="{FF2B5EF4-FFF2-40B4-BE49-F238E27FC236}">
                <a16:creationId xmlns:a16="http://schemas.microsoft.com/office/drawing/2014/main" id="{833EE8CC-EEEE-4574-9649-8B07D76315E0}"/>
              </a:ext>
            </a:extLst>
          </p:cNvPr>
          <p:cNvSpPr/>
          <p:nvPr/>
        </p:nvSpPr>
        <p:spPr>
          <a:xfrm>
            <a:off x="68474" y="350785"/>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H</a:t>
            </a:r>
          </a:p>
        </p:txBody>
      </p:sp>
    </p:spTree>
    <p:extLst>
      <p:ext uri="{BB962C8B-B14F-4D97-AF65-F5344CB8AC3E}">
        <p14:creationId xmlns:p14="http://schemas.microsoft.com/office/powerpoint/2010/main" val="386114819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932708-EE6C-40DE-AAFF-8E88788E347F}"/>
              </a:ext>
            </a:extLst>
          </p:cNvPr>
          <p:cNvSpPr txBox="1">
            <a:spLocks/>
          </p:cNvSpPr>
          <p:nvPr/>
        </p:nvSpPr>
        <p:spPr>
          <a:xfrm>
            <a:off x="1552380" y="386034"/>
            <a:ext cx="7321032" cy="29883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latin typeface="Montserrat" panose="00000500000000000000" pitchFamily="50" charset="0"/>
              </a:rPr>
              <a:t>Ambucare: generating monitoring</a:t>
            </a:r>
          </a:p>
        </p:txBody>
      </p:sp>
      <p:sp>
        <p:nvSpPr>
          <p:cNvPr id="4" name="ZoneTexte 3">
            <a:extLst>
              <a:ext uri="{FF2B5EF4-FFF2-40B4-BE49-F238E27FC236}">
                <a16:creationId xmlns:a16="http://schemas.microsoft.com/office/drawing/2014/main" id="{E2916307-C795-4A1E-8BA3-A87FA5E08DFB}"/>
              </a:ext>
            </a:extLst>
          </p:cNvPr>
          <p:cNvSpPr txBox="1"/>
          <p:nvPr/>
        </p:nvSpPr>
        <p:spPr>
          <a:xfrm>
            <a:off x="190501" y="977054"/>
            <a:ext cx="8682912"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rtl="0"/>
            <a:r>
              <a:rPr lang="en-GB" sz="1400" b="0" i="0" u="none" baseline="0" dirty="0">
                <a:solidFill>
                  <a:srgbClr val="114F9D"/>
                </a:solidFill>
                <a:latin typeface="Montserrat" panose="00000500000000000000" pitchFamily="50" charset="0"/>
                <a:sym typeface="Wingdings" panose="05000000000000000000" pitchFamily="2" charset="2"/>
              </a:rPr>
              <a:t> </a:t>
            </a:r>
            <a:r>
              <a:rPr lang="en-GB" sz="1400" b="0" i="0" u="none" baseline="0" dirty="0">
                <a:solidFill>
                  <a:srgbClr val="114F9D"/>
                </a:solidFill>
                <a:latin typeface="Montserrat" panose="00000500000000000000" pitchFamily="50" charset="0"/>
              </a:rPr>
              <a:t>Once the monitoring is generated, the timeline shows the form sending schedule</a:t>
            </a:r>
            <a:endParaRPr lang="en-GB" sz="1400" dirty="0"/>
          </a:p>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pic>
        <p:nvPicPr>
          <p:cNvPr id="5" name="Image 4">
            <a:extLst>
              <a:ext uri="{FF2B5EF4-FFF2-40B4-BE49-F238E27FC236}">
                <a16:creationId xmlns:a16="http://schemas.microsoft.com/office/drawing/2014/main" id="{2DC9F5BC-1FD4-48E9-B1E8-E35CA44D1BBA}"/>
              </a:ext>
            </a:extLst>
          </p:cNvPr>
          <p:cNvPicPr>
            <a:picLocks noChangeAspect="1"/>
          </p:cNvPicPr>
          <p:nvPr/>
        </p:nvPicPr>
        <p:blipFill>
          <a:blip r:embed="rId3"/>
          <a:stretch>
            <a:fillRect/>
          </a:stretch>
        </p:blipFill>
        <p:spPr>
          <a:xfrm>
            <a:off x="107977" y="1347339"/>
            <a:ext cx="8928045" cy="4466681"/>
          </a:xfrm>
          <a:prstGeom prst="rect">
            <a:avLst/>
          </a:prstGeom>
        </p:spPr>
      </p:pic>
      <p:sp>
        <p:nvSpPr>
          <p:cNvPr id="6" name="ZoneTexte 5">
            <a:extLst>
              <a:ext uri="{FF2B5EF4-FFF2-40B4-BE49-F238E27FC236}">
                <a16:creationId xmlns:a16="http://schemas.microsoft.com/office/drawing/2014/main" id="{38252150-4ECB-467B-8177-C1A1A3EA1A7A}"/>
              </a:ext>
            </a:extLst>
          </p:cNvPr>
          <p:cNvSpPr txBox="1"/>
          <p:nvPr/>
        </p:nvSpPr>
        <p:spPr>
          <a:xfrm>
            <a:off x="107977" y="5858047"/>
            <a:ext cx="5713703"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rtl="0"/>
            <a:r>
              <a:rPr lang="en-GB" sz="1000" b="0" i="0" u="none" baseline="0" dirty="0">
                <a:solidFill>
                  <a:srgbClr val="114F9D"/>
                </a:solidFill>
                <a:latin typeface="Montserrat" panose="00000500000000000000" pitchFamily="50" charset="0"/>
              </a:rPr>
              <a:t>Form (awaiting an answer) sent to the patient's area and notification sent by email and/or text message</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7" name="ZoneTexte 6">
            <a:extLst>
              <a:ext uri="{FF2B5EF4-FFF2-40B4-BE49-F238E27FC236}">
                <a16:creationId xmlns:a16="http://schemas.microsoft.com/office/drawing/2014/main" id="{919D696A-9A4F-49E2-BAB6-1B85210092A1}"/>
              </a:ext>
            </a:extLst>
          </p:cNvPr>
          <p:cNvSpPr txBox="1"/>
          <p:nvPr/>
        </p:nvSpPr>
        <p:spPr>
          <a:xfrm>
            <a:off x="6195059" y="5863972"/>
            <a:ext cx="1463041"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Scheduled forms</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8" name="Connecteur droit avec flèche 7">
            <a:extLst>
              <a:ext uri="{FF2B5EF4-FFF2-40B4-BE49-F238E27FC236}">
                <a16:creationId xmlns:a16="http://schemas.microsoft.com/office/drawing/2014/main" id="{E7FC174C-6869-4E8D-BE4E-DA27E538DA34}"/>
              </a:ext>
            </a:extLst>
          </p:cNvPr>
          <p:cNvCxnSpPr>
            <a:cxnSpLocks/>
          </p:cNvCxnSpPr>
          <p:nvPr/>
        </p:nvCxnSpPr>
        <p:spPr>
          <a:xfrm flipH="1" flipV="1">
            <a:off x="4465320" y="5280660"/>
            <a:ext cx="2461259" cy="57738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10" name="Connecteur droit avec flèche 9">
            <a:extLst>
              <a:ext uri="{FF2B5EF4-FFF2-40B4-BE49-F238E27FC236}">
                <a16:creationId xmlns:a16="http://schemas.microsoft.com/office/drawing/2014/main" id="{EDD79A38-CD20-487A-9703-B54ECDCC28BE}"/>
              </a:ext>
            </a:extLst>
          </p:cNvPr>
          <p:cNvCxnSpPr>
            <a:cxnSpLocks/>
            <a:stCxn id="7" idx="0"/>
          </p:cNvCxnSpPr>
          <p:nvPr/>
        </p:nvCxnSpPr>
        <p:spPr>
          <a:xfrm flipH="1" flipV="1">
            <a:off x="6697982" y="5274736"/>
            <a:ext cx="228598" cy="589236"/>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12" name="Connecteur droit avec flèche 11">
            <a:extLst>
              <a:ext uri="{FF2B5EF4-FFF2-40B4-BE49-F238E27FC236}">
                <a16:creationId xmlns:a16="http://schemas.microsoft.com/office/drawing/2014/main" id="{28991EBC-E7A9-4084-A9AC-22473669ABD1}"/>
              </a:ext>
            </a:extLst>
          </p:cNvPr>
          <p:cNvCxnSpPr>
            <a:cxnSpLocks/>
            <a:stCxn id="6" idx="0"/>
          </p:cNvCxnSpPr>
          <p:nvPr/>
        </p:nvCxnSpPr>
        <p:spPr>
          <a:xfrm flipH="1" flipV="1">
            <a:off x="1318261" y="5510661"/>
            <a:ext cx="1646568" cy="347386"/>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3" name="Rectangle 12">
            <a:extLst>
              <a:ext uri="{FF2B5EF4-FFF2-40B4-BE49-F238E27FC236}">
                <a16:creationId xmlns:a16="http://schemas.microsoft.com/office/drawing/2014/main" id="{9B4BFDF1-E9C8-4773-872A-4744E44E6FEA}"/>
              </a:ext>
            </a:extLst>
          </p:cNvPr>
          <p:cNvSpPr/>
          <p:nvPr/>
        </p:nvSpPr>
        <p:spPr>
          <a:xfrm>
            <a:off x="68474" y="350785"/>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H</a:t>
            </a:r>
          </a:p>
        </p:txBody>
      </p:sp>
    </p:spTree>
    <p:extLst>
      <p:ext uri="{BB962C8B-B14F-4D97-AF65-F5344CB8AC3E}">
        <p14:creationId xmlns:p14="http://schemas.microsoft.com/office/powerpoint/2010/main" val="391353467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9D2D89-83FC-4AE7-A1BD-A8B811ABE1D1}"/>
              </a:ext>
            </a:extLst>
          </p:cNvPr>
          <p:cNvSpPr txBox="1">
            <a:spLocks/>
          </p:cNvSpPr>
          <p:nvPr/>
        </p:nvSpPr>
        <p:spPr>
          <a:xfrm>
            <a:off x="1552380" y="386034"/>
            <a:ext cx="7321032" cy="29883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latin typeface="Montserrat" panose="00000500000000000000" pitchFamily="50" charset="0"/>
              </a:rPr>
              <a:t>Ambucare: patient area</a:t>
            </a:r>
          </a:p>
        </p:txBody>
      </p:sp>
      <p:pic>
        <p:nvPicPr>
          <p:cNvPr id="4" name="Image 3">
            <a:extLst>
              <a:ext uri="{FF2B5EF4-FFF2-40B4-BE49-F238E27FC236}">
                <a16:creationId xmlns:a16="http://schemas.microsoft.com/office/drawing/2014/main" id="{A1C29748-1451-47E8-9827-B62A36C4EB95}"/>
              </a:ext>
            </a:extLst>
          </p:cNvPr>
          <p:cNvPicPr>
            <a:picLocks noChangeAspect="1"/>
          </p:cNvPicPr>
          <p:nvPr/>
        </p:nvPicPr>
        <p:blipFill>
          <a:blip r:embed="rId3"/>
          <a:stretch>
            <a:fillRect/>
          </a:stretch>
        </p:blipFill>
        <p:spPr>
          <a:xfrm>
            <a:off x="81320" y="1987383"/>
            <a:ext cx="8981359" cy="3445678"/>
          </a:xfrm>
          <a:prstGeom prst="rect">
            <a:avLst/>
          </a:prstGeom>
        </p:spPr>
      </p:pic>
      <p:sp>
        <p:nvSpPr>
          <p:cNvPr id="6" name="ZoneTexte 5">
            <a:extLst>
              <a:ext uri="{FF2B5EF4-FFF2-40B4-BE49-F238E27FC236}">
                <a16:creationId xmlns:a16="http://schemas.microsoft.com/office/drawing/2014/main" id="{67407347-9FF8-45C1-88A2-F633A52DA4BC}"/>
              </a:ext>
            </a:extLst>
          </p:cNvPr>
          <p:cNvSpPr txBox="1"/>
          <p:nvPr/>
        </p:nvSpPr>
        <p:spPr>
          <a:xfrm>
            <a:off x="329980" y="969434"/>
            <a:ext cx="7777700"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rtl="0"/>
            <a:r>
              <a:rPr lang="en-GB" sz="1400" b="0" i="0" u="none" baseline="0" dirty="0">
                <a:solidFill>
                  <a:srgbClr val="114F9D"/>
                </a:solidFill>
                <a:latin typeface="Montserrat" panose="00000500000000000000" pitchFamily="50" charset="0"/>
                <a:sym typeface="Wingdings" panose="05000000000000000000" pitchFamily="2" charset="2"/>
              </a:rPr>
              <a:t> </a:t>
            </a:r>
            <a:r>
              <a:rPr lang="en-GB" sz="1400" b="0" i="0" u="none" baseline="0" dirty="0">
                <a:solidFill>
                  <a:srgbClr val="114F9D"/>
                </a:solidFill>
                <a:latin typeface="Montserrat" panose="00000500000000000000" pitchFamily="50" charset="0"/>
              </a:rPr>
              <a:t>The patient has an account generated manually in the medical area (this can be automated)</a:t>
            </a: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7" name="ZoneTexte 6">
            <a:extLst>
              <a:ext uri="{FF2B5EF4-FFF2-40B4-BE49-F238E27FC236}">
                <a16:creationId xmlns:a16="http://schemas.microsoft.com/office/drawing/2014/main" id="{2C23F9C6-B1F7-4F6E-B5BF-54609B00DD33}"/>
              </a:ext>
            </a:extLst>
          </p:cNvPr>
          <p:cNvSpPr txBox="1"/>
          <p:nvPr/>
        </p:nvSpPr>
        <p:spPr>
          <a:xfrm>
            <a:off x="441959" y="1402506"/>
            <a:ext cx="3672841"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The patient accesses the form by clicking on this ribbon</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8" name="Connecteur droit avec flèche 7">
            <a:extLst>
              <a:ext uri="{FF2B5EF4-FFF2-40B4-BE49-F238E27FC236}">
                <a16:creationId xmlns:a16="http://schemas.microsoft.com/office/drawing/2014/main" id="{FF0AE863-ED3B-42CF-9F1F-16AFDA6FED90}"/>
              </a:ext>
            </a:extLst>
          </p:cNvPr>
          <p:cNvCxnSpPr>
            <a:cxnSpLocks/>
            <a:stCxn id="7" idx="2"/>
          </p:cNvCxnSpPr>
          <p:nvPr/>
        </p:nvCxnSpPr>
        <p:spPr>
          <a:xfrm>
            <a:off x="2278380" y="1802611"/>
            <a:ext cx="1303020" cy="182724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1" name="ZoneTexte 10">
            <a:extLst>
              <a:ext uri="{FF2B5EF4-FFF2-40B4-BE49-F238E27FC236}">
                <a16:creationId xmlns:a16="http://schemas.microsoft.com/office/drawing/2014/main" id="{7CA45FE2-F858-4BC6-8511-DC6CA2D9D5F3}"/>
              </a:ext>
            </a:extLst>
          </p:cNvPr>
          <p:cNvSpPr txBox="1"/>
          <p:nvPr/>
        </p:nvSpPr>
        <p:spPr>
          <a:xfrm>
            <a:off x="542924" y="5649969"/>
            <a:ext cx="5286376"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The medical team can send information to the patient using this pane</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12" name="Connecteur droit avec flèche 11">
            <a:extLst>
              <a:ext uri="{FF2B5EF4-FFF2-40B4-BE49-F238E27FC236}">
                <a16:creationId xmlns:a16="http://schemas.microsoft.com/office/drawing/2014/main" id="{BC6CFB62-ECC4-4198-BBBE-70DCE74FBAC3}"/>
              </a:ext>
            </a:extLst>
          </p:cNvPr>
          <p:cNvCxnSpPr>
            <a:cxnSpLocks/>
            <a:stCxn id="11" idx="0"/>
          </p:cNvCxnSpPr>
          <p:nvPr/>
        </p:nvCxnSpPr>
        <p:spPr>
          <a:xfrm flipH="1" flipV="1">
            <a:off x="1943102" y="5299711"/>
            <a:ext cx="1243010" cy="35025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7" name="ZoneTexte 16">
            <a:extLst>
              <a:ext uri="{FF2B5EF4-FFF2-40B4-BE49-F238E27FC236}">
                <a16:creationId xmlns:a16="http://schemas.microsoft.com/office/drawing/2014/main" id="{22AE5F8A-B2A2-4C60-AC0B-7AC990F3D859}"/>
              </a:ext>
            </a:extLst>
          </p:cNvPr>
          <p:cNvSpPr txBox="1"/>
          <p:nvPr/>
        </p:nvSpPr>
        <p:spPr>
          <a:xfrm>
            <a:off x="4922520" y="1402506"/>
            <a:ext cx="3754755"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The patient can contact the medical team at any time using this button</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18" name="Connecteur droit avec flèche 17">
            <a:extLst>
              <a:ext uri="{FF2B5EF4-FFF2-40B4-BE49-F238E27FC236}">
                <a16:creationId xmlns:a16="http://schemas.microsoft.com/office/drawing/2014/main" id="{8E24D46A-5746-4043-A3AE-A79A0EF40DBC}"/>
              </a:ext>
            </a:extLst>
          </p:cNvPr>
          <p:cNvCxnSpPr>
            <a:cxnSpLocks/>
          </p:cNvCxnSpPr>
          <p:nvPr/>
        </p:nvCxnSpPr>
        <p:spPr>
          <a:xfrm flipH="1">
            <a:off x="4922520" y="1802611"/>
            <a:ext cx="802005" cy="18477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4" name="Rectangle 13">
            <a:extLst>
              <a:ext uri="{FF2B5EF4-FFF2-40B4-BE49-F238E27FC236}">
                <a16:creationId xmlns:a16="http://schemas.microsoft.com/office/drawing/2014/main" id="{47834E40-E01E-45DE-9059-0A3ECA870A22}"/>
              </a:ext>
            </a:extLst>
          </p:cNvPr>
          <p:cNvSpPr/>
          <p:nvPr/>
        </p:nvSpPr>
        <p:spPr>
          <a:xfrm>
            <a:off x="68474" y="350785"/>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H</a:t>
            </a:r>
          </a:p>
        </p:txBody>
      </p:sp>
    </p:spTree>
    <p:extLst>
      <p:ext uri="{BB962C8B-B14F-4D97-AF65-F5344CB8AC3E}">
        <p14:creationId xmlns:p14="http://schemas.microsoft.com/office/powerpoint/2010/main" val="287401875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FA8732-D242-45F2-860E-BAF123D640EC}"/>
              </a:ext>
            </a:extLst>
          </p:cNvPr>
          <p:cNvSpPr txBox="1">
            <a:spLocks/>
          </p:cNvSpPr>
          <p:nvPr/>
        </p:nvSpPr>
        <p:spPr>
          <a:xfrm>
            <a:off x="1552380" y="386034"/>
            <a:ext cx="7321032" cy="29883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latin typeface="Montserrat" panose="00000500000000000000" pitchFamily="50" charset="0"/>
              </a:rPr>
              <a:t>Ambucare: filling in a form</a:t>
            </a:r>
          </a:p>
        </p:txBody>
      </p:sp>
      <p:pic>
        <p:nvPicPr>
          <p:cNvPr id="4" name="Image 3">
            <a:extLst>
              <a:ext uri="{FF2B5EF4-FFF2-40B4-BE49-F238E27FC236}">
                <a16:creationId xmlns:a16="http://schemas.microsoft.com/office/drawing/2014/main" id="{C410D788-CD8D-4BB2-A74B-2CA5D0B1673B}"/>
              </a:ext>
            </a:extLst>
          </p:cNvPr>
          <p:cNvPicPr>
            <a:picLocks noChangeAspect="1"/>
          </p:cNvPicPr>
          <p:nvPr/>
        </p:nvPicPr>
        <p:blipFill>
          <a:blip r:embed="rId3"/>
          <a:stretch>
            <a:fillRect/>
          </a:stretch>
        </p:blipFill>
        <p:spPr>
          <a:xfrm>
            <a:off x="697230" y="1367895"/>
            <a:ext cx="7749540" cy="4803711"/>
          </a:xfrm>
          <a:prstGeom prst="rect">
            <a:avLst/>
          </a:prstGeom>
        </p:spPr>
      </p:pic>
      <p:sp>
        <p:nvSpPr>
          <p:cNvPr id="12" name="ZoneTexte 11">
            <a:extLst>
              <a:ext uri="{FF2B5EF4-FFF2-40B4-BE49-F238E27FC236}">
                <a16:creationId xmlns:a16="http://schemas.microsoft.com/office/drawing/2014/main" id="{9822D86D-DE56-43B1-A484-C043F95D7F33}"/>
              </a:ext>
            </a:extLst>
          </p:cNvPr>
          <p:cNvSpPr txBox="1"/>
          <p:nvPr/>
        </p:nvSpPr>
        <p:spPr>
          <a:xfrm>
            <a:off x="329980" y="969434"/>
            <a:ext cx="7777700"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lgn="ctr" rtl="0">
              <a:buFont typeface="Wingdings" panose="05000000000000000000" pitchFamily="2" charset="2"/>
              <a:buChar char="à"/>
            </a:pPr>
            <a:r>
              <a:rPr lang="en-GB" sz="1400" b="0" i="0" u="none" baseline="0" dirty="0">
                <a:solidFill>
                  <a:srgbClr val="114F9D"/>
                </a:solidFill>
                <a:latin typeface="Montserrat" panose="00000500000000000000" pitchFamily="50" charset="0"/>
                <a:sym typeface="Wingdings" panose="05000000000000000000" pitchFamily="2" charset="2"/>
              </a:rPr>
              <a:t>A patient who is doing well does not need to complete the form</a:t>
            </a:r>
          </a:p>
        </p:txBody>
      </p:sp>
      <p:sp>
        <p:nvSpPr>
          <p:cNvPr id="6" name="Rectangle 5">
            <a:extLst>
              <a:ext uri="{FF2B5EF4-FFF2-40B4-BE49-F238E27FC236}">
                <a16:creationId xmlns:a16="http://schemas.microsoft.com/office/drawing/2014/main" id="{4B952BDA-75FB-42D4-9547-CF73AFD1070E}"/>
              </a:ext>
            </a:extLst>
          </p:cNvPr>
          <p:cNvSpPr/>
          <p:nvPr/>
        </p:nvSpPr>
        <p:spPr>
          <a:xfrm>
            <a:off x="68474" y="350785"/>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H</a:t>
            </a:r>
          </a:p>
        </p:txBody>
      </p:sp>
    </p:spTree>
    <p:extLst>
      <p:ext uri="{BB962C8B-B14F-4D97-AF65-F5344CB8AC3E}">
        <p14:creationId xmlns:p14="http://schemas.microsoft.com/office/powerpoint/2010/main" val="137860080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560CDF-2BBB-48D0-82B1-5C7E4C724B6B}"/>
              </a:ext>
            </a:extLst>
          </p:cNvPr>
          <p:cNvSpPr txBox="1">
            <a:spLocks/>
          </p:cNvSpPr>
          <p:nvPr/>
        </p:nvSpPr>
        <p:spPr>
          <a:xfrm>
            <a:off x="1552380" y="386034"/>
            <a:ext cx="7321032" cy="29883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latin typeface="Montserrat" panose="00000500000000000000" pitchFamily="50" charset="0"/>
              </a:rPr>
              <a:t>Ambucare: receiving answers</a:t>
            </a:r>
          </a:p>
        </p:txBody>
      </p:sp>
      <p:pic>
        <p:nvPicPr>
          <p:cNvPr id="3" name="Image 2">
            <a:extLst>
              <a:ext uri="{FF2B5EF4-FFF2-40B4-BE49-F238E27FC236}">
                <a16:creationId xmlns:a16="http://schemas.microsoft.com/office/drawing/2014/main" id="{29273517-3777-4A39-8F79-2AF6438CC3E0}"/>
              </a:ext>
            </a:extLst>
          </p:cNvPr>
          <p:cNvPicPr>
            <a:picLocks noChangeAspect="1"/>
          </p:cNvPicPr>
          <p:nvPr/>
        </p:nvPicPr>
        <p:blipFill>
          <a:blip r:embed="rId3"/>
          <a:stretch>
            <a:fillRect/>
          </a:stretch>
        </p:blipFill>
        <p:spPr>
          <a:xfrm>
            <a:off x="135294" y="4500810"/>
            <a:ext cx="8873412" cy="1469179"/>
          </a:xfrm>
          <a:prstGeom prst="rect">
            <a:avLst/>
          </a:prstGeom>
        </p:spPr>
      </p:pic>
      <p:pic>
        <p:nvPicPr>
          <p:cNvPr id="4" name="Image 3">
            <a:extLst>
              <a:ext uri="{FF2B5EF4-FFF2-40B4-BE49-F238E27FC236}">
                <a16:creationId xmlns:a16="http://schemas.microsoft.com/office/drawing/2014/main" id="{F4E37E7F-734B-4711-AB5A-A7CD02B07A83}"/>
              </a:ext>
            </a:extLst>
          </p:cNvPr>
          <p:cNvPicPr>
            <a:picLocks noChangeAspect="1"/>
          </p:cNvPicPr>
          <p:nvPr/>
        </p:nvPicPr>
        <p:blipFill>
          <a:blip r:embed="rId4"/>
          <a:stretch>
            <a:fillRect/>
          </a:stretch>
        </p:blipFill>
        <p:spPr>
          <a:xfrm>
            <a:off x="135294" y="1419560"/>
            <a:ext cx="8873412" cy="2532610"/>
          </a:xfrm>
          <a:prstGeom prst="rect">
            <a:avLst/>
          </a:prstGeom>
        </p:spPr>
      </p:pic>
      <p:sp>
        <p:nvSpPr>
          <p:cNvPr id="5" name="ZoneTexte 4">
            <a:extLst>
              <a:ext uri="{FF2B5EF4-FFF2-40B4-BE49-F238E27FC236}">
                <a16:creationId xmlns:a16="http://schemas.microsoft.com/office/drawing/2014/main" id="{A2949577-F73D-4F50-B05D-DA065418543B}"/>
              </a:ext>
            </a:extLst>
          </p:cNvPr>
          <p:cNvSpPr txBox="1"/>
          <p:nvPr/>
        </p:nvSpPr>
        <p:spPr>
          <a:xfrm>
            <a:off x="329980" y="969434"/>
            <a:ext cx="7777700"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rtl="0"/>
            <a:r>
              <a:rPr lang="en-GB" sz="1400" b="0" i="0" u="none" baseline="0" dirty="0">
                <a:solidFill>
                  <a:srgbClr val="114F9D"/>
                </a:solidFill>
                <a:latin typeface="Montserrat" panose="00000500000000000000" pitchFamily="50" charset="0"/>
                <a:sym typeface="Wingdings" panose="05000000000000000000" pitchFamily="2" charset="2"/>
              </a:rPr>
              <a:t> Alerts are received in the medical team area but also by text message and/or email.</a:t>
            </a: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6" name="ZoneTexte 5">
            <a:extLst>
              <a:ext uri="{FF2B5EF4-FFF2-40B4-BE49-F238E27FC236}">
                <a16:creationId xmlns:a16="http://schemas.microsoft.com/office/drawing/2014/main" id="{E2B0227D-95B6-4C03-AEC7-65695B94C5B9}"/>
              </a:ext>
            </a:extLst>
          </p:cNvPr>
          <p:cNvSpPr txBox="1"/>
          <p:nvPr/>
        </p:nvSpPr>
        <p:spPr>
          <a:xfrm>
            <a:off x="495300" y="4072603"/>
            <a:ext cx="8191500"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rtl="0"/>
            <a:r>
              <a:rPr lang="en-GB" sz="1400" b="0" i="0" u="none" baseline="0" dirty="0">
                <a:solidFill>
                  <a:srgbClr val="114F9D"/>
                </a:solidFill>
                <a:latin typeface="Montserrat" panose="00000500000000000000" pitchFamily="50" charset="0"/>
                <a:sym typeface="Wingdings" panose="05000000000000000000" pitchFamily="2" charset="2"/>
              </a:rPr>
              <a:t> The form answer status is indicated in the tracking timeline by the relevant colour</a:t>
            </a: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8" name="Rectangle 7">
            <a:extLst>
              <a:ext uri="{FF2B5EF4-FFF2-40B4-BE49-F238E27FC236}">
                <a16:creationId xmlns:a16="http://schemas.microsoft.com/office/drawing/2014/main" id="{0356FFF3-0373-4D85-9C99-8DF0F74DB5CF}"/>
              </a:ext>
            </a:extLst>
          </p:cNvPr>
          <p:cNvSpPr/>
          <p:nvPr/>
        </p:nvSpPr>
        <p:spPr>
          <a:xfrm>
            <a:off x="68474" y="350785"/>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H</a:t>
            </a:r>
          </a:p>
        </p:txBody>
      </p:sp>
    </p:spTree>
    <p:extLst>
      <p:ext uri="{BB962C8B-B14F-4D97-AF65-F5344CB8AC3E}">
        <p14:creationId xmlns:p14="http://schemas.microsoft.com/office/powerpoint/2010/main" val="267774768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56F678-7D02-43B5-913C-9BADFD5A911A}"/>
              </a:ext>
            </a:extLst>
          </p:cNvPr>
          <p:cNvSpPr txBox="1">
            <a:spLocks/>
          </p:cNvSpPr>
          <p:nvPr/>
        </p:nvSpPr>
        <p:spPr>
          <a:xfrm>
            <a:off x="1552380" y="386034"/>
            <a:ext cx="7321032" cy="29883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latin typeface="Montserrat" panose="00000500000000000000" pitchFamily="50" charset="0"/>
              </a:rPr>
              <a:t>Ambucare: processing answers 1/2</a:t>
            </a:r>
          </a:p>
        </p:txBody>
      </p:sp>
      <p:pic>
        <p:nvPicPr>
          <p:cNvPr id="4" name="Image 3">
            <a:extLst>
              <a:ext uri="{FF2B5EF4-FFF2-40B4-BE49-F238E27FC236}">
                <a16:creationId xmlns:a16="http://schemas.microsoft.com/office/drawing/2014/main" id="{8861AA24-7D4C-4243-B751-C8D2460489F0}"/>
              </a:ext>
            </a:extLst>
          </p:cNvPr>
          <p:cNvPicPr>
            <a:picLocks noChangeAspect="1"/>
          </p:cNvPicPr>
          <p:nvPr/>
        </p:nvPicPr>
        <p:blipFill>
          <a:blip r:embed="rId3"/>
          <a:stretch>
            <a:fillRect/>
          </a:stretch>
        </p:blipFill>
        <p:spPr>
          <a:xfrm>
            <a:off x="135294" y="1351897"/>
            <a:ext cx="8873412" cy="4284394"/>
          </a:xfrm>
          <a:prstGeom prst="rect">
            <a:avLst/>
          </a:prstGeom>
        </p:spPr>
      </p:pic>
      <p:sp>
        <p:nvSpPr>
          <p:cNvPr id="5" name="ZoneTexte 4">
            <a:extLst>
              <a:ext uri="{FF2B5EF4-FFF2-40B4-BE49-F238E27FC236}">
                <a16:creationId xmlns:a16="http://schemas.microsoft.com/office/drawing/2014/main" id="{01D3B3CE-6E15-4B71-8F7F-569F5E4CE1E0}"/>
              </a:ext>
            </a:extLst>
          </p:cNvPr>
          <p:cNvSpPr txBox="1"/>
          <p:nvPr/>
        </p:nvSpPr>
        <p:spPr>
          <a:xfrm>
            <a:off x="329980" y="969434"/>
            <a:ext cx="8318720"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rtl="0"/>
            <a:r>
              <a:rPr lang="en-GB" sz="1400" b="0" i="0" u="none" baseline="0" dirty="0">
                <a:solidFill>
                  <a:srgbClr val="114F9D"/>
                </a:solidFill>
                <a:latin typeface="Montserrat" panose="00000500000000000000" pitchFamily="50" charset="0"/>
                <a:sym typeface="Wingdings" panose="05000000000000000000" pitchFamily="2" charset="2"/>
              </a:rPr>
              <a:t> Each answer is visible and alerts can be processed by the medical team</a:t>
            </a: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6" name="ZoneTexte 5">
            <a:extLst>
              <a:ext uri="{FF2B5EF4-FFF2-40B4-BE49-F238E27FC236}">
                <a16:creationId xmlns:a16="http://schemas.microsoft.com/office/drawing/2014/main" id="{D4CD6C1C-1C1F-45F5-87D2-44113563092C}"/>
              </a:ext>
            </a:extLst>
          </p:cNvPr>
          <p:cNvSpPr txBox="1"/>
          <p:nvPr/>
        </p:nvSpPr>
        <p:spPr>
          <a:xfrm>
            <a:off x="1408202" y="5692390"/>
            <a:ext cx="3163798"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A phone call can be made to the patient. Calls are tracked.</a:t>
            </a:r>
          </a:p>
        </p:txBody>
      </p:sp>
      <p:cxnSp>
        <p:nvCxnSpPr>
          <p:cNvPr id="11" name="Connecteur droit avec flèche 10">
            <a:extLst>
              <a:ext uri="{FF2B5EF4-FFF2-40B4-BE49-F238E27FC236}">
                <a16:creationId xmlns:a16="http://schemas.microsoft.com/office/drawing/2014/main" id="{BA6947FC-630B-4167-84D0-289F39931687}"/>
              </a:ext>
            </a:extLst>
          </p:cNvPr>
          <p:cNvCxnSpPr>
            <a:cxnSpLocks/>
            <a:stCxn id="6" idx="0"/>
          </p:cNvCxnSpPr>
          <p:nvPr/>
        </p:nvCxnSpPr>
        <p:spPr>
          <a:xfrm flipH="1" flipV="1">
            <a:off x="739141" y="3178640"/>
            <a:ext cx="2250960" cy="251375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8" name="Rectangle 7">
            <a:extLst>
              <a:ext uri="{FF2B5EF4-FFF2-40B4-BE49-F238E27FC236}">
                <a16:creationId xmlns:a16="http://schemas.microsoft.com/office/drawing/2014/main" id="{09051CC6-B94A-4370-9D1B-E28BABCA7856}"/>
              </a:ext>
            </a:extLst>
          </p:cNvPr>
          <p:cNvSpPr/>
          <p:nvPr/>
        </p:nvSpPr>
        <p:spPr>
          <a:xfrm>
            <a:off x="68474" y="350785"/>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H</a:t>
            </a:r>
          </a:p>
        </p:txBody>
      </p:sp>
    </p:spTree>
    <p:extLst>
      <p:ext uri="{BB962C8B-B14F-4D97-AF65-F5344CB8AC3E}">
        <p14:creationId xmlns:p14="http://schemas.microsoft.com/office/powerpoint/2010/main" val="137326534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id="{217C99B2-EC6D-437B-867E-B9C232617197}"/>
              </a:ext>
            </a:extLst>
          </p:cNvPr>
          <p:cNvSpPr>
            <a:spLocks noChangeArrowheads="1"/>
          </p:cNvSpPr>
          <p:nvPr/>
        </p:nvSpPr>
        <p:spPr bwMode="auto">
          <a:xfrm>
            <a:off x="1120775" y="13081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eaLnBrk="1" hangingPunct="1">
              <a:spcBef>
                <a:spcPct val="0"/>
              </a:spcBef>
              <a:buClrTx/>
              <a:buSzTx/>
              <a:buFontTx/>
              <a:buNone/>
            </a:pPr>
            <a:endParaRPr lang="en-GB" altLang="fr-FR" sz="1400" kern="1200" dirty="0">
              <a:solidFill>
                <a:srgbClr val="144F9F"/>
              </a:solidFill>
            </a:endParaRPr>
          </a:p>
        </p:txBody>
      </p:sp>
      <p:sp>
        <p:nvSpPr>
          <p:cNvPr id="3" name="Titre 2">
            <a:extLst>
              <a:ext uri="{FF2B5EF4-FFF2-40B4-BE49-F238E27FC236}">
                <a16:creationId xmlns:a16="http://schemas.microsoft.com/office/drawing/2014/main" id="{4ED83EF5-F092-4D6E-AFB1-5BF16A9148D2}"/>
              </a:ext>
            </a:extLst>
          </p:cNvPr>
          <p:cNvSpPr>
            <a:spLocks noGrp="1"/>
          </p:cNvSpPr>
          <p:nvPr>
            <p:ph type="title"/>
          </p:nvPr>
        </p:nvSpPr>
        <p:spPr>
          <a:xfrm>
            <a:off x="908793" y="2841504"/>
            <a:ext cx="7772404" cy="1174992"/>
          </a:xfrm>
        </p:spPr>
        <p:txBody>
          <a:bodyPr>
            <a:normAutofit fontScale="90000"/>
          </a:bodyPr>
          <a:lstStyle/>
          <a:p>
            <a:pPr rtl="0"/>
            <a:r>
              <a:rPr lang="en-GB" sz="5300" b="0" i="0" u="none" baseline="0" dirty="0">
                <a:latin typeface="Montserrat" panose="00000500000000000000" pitchFamily="50" charset="0"/>
              </a:rPr>
              <a:t>Opening the record and consultations</a:t>
            </a:r>
            <a:br>
              <a:rPr lang="en-GB" sz="4000" dirty="0">
                <a:latin typeface="Montserrat" panose="00000500000000000000" pitchFamily="50" charset="0"/>
              </a:rPr>
            </a:br>
            <a:br>
              <a:rPr lang="en-GB" sz="4000" dirty="0">
                <a:latin typeface="Montserrat" panose="00000500000000000000" pitchFamily="50" charset="0"/>
              </a:rPr>
            </a:br>
            <a:endParaRPr lang="en-GB" sz="2800" dirty="0">
              <a:latin typeface="Montserrat" panose="00000500000000000000" pitchFamily="50" charset="0"/>
            </a:endParaRPr>
          </a:p>
        </p:txBody>
      </p:sp>
    </p:spTree>
    <p:extLst>
      <p:ext uri="{BB962C8B-B14F-4D97-AF65-F5344CB8AC3E}">
        <p14:creationId xmlns:p14="http://schemas.microsoft.com/office/powerpoint/2010/main" val="6117186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5BF633-56CA-4FDE-8FBF-93C912CAAE12}"/>
              </a:ext>
            </a:extLst>
          </p:cNvPr>
          <p:cNvSpPr txBox="1">
            <a:spLocks/>
          </p:cNvSpPr>
          <p:nvPr/>
        </p:nvSpPr>
        <p:spPr>
          <a:xfrm>
            <a:off x="1552380" y="386034"/>
            <a:ext cx="7321032" cy="29883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latin typeface="Montserrat" panose="00000500000000000000" pitchFamily="50" charset="0"/>
              </a:rPr>
              <a:t>Ambucare: processing answers 2/2</a:t>
            </a:r>
          </a:p>
        </p:txBody>
      </p:sp>
      <p:sp>
        <p:nvSpPr>
          <p:cNvPr id="4" name="ZoneTexte 3">
            <a:extLst>
              <a:ext uri="{FF2B5EF4-FFF2-40B4-BE49-F238E27FC236}">
                <a16:creationId xmlns:a16="http://schemas.microsoft.com/office/drawing/2014/main" id="{F68FD6B0-DCEB-4D4E-AB53-AFE8C49A241E}"/>
              </a:ext>
            </a:extLst>
          </p:cNvPr>
          <p:cNvSpPr txBox="1"/>
          <p:nvPr/>
        </p:nvSpPr>
        <p:spPr>
          <a:xfrm>
            <a:off x="329980" y="954194"/>
            <a:ext cx="7777700"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rtl="0"/>
            <a:r>
              <a:rPr lang="en-GB" sz="1400" b="0" i="0" u="none" baseline="0" dirty="0">
                <a:solidFill>
                  <a:srgbClr val="114F9D"/>
                </a:solidFill>
                <a:latin typeface="Montserrat" panose="00000500000000000000" pitchFamily="50" charset="0"/>
                <a:sym typeface="Wingdings" panose="05000000000000000000" pitchFamily="2" charset="2"/>
              </a:rPr>
              <a:t> The different interactions between the patient and medical team are tracked.</a:t>
            </a: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pic>
        <p:nvPicPr>
          <p:cNvPr id="5" name="Image 4">
            <a:extLst>
              <a:ext uri="{FF2B5EF4-FFF2-40B4-BE49-F238E27FC236}">
                <a16:creationId xmlns:a16="http://schemas.microsoft.com/office/drawing/2014/main" id="{794070BD-B2CB-42E5-A363-527F99DDA3BE}"/>
              </a:ext>
            </a:extLst>
          </p:cNvPr>
          <p:cNvPicPr>
            <a:picLocks noChangeAspect="1"/>
          </p:cNvPicPr>
          <p:nvPr/>
        </p:nvPicPr>
        <p:blipFill>
          <a:blip r:embed="rId3"/>
          <a:stretch>
            <a:fillRect/>
          </a:stretch>
        </p:blipFill>
        <p:spPr>
          <a:xfrm>
            <a:off x="1112520" y="1620789"/>
            <a:ext cx="6918960" cy="4531889"/>
          </a:xfrm>
          <a:prstGeom prst="rect">
            <a:avLst/>
          </a:prstGeom>
        </p:spPr>
      </p:pic>
      <p:sp>
        <p:nvSpPr>
          <p:cNvPr id="7" name="Rectangle 6">
            <a:extLst>
              <a:ext uri="{FF2B5EF4-FFF2-40B4-BE49-F238E27FC236}">
                <a16:creationId xmlns:a16="http://schemas.microsoft.com/office/drawing/2014/main" id="{8EDB5B41-C8EC-4BF6-B803-1497258A8468}"/>
              </a:ext>
            </a:extLst>
          </p:cNvPr>
          <p:cNvSpPr/>
          <p:nvPr/>
        </p:nvSpPr>
        <p:spPr>
          <a:xfrm>
            <a:off x="68474" y="350785"/>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H</a:t>
            </a:r>
          </a:p>
        </p:txBody>
      </p:sp>
    </p:spTree>
    <p:extLst>
      <p:ext uri="{BB962C8B-B14F-4D97-AF65-F5344CB8AC3E}">
        <p14:creationId xmlns:p14="http://schemas.microsoft.com/office/powerpoint/2010/main" val="318128356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Pregnancy monitoring: pregnancy summary</a:t>
            </a:r>
            <a:endParaRPr lang="en-GB" sz="1800" dirty="0">
              <a:latin typeface="Montserrat" panose="00000500000000000000" pitchFamily="50" charset="0"/>
            </a:endParaRPr>
          </a:p>
        </p:txBody>
      </p:sp>
      <p:pic>
        <p:nvPicPr>
          <p:cNvPr id="10" name="Image 9">
            <a:extLst>
              <a:ext uri="{FF2B5EF4-FFF2-40B4-BE49-F238E27FC236}">
                <a16:creationId xmlns:a16="http://schemas.microsoft.com/office/drawing/2014/main" id="{6A19FB1E-C00A-4907-B0C3-5899936717F4}"/>
              </a:ext>
            </a:extLst>
          </p:cNvPr>
          <p:cNvPicPr>
            <a:picLocks noChangeAspect="1"/>
          </p:cNvPicPr>
          <p:nvPr/>
        </p:nvPicPr>
        <p:blipFill>
          <a:blip r:embed="rId3"/>
          <a:stretch>
            <a:fillRect/>
          </a:stretch>
        </p:blipFill>
        <p:spPr>
          <a:xfrm>
            <a:off x="764964" y="1273622"/>
            <a:ext cx="7614071" cy="4130069"/>
          </a:xfrm>
          <a:prstGeom prst="rect">
            <a:avLst/>
          </a:prstGeom>
          <a:ln>
            <a:solidFill>
              <a:schemeClr val="accent1"/>
            </a:solidFill>
          </a:ln>
        </p:spPr>
      </p:pic>
      <p:sp>
        <p:nvSpPr>
          <p:cNvPr id="26" name="ZoneTexte 25">
            <a:extLst>
              <a:ext uri="{FF2B5EF4-FFF2-40B4-BE49-F238E27FC236}">
                <a16:creationId xmlns:a16="http://schemas.microsoft.com/office/drawing/2014/main" id="{F76964A4-A8A1-4C35-9FCC-6E5C907F3312}"/>
              </a:ext>
            </a:extLst>
          </p:cNvPr>
          <p:cNvSpPr txBox="1"/>
          <p:nvPr/>
        </p:nvSpPr>
        <p:spPr>
          <a:xfrm>
            <a:off x="7495419" y="2986689"/>
            <a:ext cx="1399937"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Pregnancy summary</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36" name="Connecteur droit avec flèche 35">
            <a:extLst>
              <a:ext uri="{FF2B5EF4-FFF2-40B4-BE49-F238E27FC236}">
                <a16:creationId xmlns:a16="http://schemas.microsoft.com/office/drawing/2014/main" id="{F54EA0D5-D816-41A8-A756-F08CEB2C468E}"/>
              </a:ext>
            </a:extLst>
          </p:cNvPr>
          <p:cNvCxnSpPr>
            <a:cxnSpLocks/>
          </p:cNvCxnSpPr>
          <p:nvPr/>
        </p:nvCxnSpPr>
        <p:spPr>
          <a:xfrm flipH="1">
            <a:off x="6861108" y="3109798"/>
            <a:ext cx="620113"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1" name="Rectangle 10">
            <a:extLst>
              <a:ext uri="{FF2B5EF4-FFF2-40B4-BE49-F238E27FC236}">
                <a16:creationId xmlns:a16="http://schemas.microsoft.com/office/drawing/2014/main" id="{B7FC81D3-34FE-43B9-8745-8ADB6198DD42}"/>
              </a:ext>
            </a:extLst>
          </p:cNvPr>
          <p:cNvSpPr/>
          <p:nvPr/>
        </p:nvSpPr>
        <p:spPr>
          <a:xfrm>
            <a:off x="3809998" y="2043404"/>
            <a:ext cx="3051110" cy="3051110"/>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23" name="ZoneTexte 22">
            <a:extLst>
              <a:ext uri="{FF2B5EF4-FFF2-40B4-BE49-F238E27FC236}">
                <a16:creationId xmlns:a16="http://schemas.microsoft.com/office/drawing/2014/main" id="{8DC6AEAF-42FA-4936-8670-A65140D2FBCB}"/>
              </a:ext>
            </a:extLst>
          </p:cNvPr>
          <p:cNvSpPr txBox="1"/>
          <p:nvPr/>
        </p:nvSpPr>
        <p:spPr>
          <a:xfrm>
            <a:off x="7495419" y="4320478"/>
            <a:ext cx="1421659"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Summary / </a:t>
            </a:r>
          </a:p>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What to do</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30" name="Connecteur droit avec flèche 29">
            <a:extLst>
              <a:ext uri="{FF2B5EF4-FFF2-40B4-BE49-F238E27FC236}">
                <a16:creationId xmlns:a16="http://schemas.microsoft.com/office/drawing/2014/main" id="{495C9369-D801-40E0-9EC1-14F9DD2DE5AE}"/>
              </a:ext>
            </a:extLst>
          </p:cNvPr>
          <p:cNvCxnSpPr>
            <a:cxnSpLocks/>
          </p:cNvCxnSpPr>
          <p:nvPr/>
        </p:nvCxnSpPr>
        <p:spPr>
          <a:xfrm flipH="1">
            <a:off x="6875305" y="4520531"/>
            <a:ext cx="620114"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2" name="Rectangle 11">
            <a:extLst>
              <a:ext uri="{FF2B5EF4-FFF2-40B4-BE49-F238E27FC236}">
                <a16:creationId xmlns:a16="http://schemas.microsoft.com/office/drawing/2014/main" id="{B78469D1-ED44-4F91-B006-B30D81F21CE2}"/>
              </a:ext>
            </a:extLst>
          </p:cNvPr>
          <p:cNvSpPr/>
          <p:nvPr/>
        </p:nvSpPr>
        <p:spPr>
          <a:xfrm>
            <a:off x="0" y="338277"/>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SC</a:t>
            </a:r>
          </a:p>
        </p:txBody>
      </p:sp>
    </p:spTree>
    <p:extLst>
      <p:ext uri="{BB962C8B-B14F-4D97-AF65-F5344CB8AC3E}">
        <p14:creationId xmlns:p14="http://schemas.microsoft.com/office/powerpoint/2010/main" val="236967498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pPr algn="l" rtl="0"/>
            <a:r>
              <a:rPr lang="en-GB" sz="2800" b="0" i="0" u="none" baseline="0" dirty="0">
                <a:latin typeface="Montserrat" panose="00000500000000000000" pitchFamily="50" charset="0"/>
              </a:rPr>
              <a:t>Ultrasounds</a:t>
            </a:r>
          </a:p>
        </p:txBody>
      </p:sp>
      <p:pic>
        <p:nvPicPr>
          <p:cNvPr id="5" name="Image 4">
            <a:extLst>
              <a:ext uri="{FF2B5EF4-FFF2-40B4-BE49-F238E27FC236}">
                <a16:creationId xmlns:a16="http://schemas.microsoft.com/office/drawing/2014/main" id="{0B36ACA0-C28D-4FDE-84ED-E100EFB0FA11}"/>
              </a:ext>
            </a:extLst>
          </p:cNvPr>
          <p:cNvPicPr>
            <a:picLocks noChangeAspect="1"/>
          </p:cNvPicPr>
          <p:nvPr/>
        </p:nvPicPr>
        <p:blipFill>
          <a:blip r:embed="rId3"/>
          <a:stretch>
            <a:fillRect/>
          </a:stretch>
        </p:blipFill>
        <p:spPr>
          <a:xfrm>
            <a:off x="1280185" y="1185752"/>
            <a:ext cx="6583630" cy="4486495"/>
          </a:xfrm>
          <a:prstGeom prst="rect">
            <a:avLst/>
          </a:prstGeom>
          <a:ln>
            <a:solidFill>
              <a:schemeClr val="accent1"/>
            </a:solidFill>
          </a:ln>
        </p:spPr>
      </p:pic>
      <p:sp>
        <p:nvSpPr>
          <p:cNvPr id="6" name="Rectangle 5">
            <a:extLst>
              <a:ext uri="{FF2B5EF4-FFF2-40B4-BE49-F238E27FC236}">
                <a16:creationId xmlns:a16="http://schemas.microsoft.com/office/drawing/2014/main" id="{DDFF8696-C1EB-4B67-AD0D-E788BE025DBA}"/>
              </a:ext>
            </a:extLst>
          </p:cNvPr>
          <p:cNvSpPr/>
          <p:nvPr/>
        </p:nvSpPr>
        <p:spPr>
          <a:xfrm>
            <a:off x="0" y="364404"/>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SC</a:t>
            </a:r>
          </a:p>
        </p:txBody>
      </p:sp>
    </p:spTree>
    <p:extLst>
      <p:ext uri="{BB962C8B-B14F-4D97-AF65-F5344CB8AC3E}">
        <p14:creationId xmlns:p14="http://schemas.microsoft.com/office/powerpoint/2010/main" val="335020966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id="{217C99B2-EC6D-437B-867E-B9C232617197}"/>
              </a:ext>
            </a:extLst>
          </p:cNvPr>
          <p:cNvSpPr>
            <a:spLocks noChangeArrowheads="1"/>
          </p:cNvSpPr>
          <p:nvPr/>
        </p:nvSpPr>
        <p:spPr bwMode="auto">
          <a:xfrm>
            <a:off x="1120775" y="13081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eaLnBrk="1" hangingPunct="1">
              <a:spcBef>
                <a:spcPct val="0"/>
              </a:spcBef>
              <a:buClrTx/>
              <a:buSzTx/>
              <a:buFontTx/>
              <a:buNone/>
            </a:pPr>
            <a:endParaRPr lang="en-GB" altLang="fr-FR" sz="1400" kern="1200" dirty="0">
              <a:solidFill>
                <a:srgbClr val="144F9F"/>
              </a:solidFill>
            </a:endParaRPr>
          </a:p>
        </p:txBody>
      </p:sp>
      <p:sp>
        <p:nvSpPr>
          <p:cNvPr id="3" name="Titre 2">
            <a:extLst>
              <a:ext uri="{FF2B5EF4-FFF2-40B4-BE49-F238E27FC236}">
                <a16:creationId xmlns:a16="http://schemas.microsoft.com/office/drawing/2014/main" id="{4ED83EF5-F092-4D6E-AFB1-5BF16A9148D2}"/>
              </a:ext>
            </a:extLst>
          </p:cNvPr>
          <p:cNvSpPr>
            <a:spLocks noGrp="1"/>
          </p:cNvSpPr>
          <p:nvPr>
            <p:ph type="title"/>
          </p:nvPr>
        </p:nvSpPr>
        <p:spPr>
          <a:xfrm>
            <a:off x="908793" y="2841504"/>
            <a:ext cx="7772404" cy="1174992"/>
          </a:xfrm>
        </p:spPr>
        <p:txBody>
          <a:bodyPr>
            <a:normAutofit fontScale="90000"/>
          </a:bodyPr>
          <a:lstStyle/>
          <a:p>
            <a:pPr rtl="0"/>
            <a:r>
              <a:rPr lang="en-GB" sz="5300" b="0" i="0" u="none" baseline="0" dirty="0">
                <a:latin typeface="Montserrat" panose="00000500000000000000" pitchFamily="50" charset="0"/>
              </a:rPr>
              <a:t>Delivery room</a:t>
            </a:r>
            <a:br>
              <a:rPr lang="en-GB" sz="4000" dirty="0">
                <a:latin typeface="Montserrat" panose="00000500000000000000" pitchFamily="50" charset="0"/>
              </a:rPr>
            </a:br>
            <a:br>
              <a:rPr lang="en-GB" sz="4000" dirty="0">
                <a:latin typeface="Montserrat" panose="00000500000000000000" pitchFamily="50" charset="0"/>
              </a:rPr>
            </a:br>
            <a:endParaRPr lang="en-GB" sz="2800" dirty="0">
              <a:latin typeface="Montserrat" panose="00000500000000000000" pitchFamily="50" charset="0"/>
            </a:endParaRPr>
          </a:p>
        </p:txBody>
      </p:sp>
      <p:sp>
        <p:nvSpPr>
          <p:cNvPr id="5" name="Rectangle 4">
            <a:extLst>
              <a:ext uri="{FF2B5EF4-FFF2-40B4-BE49-F238E27FC236}">
                <a16:creationId xmlns:a16="http://schemas.microsoft.com/office/drawing/2014/main" id="{F6FA4602-916A-4BE4-9391-7137756F7B06}"/>
              </a:ext>
            </a:extLst>
          </p:cNvPr>
          <p:cNvSpPr/>
          <p:nvPr/>
        </p:nvSpPr>
        <p:spPr>
          <a:xfrm>
            <a:off x="-62156" y="342076"/>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DR</a:t>
            </a:r>
          </a:p>
        </p:txBody>
      </p:sp>
    </p:spTree>
    <p:extLst>
      <p:ext uri="{BB962C8B-B14F-4D97-AF65-F5344CB8AC3E}">
        <p14:creationId xmlns:p14="http://schemas.microsoft.com/office/powerpoint/2010/main" val="11083103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Connecteur droit 22">
            <a:extLst>
              <a:ext uri="{FF2B5EF4-FFF2-40B4-BE49-F238E27FC236}">
                <a16:creationId xmlns:a16="http://schemas.microsoft.com/office/drawing/2014/main" id="{7925833A-6E84-40DE-A51B-6B9DFEDE48EE}"/>
              </a:ext>
            </a:extLst>
          </p:cNvPr>
          <p:cNvCxnSpPr>
            <a:cxnSpLocks/>
          </p:cNvCxnSpPr>
          <p:nvPr/>
        </p:nvCxnSpPr>
        <p:spPr>
          <a:xfrm>
            <a:off x="4798036" y="2389900"/>
            <a:ext cx="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7" name="Connecteur droit 26">
            <a:extLst>
              <a:ext uri="{FF2B5EF4-FFF2-40B4-BE49-F238E27FC236}">
                <a16:creationId xmlns:a16="http://schemas.microsoft.com/office/drawing/2014/main" id="{0DB70699-ADE5-46DF-8D32-A9891917531E}"/>
              </a:ext>
            </a:extLst>
          </p:cNvPr>
          <p:cNvCxnSpPr>
            <a:cxnSpLocks/>
          </p:cNvCxnSpPr>
          <p:nvPr/>
        </p:nvCxnSpPr>
        <p:spPr>
          <a:xfrm flipH="1">
            <a:off x="1393794" y="2592280"/>
            <a:ext cx="1788"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15" name="Rectangle 9">
            <a:extLst>
              <a:ext uri="{FF2B5EF4-FFF2-40B4-BE49-F238E27FC236}">
                <a16:creationId xmlns:a16="http://schemas.microsoft.com/office/drawing/2014/main" id="{80D60D78-D392-4B96-BE83-4EA6E1A6AD2D}"/>
              </a:ext>
            </a:extLst>
          </p:cNvPr>
          <p:cNvSpPr txBox="1">
            <a:spLocks noChangeArrowheads="1"/>
          </p:cNvSpPr>
          <p:nvPr/>
        </p:nvSpPr>
        <p:spPr bwMode="auto">
          <a:xfrm>
            <a:off x="1534546" y="177852"/>
            <a:ext cx="8456612" cy="71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endParaRPr lang="en-GB" altLang="fr-FR" sz="2800" dirty="0">
              <a:solidFill>
                <a:srgbClr val="1B4F9E"/>
              </a:solidFill>
              <a:latin typeface="Montserrat" panose="00000500000000000000" pitchFamily="50" charset="0"/>
              <a:cs typeface="Calibri Light"/>
              <a:sym typeface="Calibri Light"/>
            </a:endParaRPr>
          </a:p>
        </p:txBody>
      </p:sp>
      <p:sp>
        <p:nvSpPr>
          <p:cNvPr id="13" name="ZoneTexte 12">
            <a:extLst>
              <a:ext uri="{FF2B5EF4-FFF2-40B4-BE49-F238E27FC236}">
                <a16:creationId xmlns:a16="http://schemas.microsoft.com/office/drawing/2014/main" id="{B83F8957-2A99-41F1-9296-952F60713147}"/>
              </a:ext>
            </a:extLst>
          </p:cNvPr>
          <p:cNvSpPr txBox="1"/>
          <p:nvPr/>
        </p:nvSpPr>
        <p:spPr>
          <a:xfrm>
            <a:off x="174000" y="1206804"/>
            <a:ext cx="3967282" cy="523216"/>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‘Identity monitoring’ and ‘equipment’ checklist</a:t>
            </a:r>
          </a:p>
        </p:txBody>
      </p:sp>
      <p:sp>
        <p:nvSpPr>
          <p:cNvPr id="5" name="Titre 4">
            <a:extLst>
              <a:ext uri="{FF2B5EF4-FFF2-40B4-BE49-F238E27FC236}">
                <a16:creationId xmlns:a16="http://schemas.microsoft.com/office/drawing/2014/main" id="{F3C9E407-B19C-4C60-ACB1-CBB24F5488E6}"/>
              </a:ext>
            </a:extLst>
          </p:cNvPr>
          <p:cNvSpPr>
            <a:spLocks noGrp="1"/>
          </p:cNvSpPr>
          <p:nvPr>
            <p:ph type="title"/>
          </p:nvPr>
        </p:nvSpPr>
        <p:spPr>
          <a:xfrm>
            <a:off x="1534546" y="246185"/>
            <a:ext cx="6427285" cy="537871"/>
          </a:xfrm>
        </p:spPr>
        <p:txBody>
          <a:bodyPr>
            <a:normAutofit/>
          </a:bodyPr>
          <a:lstStyle/>
          <a:p>
            <a:pPr algn="l" rtl="0"/>
            <a:r>
              <a:rPr lang="en-GB" sz="2800" b="0" i="0" u="none" baseline="0" dirty="0">
                <a:solidFill>
                  <a:schemeClr val="accent1">
                    <a:lumMod val="75000"/>
                  </a:schemeClr>
                </a:solidFill>
                <a:latin typeface="Montserrat" panose="00000500000000000000" pitchFamily="50" charset="0"/>
              </a:rPr>
              <a:t>ROOM SAFETY CHECKLIST </a:t>
            </a:r>
          </a:p>
        </p:txBody>
      </p:sp>
      <p:pic>
        <p:nvPicPr>
          <p:cNvPr id="2" name="Image 1">
            <a:extLst>
              <a:ext uri="{FF2B5EF4-FFF2-40B4-BE49-F238E27FC236}">
                <a16:creationId xmlns:a16="http://schemas.microsoft.com/office/drawing/2014/main" id="{A4AA42E9-DD84-4C88-ABC2-29068E60708E}"/>
              </a:ext>
            </a:extLst>
          </p:cNvPr>
          <p:cNvPicPr>
            <a:picLocks noChangeAspect="1"/>
          </p:cNvPicPr>
          <p:nvPr/>
        </p:nvPicPr>
        <p:blipFill>
          <a:blip r:embed="rId3"/>
          <a:stretch>
            <a:fillRect/>
          </a:stretch>
        </p:blipFill>
        <p:spPr>
          <a:xfrm>
            <a:off x="571936" y="2169532"/>
            <a:ext cx="2052254" cy="2722499"/>
          </a:xfrm>
          <a:prstGeom prst="rect">
            <a:avLst/>
          </a:prstGeom>
          <a:ln>
            <a:solidFill>
              <a:schemeClr val="accent1"/>
            </a:solidFill>
          </a:ln>
        </p:spPr>
      </p:pic>
      <p:pic>
        <p:nvPicPr>
          <p:cNvPr id="3" name="Image 2">
            <a:extLst>
              <a:ext uri="{FF2B5EF4-FFF2-40B4-BE49-F238E27FC236}">
                <a16:creationId xmlns:a16="http://schemas.microsoft.com/office/drawing/2014/main" id="{C10D7E1A-2BBE-42B1-916B-872467B2E378}"/>
              </a:ext>
            </a:extLst>
          </p:cNvPr>
          <p:cNvPicPr>
            <a:picLocks noChangeAspect="1"/>
          </p:cNvPicPr>
          <p:nvPr/>
        </p:nvPicPr>
        <p:blipFill>
          <a:blip r:embed="rId4"/>
          <a:stretch>
            <a:fillRect/>
          </a:stretch>
        </p:blipFill>
        <p:spPr>
          <a:xfrm>
            <a:off x="4392947" y="965800"/>
            <a:ext cx="3015560" cy="2432016"/>
          </a:xfrm>
          <a:prstGeom prst="rect">
            <a:avLst/>
          </a:prstGeom>
        </p:spPr>
      </p:pic>
      <p:pic>
        <p:nvPicPr>
          <p:cNvPr id="6" name="Image 5">
            <a:extLst>
              <a:ext uri="{FF2B5EF4-FFF2-40B4-BE49-F238E27FC236}">
                <a16:creationId xmlns:a16="http://schemas.microsoft.com/office/drawing/2014/main" id="{CDE5213A-9005-455C-9E24-61437F0E74B7}"/>
              </a:ext>
            </a:extLst>
          </p:cNvPr>
          <p:cNvPicPr>
            <a:picLocks noChangeAspect="1"/>
          </p:cNvPicPr>
          <p:nvPr/>
        </p:nvPicPr>
        <p:blipFill>
          <a:blip r:embed="rId5"/>
          <a:stretch>
            <a:fillRect/>
          </a:stretch>
        </p:blipFill>
        <p:spPr>
          <a:xfrm>
            <a:off x="4392947" y="3727260"/>
            <a:ext cx="3040217" cy="2235537"/>
          </a:xfrm>
          <a:prstGeom prst="rect">
            <a:avLst/>
          </a:prstGeom>
        </p:spPr>
      </p:pic>
      <p:cxnSp>
        <p:nvCxnSpPr>
          <p:cNvPr id="8" name="Connecteur droit avec flèche 7">
            <a:extLst>
              <a:ext uri="{FF2B5EF4-FFF2-40B4-BE49-F238E27FC236}">
                <a16:creationId xmlns:a16="http://schemas.microsoft.com/office/drawing/2014/main" id="{6DB0F05B-AEB7-4081-9FAB-4639D40315BA}"/>
              </a:ext>
            </a:extLst>
          </p:cNvPr>
          <p:cNvCxnSpPr/>
          <p:nvPr/>
        </p:nvCxnSpPr>
        <p:spPr>
          <a:xfrm flipV="1">
            <a:off x="2071396" y="1903445"/>
            <a:ext cx="2340000" cy="54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D837B0C3-DC33-490A-8FD5-BB5ED8597A68}"/>
              </a:ext>
            </a:extLst>
          </p:cNvPr>
          <p:cNvCxnSpPr>
            <a:cxnSpLocks/>
          </p:cNvCxnSpPr>
          <p:nvPr/>
        </p:nvCxnSpPr>
        <p:spPr>
          <a:xfrm>
            <a:off x="2084099" y="2688445"/>
            <a:ext cx="2308848" cy="1305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15AD98D-8122-4627-AEA9-AF3FAA436F19}"/>
              </a:ext>
            </a:extLst>
          </p:cNvPr>
          <p:cNvSpPr/>
          <p:nvPr/>
        </p:nvSpPr>
        <p:spPr>
          <a:xfrm>
            <a:off x="-62156" y="342076"/>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DR</a:t>
            </a:r>
          </a:p>
        </p:txBody>
      </p:sp>
    </p:spTree>
    <p:extLst>
      <p:ext uri="{BB962C8B-B14F-4D97-AF65-F5344CB8AC3E}">
        <p14:creationId xmlns:p14="http://schemas.microsoft.com/office/powerpoint/2010/main" val="370413428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Delivery</a:t>
            </a:r>
          </a:p>
        </p:txBody>
      </p:sp>
      <p:sp>
        <p:nvSpPr>
          <p:cNvPr id="26" name="ZoneTexte 25">
            <a:extLst>
              <a:ext uri="{FF2B5EF4-FFF2-40B4-BE49-F238E27FC236}">
                <a16:creationId xmlns:a16="http://schemas.microsoft.com/office/drawing/2014/main" id="{F76964A4-A8A1-4C35-9FCC-6E5C907F3312}"/>
              </a:ext>
            </a:extLst>
          </p:cNvPr>
          <p:cNvSpPr txBox="1"/>
          <p:nvPr/>
        </p:nvSpPr>
        <p:spPr>
          <a:xfrm>
            <a:off x="727445" y="2236015"/>
            <a:ext cx="1421659"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Chart pane</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23" name="ZoneTexte 22">
            <a:extLst>
              <a:ext uri="{FF2B5EF4-FFF2-40B4-BE49-F238E27FC236}">
                <a16:creationId xmlns:a16="http://schemas.microsoft.com/office/drawing/2014/main" id="{8DC6AEAF-42FA-4936-8670-A65140D2FBCB}"/>
              </a:ext>
            </a:extLst>
          </p:cNvPr>
          <p:cNvSpPr txBox="1"/>
          <p:nvPr/>
        </p:nvSpPr>
        <p:spPr>
          <a:xfrm>
            <a:off x="692406" y="3669105"/>
            <a:ext cx="1421659"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Clinical examination data</a:t>
            </a:r>
          </a:p>
        </p:txBody>
      </p:sp>
      <p:grpSp>
        <p:nvGrpSpPr>
          <p:cNvPr id="7" name="Groupe 6">
            <a:extLst>
              <a:ext uri="{FF2B5EF4-FFF2-40B4-BE49-F238E27FC236}">
                <a16:creationId xmlns:a16="http://schemas.microsoft.com/office/drawing/2014/main" id="{AC60C28F-38DA-411A-B274-23500B29CB38}"/>
              </a:ext>
            </a:extLst>
          </p:cNvPr>
          <p:cNvGrpSpPr/>
          <p:nvPr/>
        </p:nvGrpSpPr>
        <p:grpSpPr>
          <a:xfrm>
            <a:off x="2859934" y="1338040"/>
            <a:ext cx="5453641" cy="4428277"/>
            <a:chOff x="3140544" y="1225703"/>
            <a:chExt cx="5252930" cy="4181916"/>
          </a:xfrm>
        </p:grpSpPr>
        <p:cxnSp>
          <p:nvCxnSpPr>
            <p:cNvPr id="36" name="Connecteur droit avec flèche 35">
              <a:extLst>
                <a:ext uri="{FF2B5EF4-FFF2-40B4-BE49-F238E27FC236}">
                  <a16:creationId xmlns:a16="http://schemas.microsoft.com/office/drawing/2014/main" id="{F54EA0D5-D816-41A8-A756-F08CEB2C468E}"/>
                </a:ext>
              </a:extLst>
            </p:cNvPr>
            <p:cNvCxnSpPr>
              <a:cxnSpLocks/>
            </p:cNvCxnSpPr>
            <p:nvPr/>
          </p:nvCxnSpPr>
          <p:spPr>
            <a:xfrm flipH="1">
              <a:off x="6861107" y="3093531"/>
              <a:ext cx="620113" cy="0"/>
            </a:xfrm>
            <a:prstGeom prst="straightConnector1">
              <a:avLst/>
            </a:prstGeom>
            <a:ln>
              <a:solidFill>
                <a:schemeClr val="accent1"/>
              </a:solidFill>
              <a:tailEnd type="triangle"/>
            </a:ln>
          </p:spPr>
          <p:style>
            <a:lnRef idx="1">
              <a:schemeClr val="accent5"/>
            </a:lnRef>
            <a:fillRef idx="0">
              <a:schemeClr val="accent5"/>
            </a:fillRef>
            <a:effectRef idx="0">
              <a:schemeClr val="accent5"/>
            </a:effectRef>
            <a:fontRef idx="minor">
              <a:schemeClr val="tx1"/>
            </a:fontRef>
          </p:style>
        </p:cxnSp>
        <p:cxnSp>
          <p:nvCxnSpPr>
            <p:cNvPr id="30" name="Connecteur droit avec flèche 29">
              <a:extLst>
                <a:ext uri="{FF2B5EF4-FFF2-40B4-BE49-F238E27FC236}">
                  <a16:creationId xmlns:a16="http://schemas.microsoft.com/office/drawing/2014/main" id="{495C9369-D801-40E0-9EC1-14F9DD2DE5AE}"/>
                </a:ext>
              </a:extLst>
            </p:cNvPr>
            <p:cNvCxnSpPr>
              <a:cxnSpLocks/>
            </p:cNvCxnSpPr>
            <p:nvPr/>
          </p:nvCxnSpPr>
          <p:spPr>
            <a:xfrm flipH="1">
              <a:off x="6875304" y="4504264"/>
              <a:ext cx="620114" cy="0"/>
            </a:xfrm>
            <a:prstGeom prst="straightConnector1">
              <a:avLst/>
            </a:prstGeom>
            <a:ln>
              <a:solidFill>
                <a:schemeClr val="accent1"/>
              </a:solidFill>
              <a:tailEnd type="triangle"/>
            </a:ln>
          </p:spPr>
          <p:style>
            <a:lnRef idx="1">
              <a:schemeClr val="accent5"/>
            </a:lnRef>
            <a:fillRef idx="0">
              <a:schemeClr val="accent5"/>
            </a:fillRef>
            <a:effectRef idx="0">
              <a:schemeClr val="accent5"/>
            </a:effectRef>
            <a:fontRef idx="minor">
              <a:schemeClr val="tx1"/>
            </a:fontRef>
          </p:style>
        </p:cxnSp>
        <p:pic>
          <p:nvPicPr>
            <p:cNvPr id="3" name="Image 2">
              <a:extLst>
                <a:ext uri="{FF2B5EF4-FFF2-40B4-BE49-F238E27FC236}">
                  <a16:creationId xmlns:a16="http://schemas.microsoft.com/office/drawing/2014/main" id="{3C2DCA66-1ED5-4AEF-B048-1B4400C96B05}"/>
                </a:ext>
              </a:extLst>
            </p:cNvPr>
            <p:cNvPicPr>
              <a:picLocks noChangeAspect="1"/>
            </p:cNvPicPr>
            <p:nvPr/>
          </p:nvPicPr>
          <p:blipFill>
            <a:blip r:embed="rId3"/>
            <a:stretch>
              <a:fillRect/>
            </a:stretch>
          </p:blipFill>
          <p:spPr>
            <a:xfrm>
              <a:off x="3140545" y="1225703"/>
              <a:ext cx="5252929" cy="2843151"/>
            </a:xfrm>
            <a:prstGeom prst="rect">
              <a:avLst/>
            </a:prstGeom>
            <a:ln>
              <a:solidFill>
                <a:schemeClr val="accent1"/>
              </a:solidFill>
            </a:ln>
          </p:spPr>
        </p:pic>
        <p:pic>
          <p:nvPicPr>
            <p:cNvPr id="4" name="Image 3">
              <a:extLst>
                <a:ext uri="{FF2B5EF4-FFF2-40B4-BE49-F238E27FC236}">
                  <a16:creationId xmlns:a16="http://schemas.microsoft.com/office/drawing/2014/main" id="{EA392AE4-19A1-42D2-ACDC-FEB89D7EBB7F}"/>
                </a:ext>
              </a:extLst>
            </p:cNvPr>
            <p:cNvPicPr>
              <a:picLocks noChangeAspect="1"/>
            </p:cNvPicPr>
            <p:nvPr/>
          </p:nvPicPr>
          <p:blipFill>
            <a:blip r:embed="rId4"/>
            <a:stretch>
              <a:fillRect/>
            </a:stretch>
          </p:blipFill>
          <p:spPr>
            <a:xfrm>
              <a:off x="3140545" y="4068854"/>
              <a:ext cx="5252928" cy="1338765"/>
            </a:xfrm>
            <a:prstGeom prst="rect">
              <a:avLst/>
            </a:prstGeom>
            <a:ln>
              <a:solidFill>
                <a:schemeClr val="accent1"/>
              </a:solidFill>
            </a:ln>
          </p:spPr>
        </p:pic>
        <p:cxnSp>
          <p:nvCxnSpPr>
            <p:cNvPr id="6" name="Connecteur droit 5">
              <a:extLst>
                <a:ext uri="{FF2B5EF4-FFF2-40B4-BE49-F238E27FC236}">
                  <a16:creationId xmlns:a16="http://schemas.microsoft.com/office/drawing/2014/main" id="{0E3092A7-F9A5-4434-A5FB-651486939E58}"/>
                </a:ext>
              </a:extLst>
            </p:cNvPr>
            <p:cNvCxnSpPr/>
            <p:nvPr/>
          </p:nvCxnSpPr>
          <p:spPr>
            <a:xfrm>
              <a:off x="3140544" y="5407619"/>
              <a:ext cx="5252929" cy="0"/>
            </a:xfrm>
            <a:prstGeom prst="line">
              <a:avLst/>
            </a:prstGeom>
            <a:ln>
              <a:solidFill>
                <a:schemeClr val="accent1"/>
              </a:solidFill>
            </a:ln>
          </p:spPr>
          <p:style>
            <a:lnRef idx="1">
              <a:schemeClr val="accent5"/>
            </a:lnRef>
            <a:fillRef idx="0">
              <a:schemeClr val="accent5"/>
            </a:fillRef>
            <a:effectRef idx="0">
              <a:schemeClr val="accent5"/>
            </a:effectRef>
            <a:fontRef idx="minor">
              <a:schemeClr val="tx1"/>
            </a:fontRef>
          </p:style>
        </p:cxnSp>
      </p:grpSp>
      <p:sp>
        <p:nvSpPr>
          <p:cNvPr id="8" name="Accolade ouvrante 7">
            <a:extLst>
              <a:ext uri="{FF2B5EF4-FFF2-40B4-BE49-F238E27FC236}">
                <a16:creationId xmlns:a16="http://schemas.microsoft.com/office/drawing/2014/main" id="{EF4AAC9F-E5BA-4471-B9BB-4D06B5A1B44F}"/>
              </a:ext>
            </a:extLst>
          </p:cNvPr>
          <p:cNvSpPr/>
          <p:nvPr/>
        </p:nvSpPr>
        <p:spPr>
          <a:xfrm>
            <a:off x="2369225" y="1903215"/>
            <a:ext cx="420628" cy="940147"/>
          </a:xfrm>
          <a:prstGeom prst="leftBrac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endParaRPr>
          </a:p>
        </p:txBody>
      </p:sp>
      <p:sp>
        <p:nvSpPr>
          <p:cNvPr id="16" name="Accolade ouvrante 15">
            <a:extLst>
              <a:ext uri="{FF2B5EF4-FFF2-40B4-BE49-F238E27FC236}">
                <a16:creationId xmlns:a16="http://schemas.microsoft.com/office/drawing/2014/main" id="{42D6719F-E2F4-43BC-A0FE-3A66844F74B9}"/>
              </a:ext>
            </a:extLst>
          </p:cNvPr>
          <p:cNvSpPr/>
          <p:nvPr/>
        </p:nvSpPr>
        <p:spPr>
          <a:xfrm>
            <a:off x="2369225" y="2900940"/>
            <a:ext cx="420628" cy="1950601"/>
          </a:xfrm>
          <a:prstGeom prst="leftBrac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endParaRPr>
          </a:p>
        </p:txBody>
      </p:sp>
      <p:sp>
        <p:nvSpPr>
          <p:cNvPr id="18" name="Accolade ouvrante 17">
            <a:extLst>
              <a:ext uri="{FF2B5EF4-FFF2-40B4-BE49-F238E27FC236}">
                <a16:creationId xmlns:a16="http://schemas.microsoft.com/office/drawing/2014/main" id="{CAF5CD12-0D90-475C-954E-2888CDB6F02D}"/>
              </a:ext>
            </a:extLst>
          </p:cNvPr>
          <p:cNvSpPr/>
          <p:nvPr/>
        </p:nvSpPr>
        <p:spPr>
          <a:xfrm>
            <a:off x="2369224" y="4909119"/>
            <a:ext cx="420627" cy="857198"/>
          </a:xfrm>
          <a:prstGeom prst="leftBrac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endParaRPr>
          </a:p>
        </p:txBody>
      </p:sp>
      <p:sp>
        <p:nvSpPr>
          <p:cNvPr id="20" name="ZoneTexte 19">
            <a:extLst>
              <a:ext uri="{FF2B5EF4-FFF2-40B4-BE49-F238E27FC236}">
                <a16:creationId xmlns:a16="http://schemas.microsoft.com/office/drawing/2014/main" id="{76FEDF88-99D9-4EEF-87CF-0CF0BC43A6CA}"/>
              </a:ext>
            </a:extLst>
          </p:cNvPr>
          <p:cNvSpPr txBox="1"/>
          <p:nvPr/>
        </p:nvSpPr>
        <p:spPr>
          <a:xfrm>
            <a:off x="727446" y="5214609"/>
            <a:ext cx="1386619"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Free text input box</a:t>
            </a:r>
          </a:p>
        </p:txBody>
      </p:sp>
      <p:sp>
        <p:nvSpPr>
          <p:cNvPr id="17" name="Rectangle 16">
            <a:extLst>
              <a:ext uri="{FF2B5EF4-FFF2-40B4-BE49-F238E27FC236}">
                <a16:creationId xmlns:a16="http://schemas.microsoft.com/office/drawing/2014/main" id="{63ED5CBE-D8CA-4EA8-8CC9-F5DF220BBEAA}"/>
              </a:ext>
            </a:extLst>
          </p:cNvPr>
          <p:cNvSpPr/>
          <p:nvPr/>
        </p:nvSpPr>
        <p:spPr>
          <a:xfrm>
            <a:off x="-62156" y="342076"/>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DR</a:t>
            </a:r>
          </a:p>
        </p:txBody>
      </p:sp>
    </p:spTree>
    <p:extLst>
      <p:ext uri="{BB962C8B-B14F-4D97-AF65-F5344CB8AC3E}">
        <p14:creationId xmlns:p14="http://schemas.microsoft.com/office/powerpoint/2010/main" val="381100472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Delivery</a:t>
            </a:r>
          </a:p>
        </p:txBody>
      </p:sp>
      <p:sp>
        <p:nvSpPr>
          <p:cNvPr id="26" name="ZoneTexte 25">
            <a:extLst>
              <a:ext uri="{FF2B5EF4-FFF2-40B4-BE49-F238E27FC236}">
                <a16:creationId xmlns:a16="http://schemas.microsoft.com/office/drawing/2014/main" id="{F76964A4-A8A1-4C35-9FCC-6E5C907F3312}"/>
              </a:ext>
            </a:extLst>
          </p:cNvPr>
          <p:cNvSpPr txBox="1"/>
          <p:nvPr/>
        </p:nvSpPr>
        <p:spPr>
          <a:xfrm>
            <a:off x="2939143" y="1284164"/>
            <a:ext cx="3111883"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The labour monitoring information is entered via the buttons above the chart </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pic>
        <p:nvPicPr>
          <p:cNvPr id="5" name="Image 4">
            <a:extLst>
              <a:ext uri="{FF2B5EF4-FFF2-40B4-BE49-F238E27FC236}">
                <a16:creationId xmlns:a16="http://schemas.microsoft.com/office/drawing/2014/main" id="{4B0D9CF8-DFB7-4775-A23F-9770AF8D79C9}"/>
              </a:ext>
            </a:extLst>
          </p:cNvPr>
          <p:cNvPicPr>
            <a:picLocks noChangeAspect="1"/>
          </p:cNvPicPr>
          <p:nvPr/>
        </p:nvPicPr>
        <p:blipFill>
          <a:blip r:embed="rId3"/>
          <a:stretch>
            <a:fillRect/>
          </a:stretch>
        </p:blipFill>
        <p:spPr>
          <a:xfrm>
            <a:off x="571936" y="3194159"/>
            <a:ext cx="7744408" cy="1897502"/>
          </a:xfrm>
          <a:prstGeom prst="rect">
            <a:avLst/>
          </a:prstGeom>
          <a:ln>
            <a:solidFill>
              <a:schemeClr val="accent1"/>
            </a:solidFill>
          </a:ln>
        </p:spPr>
      </p:pic>
      <p:cxnSp>
        <p:nvCxnSpPr>
          <p:cNvPr id="19" name="Connecteur droit avec flèche 18">
            <a:extLst>
              <a:ext uri="{FF2B5EF4-FFF2-40B4-BE49-F238E27FC236}">
                <a16:creationId xmlns:a16="http://schemas.microsoft.com/office/drawing/2014/main" id="{90E2829B-BFE7-48E4-9471-465F9BBAF3B1}"/>
              </a:ext>
            </a:extLst>
          </p:cNvPr>
          <p:cNvCxnSpPr>
            <a:cxnSpLocks/>
          </p:cNvCxnSpPr>
          <p:nvPr/>
        </p:nvCxnSpPr>
        <p:spPr>
          <a:xfrm>
            <a:off x="4572000" y="1684269"/>
            <a:ext cx="0" cy="72596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4" name="Connecteur droit avec flèche 23">
            <a:extLst>
              <a:ext uri="{FF2B5EF4-FFF2-40B4-BE49-F238E27FC236}">
                <a16:creationId xmlns:a16="http://schemas.microsoft.com/office/drawing/2014/main" id="{BBD03BA8-74A6-4FC5-8FA1-1F335A4B86CB}"/>
              </a:ext>
            </a:extLst>
          </p:cNvPr>
          <p:cNvCxnSpPr>
            <a:cxnSpLocks/>
          </p:cNvCxnSpPr>
          <p:nvPr/>
        </p:nvCxnSpPr>
        <p:spPr>
          <a:xfrm flipV="1">
            <a:off x="2939143" y="2737392"/>
            <a:ext cx="447869" cy="87355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8" name="Rectangle 27">
            <a:extLst>
              <a:ext uri="{FF2B5EF4-FFF2-40B4-BE49-F238E27FC236}">
                <a16:creationId xmlns:a16="http://schemas.microsoft.com/office/drawing/2014/main" id="{457B758C-5D74-4E78-A391-A33C029DCCAF}"/>
              </a:ext>
            </a:extLst>
          </p:cNvPr>
          <p:cNvSpPr/>
          <p:nvPr/>
        </p:nvSpPr>
        <p:spPr>
          <a:xfrm>
            <a:off x="1477735" y="3610947"/>
            <a:ext cx="4307244" cy="201415"/>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grpSp>
        <p:nvGrpSpPr>
          <p:cNvPr id="31" name="Groupe 30">
            <a:extLst>
              <a:ext uri="{FF2B5EF4-FFF2-40B4-BE49-F238E27FC236}">
                <a16:creationId xmlns:a16="http://schemas.microsoft.com/office/drawing/2014/main" id="{4E86E56E-F106-4C45-BBDF-68559E68CFF0}"/>
              </a:ext>
            </a:extLst>
          </p:cNvPr>
          <p:cNvGrpSpPr/>
          <p:nvPr/>
        </p:nvGrpSpPr>
        <p:grpSpPr>
          <a:xfrm>
            <a:off x="569461" y="2441397"/>
            <a:ext cx="7744399" cy="246217"/>
            <a:chOff x="476355" y="2432762"/>
            <a:chExt cx="7709854" cy="246217"/>
          </a:xfrm>
        </p:grpSpPr>
        <p:pic>
          <p:nvPicPr>
            <p:cNvPr id="12" name="Image 11">
              <a:extLst>
                <a:ext uri="{FF2B5EF4-FFF2-40B4-BE49-F238E27FC236}">
                  <a16:creationId xmlns:a16="http://schemas.microsoft.com/office/drawing/2014/main" id="{31F74600-5E7A-4582-BA9B-ABF5BA37D107}"/>
                </a:ext>
              </a:extLst>
            </p:cNvPr>
            <p:cNvPicPr>
              <a:picLocks noChangeAspect="1"/>
            </p:cNvPicPr>
            <p:nvPr/>
          </p:nvPicPr>
          <p:blipFill>
            <a:blip r:embed="rId4"/>
            <a:stretch>
              <a:fillRect/>
            </a:stretch>
          </p:blipFill>
          <p:spPr>
            <a:xfrm>
              <a:off x="476355" y="2477362"/>
              <a:ext cx="7709854" cy="188753"/>
            </a:xfrm>
            <a:prstGeom prst="rect">
              <a:avLst/>
            </a:prstGeom>
          </p:spPr>
        </p:pic>
        <p:sp>
          <p:nvSpPr>
            <p:cNvPr id="29" name="Rectangle 28">
              <a:extLst>
                <a:ext uri="{FF2B5EF4-FFF2-40B4-BE49-F238E27FC236}">
                  <a16:creationId xmlns:a16="http://schemas.microsoft.com/office/drawing/2014/main" id="{8EFCF0F7-1FA9-432B-ADC3-17B7C5B55891}"/>
                </a:ext>
              </a:extLst>
            </p:cNvPr>
            <p:cNvSpPr/>
            <p:nvPr/>
          </p:nvSpPr>
          <p:spPr>
            <a:xfrm>
              <a:off x="476355" y="2432762"/>
              <a:ext cx="7709854" cy="24621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grpSp>
      <p:sp>
        <p:nvSpPr>
          <p:cNvPr id="14" name="Rectangle 13">
            <a:extLst>
              <a:ext uri="{FF2B5EF4-FFF2-40B4-BE49-F238E27FC236}">
                <a16:creationId xmlns:a16="http://schemas.microsoft.com/office/drawing/2014/main" id="{D0DC5808-0628-4695-A4FA-B1D39619610E}"/>
              </a:ext>
            </a:extLst>
          </p:cNvPr>
          <p:cNvSpPr/>
          <p:nvPr/>
        </p:nvSpPr>
        <p:spPr>
          <a:xfrm>
            <a:off x="-62156" y="342076"/>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DR</a:t>
            </a:r>
          </a:p>
        </p:txBody>
      </p:sp>
    </p:spTree>
    <p:extLst>
      <p:ext uri="{BB962C8B-B14F-4D97-AF65-F5344CB8AC3E}">
        <p14:creationId xmlns:p14="http://schemas.microsoft.com/office/powerpoint/2010/main" val="114680472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pPr algn="l" rtl="0"/>
            <a:r>
              <a:rPr lang="en-GB" sz="2800" b="0" i="0" u="none" baseline="0" dirty="0">
                <a:latin typeface="Montserrat" panose="00000500000000000000" pitchFamily="50" charset="0"/>
              </a:rPr>
              <a:t>Labour monitoring data input</a:t>
            </a:r>
          </a:p>
        </p:txBody>
      </p:sp>
      <p:sp>
        <p:nvSpPr>
          <p:cNvPr id="26" name="ZoneTexte 25">
            <a:extLst>
              <a:ext uri="{FF2B5EF4-FFF2-40B4-BE49-F238E27FC236}">
                <a16:creationId xmlns:a16="http://schemas.microsoft.com/office/drawing/2014/main" id="{F76964A4-A8A1-4C35-9FCC-6E5C907F3312}"/>
              </a:ext>
            </a:extLst>
          </p:cNvPr>
          <p:cNvSpPr txBox="1"/>
          <p:nvPr/>
        </p:nvSpPr>
        <p:spPr>
          <a:xfrm>
            <a:off x="86744" y="1801759"/>
            <a:ext cx="1384212"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Vitals</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19" name="Connecteur droit avec flèche 18">
            <a:extLst>
              <a:ext uri="{FF2B5EF4-FFF2-40B4-BE49-F238E27FC236}">
                <a16:creationId xmlns:a16="http://schemas.microsoft.com/office/drawing/2014/main" id="{90E2829B-BFE7-48E4-9471-465F9BBAF3B1}"/>
              </a:ext>
            </a:extLst>
          </p:cNvPr>
          <p:cNvCxnSpPr>
            <a:cxnSpLocks/>
          </p:cNvCxnSpPr>
          <p:nvPr/>
        </p:nvCxnSpPr>
        <p:spPr>
          <a:xfrm>
            <a:off x="1483785" y="1921358"/>
            <a:ext cx="769861" cy="350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4" name="Image 3">
            <a:extLst>
              <a:ext uri="{FF2B5EF4-FFF2-40B4-BE49-F238E27FC236}">
                <a16:creationId xmlns:a16="http://schemas.microsoft.com/office/drawing/2014/main" id="{18672458-F2F2-4349-8D29-B8C4AA48C3A7}"/>
              </a:ext>
            </a:extLst>
          </p:cNvPr>
          <p:cNvPicPr>
            <a:picLocks noChangeAspect="1"/>
          </p:cNvPicPr>
          <p:nvPr/>
        </p:nvPicPr>
        <p:blipFill>
          <a:blip r:embed="rId3"/>
          <a:stretch>
            <a:fillRect/>
          </a:stretch>
        </p:blipFill>
        <p:spPr>
          <a:xfrm>
            <a:off x="2276800" y="1094613"/>
            <a:ext cx="4636707" cy="4895639"/>
          </a:xfrm>
          <a:prstGeom prst="rect">
            <a:avLst/>
          </a:prstGeom>
          <a:ln>
            <a:solidFill>
              <a:schemeClr val="accent1"/>
            </a:solidFill>
          </a:ln>
        </p:spPr>
      </p:pic>
      <p:sp>
        <p:nvSpPr>
          <p:cNvPr id="14" name="ZoneTexte 13">
            <a:extLst>
              <a:ext uri="{FF2B5EF4-FFF2-40B4-BE49-F238E27FC236}">
                <a16:creationId xmlns:a16="http://schemas.microsoft.com/office/drawing/2014/main" id="{428CF7E6-6B41-41DD-86F2-1DDAC97E63EF}"/>
              </a:ext>
            </a:extLst>
          </p:cNvPr>
          <p:cNvSpPr txBox="1"/>
          <p:nvPr/>
        </p:nvSpPr>
        <p:spPr>
          <a:xfrm>
            <a:off x="186099" y="2272226"/>
            <a:ext cx="1284856"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Uterine contractions</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16" name="Connecteur droit avec flèche 15">
            <a:extLst>
              <a:ext uri="{FF2B5EF4-FFF2-40B4-BE49-F238E27FC236}">
                <a16:creationId xmlns:a16="http://schemas.microsoft.com/office/drawing/2014/main" id="{C46BB30B-C6DE-4F22-AA88-D12F8DA2A1F8}"/>
              </a:ext>
            </a:extLst>
          </p:cNvPr>
          <p:cNvCxnSpPr>
            <a:cxnSpLocks/>
          </p:cNvCxnSpPr>
          <p:nvPr/>
        </p:nvCxnSpPr>
        <p:spPr>
          <a:xfrm>
            <a:off x="1470956" y="2395335"/>
            <a:ext cx="769861" cy="350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8" name="ZoneTexte 17">
            <a:extLst>
              <a:ext uri="{FF2B5EF4-FFF2-40B4-BE49-F238E27FC236}">
                <a16:creationId xmlns:a16="http://schemas.microsoft.com/office/drawing/2014/main" id="{8BC8FF84-EB87-402B-A969-D14A17411CD1}"/>
              </a:ext>
            </a:extLst>
          </p:cNvPr>
          <p:cNvSpPr txBox="1"/>
          <p:nvPr/>
        </p:nvSpPr>
        <p:spPr>
          <a:xfrm>
            <a:off x="260401" y="2890724"/>
            <a:ext cx="1218181"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Clinical examination</a:t>
            </a:r>
          </a:p>
        </p:txBody>
      </p:sp>
      <p:cxnSp>
        <p:nvCxnSpPr>
          <p:cNvPr id="20" name="Connecteur droit avec flèche 19">
            <a:extLst>
              <a:ext uri="{FF2B5EF4-FFF2-40B4-BE49-F238E27FC236}">
                <a16:creationId xmlns:a16="http://schemas.microsoft.com/office/drawing/2014/main" id="{6ED3258F-781C-4BCB-9848-5B1F2DBEC426}"/>
              </a:ext>
            </a:extLst>
          </p:cNvPr>
          <p:cNvCxnSpPr>
            <a:cxnSpLocks/>
          </p:cNvCxnSpPr>
          <p:nvPr/>
        </p:nvCxnSpPr>
        <p:spPr>
          <a:xfrm>
            <a:off x="1483784" y="3038248"/>
            <a:ext cx="769861" cy="350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1" name="ZoneTexte 20">
            <a:extLst>
              <a:ext uri="{FF2B5EF4-FFF2-40B4-BE49-F238E27FC236}">
                <a16:creationId xmlns:a16="http://schemas.microsoft.com/office/drawing/2014/main" id="{9060F3EA-4679-4F09-B891-67BE8816202D}"/>
              </a:ext>
            </a:extLst>
          </p:cNvPr>
          <p:cNvSpPr txBox="1"/>
          <p:nvPr/>
        </p:nvSpPr>
        <p:spPr>
          <a:xfrm>
            <a:off x="86744" y="3893536"/>
            <a:ext cx="1384212"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Foetal heart rate analysis</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22" name="Connecteur droit avec flèche 21">
            <a:extLst>
              <a:ext uri="{FF2B5EF4-FFF2-40B4-BE49-F238E27FC236}">
                <a16:creationId xmlns:a16="http://schemas.microsoft.com/office/drawing/2014/main" id="{7AFDAF78-23C8-497C-BA8B-D0B78F5AFC6E}"/>
              </a:ext>
            </a:extLst>
          </p:cNvPr>
          <p:cNvCxnSpPr>
            <a:cxnSpLocks/>
          </p:cNvCxnSpPr>
          <p:nvPr/>
        </p:nvCxnSpPr>
        <p:spPr>
          <a:xfrm>
            <a:off x="1470955" y="4093589"/>
            <a:ext cx="769861" cy="350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3" name="ZoneTexte 22">
            <a:extLst>
              <a:ext uri="{FF2B5EF4-FFF2-40B4-BE49-F238E27FC236}">
                <a16:creationId xmlns:a16="http://schemas.microsoft.com/office/drawing/2014/main" id="{C22F4E9A-2BF2-4BC1-A97D-2FA1FAAABCB9}"/>
              </a:ext>
            </a:extLst>
          </p:cNvPr>
          <p:cNvSpPr txBox="1"/>
          <p:nvPr/>
        </p:nvSpPr>
        <p:spPr>
          <a:xfrm>
            <a:off x="86744" y="5099256"/>
            <a:ext cx="1397040"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Urine output</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25" name="Connecteur droit avec flèche 24">
            <a:extLst>
              <a:ext uri="{FF2B5EF4-FFF2-40B4-BE49-F238E27FC236}">
                <a16:creationId xmlns:a16="http://schemas.microsoft.com/office/drawing/2014/main" id="{0A6E330C-8FAC-4D2F-A55C-DAD93284C675}"/>
              </a:ext>
            </a:extLst>
          </p:cNvPr>
          <p:cNvCxnSpPr>
            <a:cxnSpLocks/>
          </p:cNvCxnSpPr>
          <p:nvPr/>
        </p:nvCxnSpPr>
        <p:spPr>
          <a:xfrm>
            <a:off x="1496613" y="5225873"/>
            <a:ext cx="769861" cy="350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7" name="ZoneTexte 26">
            <a:extLst>
              <a:ext uri="{FF2B5EF4-FFF2-40B4-BE49-F238E27FC236}">
                <a16:creationId xmlns:a16="http://schemas.microsoft.com/office/drawing/2014/main" id="{39B3AC37-E5CA-4FEE-A33D-E31EFEC72817}"/>
              </a:ext>
            </a:extLst>
          </p:cNvPr>
          <p:cNvSpPr txBox="1"/>
          <p:nvPr/>
        </p:nvSpPr>
        <p:spPr>
          <a:xfrm>
            <a:off x="7482810" y="5099255"/>
            <a:ext cx="1384212"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Other treatments</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30" name="ZoneTexte 29">
            <a:extLst>
              <a:ext uri="{FF2B5EF4-FFF2-40B4-BE49-F238E27FC236}">
                <a16:creationId xmlns:a16="http://schemas.microsoft.com/office/drawing/2014/main" id="{89A1A089-38F2-4BA6-BBD6-EECC43E6A5CA}"/>
              </a:ext>
            </a:extLst>
          </p:cNvPr>
          <p:cNvSpPr txBox="1"/>
          <p:nvPr/>
        </p:nvSpPr>
        <p:spPr>
          <a:xfrm>
            <a:off x="7504105" y="2743078"/>
            <a:ext cx="1211270" cy="707882"/>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Rupture of membranes: colour of amniotic fluid</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32" name="ZoneTexte 31">
            <a:extLst>
              <a:ext uri="{FF2B5EF4-FFF2-40B4-BE49-F238E27FC236}">
                <a16:creationId xmlns:a16="http://schemas.microsoft.com/office/drawing/2014/main" id="{6415B214-3000-4444-92CF-99C7FC6B01D9}"/>
              </a:ext>
            </a:extLst>
          </p:cNvPr>
          <p:cNvSpPr txBox="1"/>
          <p:nvPr/>
        </p:nvSpPr>
        <p:spPr>
          <a:xfrm>
            <a:off x="7482810" y="3991811"/>
            <a:ext cx="1384212"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Emergency call</a:t>
            </a:r>
          </a:p>
        </p:txBody>
      </p:sp>
      <p:cxnSp>
        <p:nvCxnSpPr>
          <p:cNvPr id="33" name="Connecteur droit avec flèche 32">
            <a:extLst>
              <a:ext uri="{FF2B5EF4-FFF2-40B4-BE49-F238E27FC236}">
                <a16:creationId xmlns:a16="http://schemas.microsoft.com/office/drawing/2014/main" id="{2BD93C03-D6C7-4775-8876-4C125D9BABCE}"/>
              </a:ext>
            </a:extLst>
          </p:cNvPr>
          <p:cNvCxnSpPr>
            <a:cxnSpLocks/>
          </p:cNvCxnSpPr>
          <p:nvPr/>
        </p:nvCxnSpPr>
        <p:spPr>
          <a:xfrm flipH="1" flipV="1">
            <a:off x="5253134" y="5209393"/>
            <a:ext cx="2229676" cy="1297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34" name="Connecteur droit avec flèche 33">
            <a:extLst>
              <a:ext uri="{FF2B5EF4-FFF2-40B4-BE49-F238E27FC236}">
                <a16:creationId xmlns:a16="http://schemas.microsoft.com/office/drawing/2014/main" id="{6828CEA9-8E08-45BC-BEEA-2042EEAEF51A}"/>
              </a:ext>
            </a:extLst>
          </p:cNvPr>
          <p:cNvCxnSpPr>
            <a:cxnSpLocks/>
          </p:cNvCxnSpPr>
          <p:nvPr/>
        </p:nvCxnSpPr>
        <p:spPr>
          <a:xfrm flipH="1">
            <a:off x="6223517" y="4119522"/>
            <a:ext cx="1259293"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35" name="Connecteur droit avec flèche 34">
            <a:extLst>
              <a:ext uri="{FF2B5EF4-FFF2-40B4-BE49-F238E27FC236}">
                <a16:creationId xmlns:a16="http://schemas.microsoft.com/office/drawing/2014/main" id="{62D2DED3-24B9-4109-84A6-AC1FFC43DD02}"/>
              </a:ext>
            </a:extLst>
          </p:cNvPr>
          <p:cNvCxnSpPr>
            <a:cxnSpLocks/>
          </p:cNvCxnSpPr>
          <p:nvPr/>
        </p:nvCxnSpPr>
        <p:spPr>
          <a:xfrm flipH="1">
            <a:off x="6244812" y="2915138"/>
            <a:ext cx="1259293"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6" name="ZoneTexte 35">
            <a:extLst>
              <a:ext uri="{FF2B5EF4-FFF2-40B4-BE49-F238E27FC236}">
                <a16:creationId xmlns:a16="http://schemas.microsoft.com/office/drawing/2014/main" id="{46B11C35-74FA-4F84-BCD1-5BEE95EC7E6F}"/>
              </a:ext>
            </a:extLst>
          </p:cNvPr>
          <p:cNvSpPr txBox="1"/>
          <p:nvPr/>
        </p:nvSpPr>
        <p:spPr>
          <a:xfrm>
            <a:off x="7504105" y="1418383"/>
            <a:ext cx="1384212"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Exam time</a:t>
            </a:r>
          </a:p>
        </p:txBody>
      </p:sp>
      <p:cxnSp>
        <p:nvCxnSpPr>
          <p:cNvPr id="37" name="Connecteur droit avec flèche 36">
            <a:extLst>
              <a:ext uri="{FF2B5EF4-FFF2-40B4-BE49-F238E27FC236}">
                <a16:creationId xmlns:a16="http://schemas.microsoft.com/office/drawing/2014/main" id="{5E7F4DDD-6886-4BE5-A6B0-5EF88E13ED73}"/>
              </a:ext>
            </a:extLst>
          </p:cNvPr>
          <p:cNvCxnSpPr>
            <a:cxnSpLocks/>
          </p:cNvCxnSpPr>
          <p:nvPr/>
        </p:nvCxnSpPr>
        <p:spPr>
          <a:xfrm flipH="1">
            <a:off x="6913507" y="1533625"/>
            <a:ext cx="590599"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8" name="Rectangle 27">
            <a:extLst>
              <a:ext uri="{FF2B5EF4-FFF2-40B4-BE49-F238E27FC236}">
                <a16:creationId xmlns:a16="http://schemas.microsoft.com/office/drawing/2014/main" id="{1D01CBD0-12F6-4A3F-800F-E3BD69B8DF8E}"/>
              </a:ext>
            </a:extLst>
          </p:cNvPr>
          <p:cNvSpPr/>
          <p:nvPr/>
        </p:nvSpPr>
        <p:spPr>
          <a:xfrm>
            <a:off x="-62156" y="342076"/>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DR</a:t>
            </a:r>
          </a:p>
        </p:txBody>
      </p:sp>
    </p:spTree>
    <p:extLst>
      <p:ext uri="{BB962C8B-B14F-4D97-AF65-F5344CB8AC3E}">
        <p14:creationId xmlns:p14="http://schemas.microsoft.com/office/powerpoint/2010/main" val="63893393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FB48947-E69A-49B7-82BB-E5E4546CDA5F}"/>
              </a:ext>
            </a:extLst>
          </p:cNvPr>
          <p:cNvPicPr>
            <a:picLocks noChangeAspect="1"/>
          </p:cNvPicPr>
          <p:nvPr/>
        </p:nvPicPr>
        <p:blipFill>
          <a:blip r:embed="rId3"/>
          <a:stretch>
            <a:fillRect/>
          </a:stretch>
        </p:blipFill>
        <p:spPr>
          <a:xfrm>
            <a:off x="2261909" y="1196129"/>
            <a:ext cx="4425383" cy="4650750"/>
          </a:xfrm>
          <a:prstGeom prst="rect">
            <a:avLst/>
          </a:prstGeom>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pPr algn="l" rtl="0"/>
            <a:r>
              <a:rPr lang="en-GB" sz="2800" b="0" i="0" u="none" baseline="0" dirty="0">
                <a:latin typeface="Montserrat" panose="00000500000000000000" pitchFamily="50" charset="0"/>
              </a:rPr>
              <a:t>Entering the delivery process data</a:t>
            </a:r>
          </a:p>
        </p:txBody>
      </p:sp>
      <p:sp>
        <p:nvSpPr>
          <p:cNvPr id="26" name="ZoneTexte 25">
            <a:extLst>
              <a:ext uri="{FF2B5EF4-FFF2-40B4-BE49-F238E27FC236}">
                <a16:creationId xmlns:a16="http://schemas.microsoft.com/office/drawing/2014/main" id="{F76964A4-A8A1-4C35-9FCC-6E5C907F3312}"/>
              </a:ext>
            </a:extLst>
          </p:cNvPr>
          <p:cNvSpPr txBox="1"/>
          <p:nvPr/>
        </p:nvSpPr>
        <p:spPr>
          <a:xfrm>
            <a:off x="82177" y="2239527"/>
            <a:ext cx="1470199"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Vaginal delivery</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19" name="Connecteur droit avec flèche 18">
            <a:extLst>
              <a:ext uri="{FF2B5EF4-FFF2-40B4-BE49-F238E27FC236}">
                <a16:creationId xmlns:a16="http://schemas.microsoft.com/office/drawing/2014/main" id="{90E2829B-BFE7-48E4-9471-465F9BBAF3B1}"/>
              </a:ext>
            </a:extLst>
          </p:cNvPr>
          <p:cNvCxnSpPr>
            <a:cxnSpLocks/>
          </p:cNvCxnSpPr>
          <p:nvPr/>
        </p:nvCxnSpPr>
        <p:spPr>
          <a:xfrm>
            <a:off x="1552380" y="2362636"/>
            <a:ext cx="1349440"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8" name="ZoneTexte 17">
            <a:extLst>
              <a:ext uri="{FF2B5EF4-FFF2-40B4-BE49-F238E27FC236}">
                <a16:creationId xmlns:a16="http://schemas.microsoft.com/office/drawing/2014/main" id="{8BC8FF84-EB87-402B-A969-D14A17411CD1}"/>
              </a:ext>
            </a:extLst>
          </p:cNvPr>
          <p:cNvSpPr txBox="1"/>
          <p:nvPr/>
        </p:nvSpPr>
        <p:spPr>
          <a:xfrm>
            <a:off x="82178" y="3087921"/>
            <a:ext cx="1470201"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C-section</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20" name="Connecteur droit avec flèche 19">
            <a:extLst>
              <a:ext uri="{FF2B5EF4-FFF2-40B4-BE49-F238E27FC236}">
                <a16:creationId xmlns:a16="http://schemas.microsoft.com/office/drawing/2014/main" id="{6ED3258F-781C-4BCB-9848-5B1F2DBEC426}"/>
              </a:ext>
            </a:extLst>
          </p:cNvPr>
          <p:cNvCxnSpPr>
            <a:cxnSpLocks/>
          </p:cNvCxnSpPr>
          <p:nvPr/>
        </p:nvCxnSpPr>
        <p:spPr>
          <a:xfrm>
            <a:off x="1552379" y="3204132"/>
            <a:ext cx="1349441"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1" name="ZoneTexte 20">
            <a:extLst>
              <a:ext uri="{FF2B5EF4-FFF2-40B4-BE49-F238E27FC236}">
                <a16:creationId xmlns:a16="http://schemas.microsoft.com/office/drawing/2014/main" id="{9060F3EA-4679-4F09-B891-67BE8816202D}"/>
              </a:ext>
            </a:extLst>
          </p:cNvPr>
          <p:cNvSpPr txBox="1"/>
          <p:nvPr/>
        </p:nvSpPr>
        <p:spPr>
          <a:xfrm>
            <a:off x="82177" y="4424109"/>
            <a:ext cx="1470198"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Placental delivery</a:t>
            </a:r>
          </a:p>
        </p:txBody>
      </p:sp>
      <p:cxnSp>
        <p:nvCxnSpPr>
          <p:cNvPr id="22" name="Connecteur droit avec flèche 21">
            <a:extLst>
              <a:ext uri="{FF2B5EF4-FFF2-40B4-BE49-F238E27FC236}">
                <a16:creationId xmlns:a16="http://schemas.microsoft.com/office/drawing/2014/main" id="{7AFDAF78-23C8-497C-BA8B-D0B78F5AFC6E}"/>
              </a:ext>
            </a:extLst>
          </p:cNvPr>
          <p:cNvCxnSpPr>
            <a:cxnSpLocks/>
          </p:cNvCxnSpPr>
          <p:nvPr/>
        </p:nvCxnSpPr>
        <p:spPr>
          <a:xfrm>
            <a:off x="1552375" y="4558087"/>
            <a:ext cx="1349445"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3" name="ZoneTexte 22">
            <a:extLst>
              <a:ext uri="{FF2B5EF4-FFF2-40B4-BE49-F238E27FC236}">
                <a16:creationId xmlns:a16="http://schemas.microsoft.com/office/drawing/2014/main" id="{C22F4E9A-2BF2-4BC1-A97D-2FA1FAAABCB9}"/>
              </a:ext>
            </a:extLst>
          </p:cNvPr>
          <p:cNvSpPr txBox="1"/>
          <p:nvPr/>
        </p:nvSpPr>
        <p:spPr>
          <a:xfrm>
            <a:off x="82179" y="3564846"/>
            <a:ext cx="1470200"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Birth</a:t>
            </a:r>
          </a:p>
        </p:txBody>
      </p:sp>
      <p:cxnSp>
        <p:nvCxnSpPr>
          <p:cNvPr id="25" name="Connecteur droit avec flèche 24">
            <a:extLst>
              <a:ext uri="{FF2B5EF4-FFF2-40B4-BE49-F238E27FC236}">
                <a16:creationId xmlns:a16="http://schemas.microsoft.com/office/drawing/2014/main" id="{0A6E330C-8FAC-4D2F-A55C-DAD93284C675}"/>
              </a:ext>
            </a:extLst>
          </p:cNvPr>
          <p:cNvCxnSpPr>
            <a:cxnSpLocks/>
          </p:cNvCxnSpPr>
          <p:nvPr/>
        </p:nvCxnSpPr>
        <p:spPr>
          <a:xfrm flipV="1">
            <a:off x="1552379" y="3702333"/>
            <a:ext cx="1349441" cy="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0" name="ZoneTexte 29">
            <a:extLst>
              <a:ext uri="{FF2B5EF4-FFF2-40B4-BE49-F238E27FC236}">
                <a16:creationId xmlns:a16="http://schemas.microsoft.com/office/drawing/2014/main" id="{89A1A089-38F2-4BA6-BBD6-EECC43E6A5CA}"/>
              </a:ext>
            </a:extLst>
          </p:cNvPr>
          <p:cNvSpPr txBox="1"/>
          <p:nvPr/>
        </p:nvSpPr>
        <p:spPr>
          <a:xfrm>
            <a:off x="7504105" y="2151898"/>
            <a:ext cx="1384212"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Urine output</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32" name="ZoneTexte 31">
            <a:extLst>
              <a:ext uri="{FF2B5EF4-FFF2-40B4-BE49-F238E27FC236}">
                <a16:creationId xmlns:a16="http://schemas.microsoft.com/office/drawing/2014/main" id="{6415B214-3000-4444-92CF-99C7FC6B01D9}"/>
              </a:ext>
            </a:extLst>
          </p:cNvPr>
          <p:cNvSpPr txBox="1"/>
          <p:nvPr/>
        </p:nvSpPr>
        <p:spPr>
          <a:xfrm>
            <a:off x="7504105" y="2915136"/>
            <a:ext cx="1384212" cy="246217"/>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Emergency call</a:t>
            </a:r>
          </a:p>
        </p:txBody>
      </p:sp>
      <p:cxnSp>
        <p:nvCxnSpPr>
          <p:cNvPr id="35" name="Connecteur droit avec flèche 34">
            <a:extLst>
              <a:ext uri="{FF2B5EF4-FFF2-40B4-BE49-F238E27FC236}">
                <a16:creationId xmlns:a16="http://schemas.microsoft.com/office/drawing/2014/main" id="{62D2DED3-24B9-4109-84A6-AC1FFC43DD02}"/>
              </a:ext>
            </a:extLst>
          </p:cNvPr>
          <p:cNvCxnSpPr>
            <a:cxnSpLocks/>
          </p:cNvCxnSpPr>
          <p:nvPr/>
        </p:nvCxnSpPr>
        <p:spPr>
          <a:xfrm flipH="1">
            <a:off x="5579706" y="3038245"/>
            <a:ext cx="1924400"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37" name="Connecteur droit avec flèche 36">
            <a:extLst>
              <a:ext uri="{FF2B5EF4-FFF2-40B4-BE49-F238E27FC236}">
                <a16:creationId xmlns:a16="http://schemas.microsoft.com/office/drawing/2014/main" id="{5E7F4DDD-6886-4BE5-A6B0-5EF88E13ED73}"/>
              </a:ext>
            </a:extLst>
          </p:cNvPr>
          <p:cNvCxnSpPr>
            <a:cxnSpLocks/>
          </p:cNvCxnSpPr>
          <p:nvPr/>
        </p:nvCxnSpPr>
        <p:spPr>
          <a:xfrm flipH="1">
            <a:off x="5579706" y="2283764"/>
            <a:ext cx="1924400"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7" name="Rectangle 16">
            <a:extLst>
              <a:ext uri="{FF2B5EF4-FFF2-40B4-BE49-F238E27FC236}">
                <a16:creationId xmlns:a16="http://schemas.microsoft.com/office/drawing/2014/main" id="{BDA22455-03B7-43F2-8475-8AEB41C14A4D}"/>
              </a:ext>
            </a:extLst>
          </p:cNvPr>
          <p:cNvSpPr/>
          <p:nvPr/>
        </p:nvSpPr>
        <p:spPr>
          <a:xfrm>
            <a:off x="-62156" y="342076"/>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DR</a:t>
            </a:r>
          </a:p>
        </p:txBody>
      </p:sp>
    </p:spTree>
    <p:extLst>
      <p:ext uri="{BB962C8B-B14F-4D97-AF65-F5344CB8AC3E}">
        <p14:creationId xmlns:p14="http://schemas.microsoft.com/office/powerpoint/2010/main" val="187379681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449744" y="388684"/>
            <a:ext cx="7886700" cy="298834"/>
          </a:xfrm>
        </p:spPr>
        <p:txBody>
          <a:bodyPr>
            <a:noAutofit/>
          </a:bodyPr>
          <a:lstStyle/>
          <a:p>
            <a:pPr algn="l" rtl="0"/>
            <a:r>
              <a:rPr lang="en-GB" sz="2800" b="0" i="0" u="none" baseline="0" dirty="0">
                <a:latin typeface="Montserrat" panose="00000500000000000000" pitchFamily="50" charset="0"/>
              </a:rPr>
              <a:t>Drug administration</a:t>
            </a:r>
          </a:p>
        </p:txBody>
      </p:sp>
      <p:sp>
        <p:nvSpPr>
          <p:cNvPr id="18" name="ZoneTexte 17">
            <a:extLst>
              <a:ext uri="{FF2B5EF4-FFF2-40B4-BE49-F238E27FC236}">
                <a16:creationId xmlns:a16="http://schemas.microsoft.com/office/drawing/2014/main" id="{8BC8FF84-EB87-402B-A969-D14A17411CD1}"/>
              </a:ext>
            </a:extLst>
          </p:cNvPr>
          <p:cNvSpPr txBox="1"/>
          <p:nvPr/>
        </p:nvSpPr>
        <p:spPr>
          <a:xfrm>
            <a:off x="1129380" y="1252887"/>
            <a:ext cx="2037557"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Ad</a:t>
            </a:r>
            <a:r>
              <a:rPr lang="en-GB" sz="1000" b="0" i="0" u="none" baseline="0" dirty="0">
                <a:solidFill>
                  <a:srgbClr val="114F9D"/>
                </a:solidFill>
                <a:latin typeface="Montserrat" panose="00000500000000000000" pitchFamily="50" charset="0"/>
              </a:rPr>
              <a:t>ministration of a fixed-duration treatment</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23" name="ZoneTexte 22">
            <a:extLst>
              <a:ext uri="{FF2B5EF4-FFF2-40B4-BE49-F238E27FC236}">
                <a16:creationId xmlns:a16="http://schemas.microsoft.com/office/drawing/2014/main" id="{C22F4E9A-2BF2-4BC1-A97D-2FA1FAAABCB9}"/>
              </a:ext>
            </a:extLst>
          </p:cNvPr>
          <p:cNvSpPr txBox="1"/>
          <p:nvPr/>
        </p:nvSpPr>
        <p:spPr>
          <a:xfrm>
            <a:off x="5549696" y="1247178"/>
            <a:ext cx="1922106"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Administration of a continuous treatment</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grpSp>
        <p:nvGrpSpPr>
          <p:cNvPr id="31" name="Groupe 30">
            <a:extLst>
              <a:ext uri="{FF2B5EF4-FFF2-40B4-BE49-F238E27FC236}">
                <a16:creationId xmlns:a16="http://schemas.microsoft.com/office/drawing/2014/main" id="{9626574D-9C18-4F61-BEE5-AF1D57D9A9B3}"/>
              </a:ext>
            </a:extLst>
          </p:cNvPr>
          <p:cNvGrpSpPr/>
          <p:nvPr/>
        </p:nvGrpSpPr>
        <p:grpSpPr>
          <a:xfrm>
            <a:off x="553813" y="1710850"/>
            <a:ext cx="3593497" cy="3478960"/>
            <a:chOff x="571936" y="1279970"/>
            <a:chExt cx="3593497" cy="3478960"/>
          </a:xfrm>
        </p:grpSpPr>
        <p:grpSp>
          <p:nvGrpSpPr>
            <p:cNvPr id="16" name="Groupe 15">
              <a:extLst>
                <a:ext uri="{FF2B5EF4-FFF2-40B4-BE49-F238E27FC236}">
                  <a16:creationId xmlns:a16="http://schemas.microsoft.com/office/drawing/2014/main" id="{F96670F0-B301-4EEC-ABCB-B685CDBBF531}"/>
                </a:ext>
              </a:extLst>
            </p:cNvPr>
            <p:cNvGrpSpPr/>
            <p:nvPr/>
          </p:nvGrpSpPr>
          <p:grpSpPr>
            <a:xfrm>
              <a:off x="571936" y="1279970"/>
              <a:ext cx="3593497" cy="3478960"/>
              <a:chOff x="486466" y="1290840"/>
              <a:chExt cx="3593497" cy="3478960"/>
            </a:xfrm>
          </p:grpSpPr>
          <p:grpSp>
            <p:nvGrpSpPr>
              <p:cNvPr id="14" name="Groupe 13">
                <a:extLst>
                  <a:ext uri="{FF2B5EF4-FFF2-40B4-BE49-F238E27FC236}">
                    <a16:creationId xmlns:a16="http://schemas.microsoft.com/office/drawing/2014/main" id="{6B974D36-4B51-4D77-A0C8-27811FDFC873}"/>
                  </a:ext>
                </a:extLst>
              </p:cNvPr>
              <p:cNvGrpSpPr/>
              <p:nvPr/>
            </p:nvGrpSpPr>
            <p:grpSpPr>
              <a:xfrm>
                <a:off x="486466" y="1290840"/>
                <a:ext cx="3593497" cy="3478960"/>
                <a:chOff x="831698" y="1587742"/>
                <a:chExt cx="3593497" cy="3478960"/>
              </a:xfrm>
            </p:grpSpPr>
            <p:grpSp>
              <p:nvGrpSpPr>
                <p:cNvPr id="12" name="Groupe 11">
                  <a:extLst>
                    <a:ext uri="{FF2B5EF4-FFF2-40B4-BE49-F238E27FC236}">
                      <a16:creationId xmlns:a16="http://schemas.microsoft.com/office/drawing/2014/main" id="{5F4C458D-7E70-466A-95B6-B0755E32D9E4}"/>
                    </a:ext>
                  </a:extLst>
                </p:cNvPr>
                <p:cNvGrpSpPr/>
                <p:nvPr/>
              </p:nvGrpSpPr>
              <p:grpSpPr>
                <a:xfrm>
                  <a:off x="831698" y="1587742"/>
                  <a:ext cx="3032869" cy="3478960"/>
                  <a:chOff x="1203649" y="1710851"/>
                  <a:chExt cx="3032869" cy="3478960"/>
                </a:xfrm>
              </p:grpSpPr>
              <p:grpSp>
                <p:nvGrpSpPr>
                  <p:cNvPr id="10" name="Groupe 9">
                    <a:extLst>
                      <a:ext uri="{FF2B5EF4-FFF2-40B4-BE49-F238E27FC236}">
                        <a16:creationId xmlns:a16="http://schemas.microsoft.com/office/drawing/2014/main" id="{D9DE6B4D-705B-4F9B-A43E-B243DEB34DAB}"/>
                      </a:ext>
                    </a:extLst>
                  </p:cNvPr>
                  <p:cNvGrpSpPr/>
                  <p:nvPr/>
                </p:nvGrpSpPr>
                <p:grpSpPr>
                  <a:xfrm>
                    <a:off x="1328685" y="1710851"/>
                    <a:ext cx="2907833" cy="3436298"/>
                    <a:chOff x="2168440" y="1220515"/>
                    <a:chExt cx="2907833" cy="3436298"/>
                  </a:xfrm>
                </p:grpSpPr>
                <p:pic>
                  <p:nvPicPr>
                    <p:cNvPr id="8" name="Image 7">
                      <a:extLst>
                        <a:ext uri="{FF2B5EF4-FFF2-40B4-BE49-F238E27FC236}">
                          <a16:creationId xmlns:a16="http://schemas.microsoft.com/office/drawing/2014/main" id="{7514D66C-A39D-4F53-969E-89A8D27890EF}"/>
                        </a:ext>
                      </a:extLst>
                    </p:cNvPr>
                    <p:cNvPicPr>
                      <a:picLocks noChangeAspect="1"/>
                    </p:cNvPicPr>
                    <p:nvPr/>
                  </p:nvPicPr>
                  <p:blipFill>
                    <a:blip r:embed="rId3"/>
                    <a:stretch>
                      <a:fillRect/>
                    </a:stretch>
                  </p:blipFill>
                  <p:spPr>
                    <a:xfrm>
                      <a:off x="2199228" y="1220515"/>
                      <a:ext cx="2877045" cy="3436298"/>
                    </a:xfrm>
                    <a:prstGeom prst="rect">
                      <a:avLst/>
                    </a:prstGeom>
                  </p:spPr>
                </p:pic>
                <p:pic>
                  <p:nvPicPr>
                    <p:cNvPr id="9" name="Image 8">
                      <a:extLst>
                        <a:ext uri="{FF2B5EF4-FFF2-40B4-BE49-F238E27FC236}">
                          <a16:creationId xmlns:a16="http://schemas.microsoft.com/office/drawing/2014/main" id="{667912B6-D83D-4006-AFC4-7D9D7724F23D}"/>
                        </a:ext>
                      </a:extLst>
                    </p:cNvPr>
                    <p:cNvPicPr>
                      <a:picLocks noChangeAspect="1"/>
                    </p:cNvPicPr>
                    <p:nvPr/>
                  </p:nvPicPr>
                  <p:blipFill>
                    <a:blip r:embed="rId4"/>
                    <a:stretch>
                      <a:fillRect/>
                    </a:stretch>
                  </p:blipFill>
                  <p:spPr>
                    <a:xfrm>
                      <a:off x="2168440" y="1220515"/>
                      <a:ext cx="823164" cy="183742"/>
                    </a:xfrm>
                    <a:prstGeom prst="rect">
                      <a:avLst/>
                    </a:prstGeom>
                  </p:spPr>
                </p:pic>
              </p:grpSp>
              <p:sp>
                <p:nvSpPr>
                  <p:cNvPr id="11" name="Rectangle 10">
                    <a:extLst>
                      <a:ext uri="{FF2B5EF4-FFF2-40B4-BE49-F238E27FC236}">
                        <a16:creationId xmlns:a16="http://schemas.microsoft.com/office/drawing/2014/main" id="{E1EF99BB-20CE-4AD8-B8AA-6864D00D4160}"/>
                      </a:ext>
                    </a:extLst>
                  </p:cNvPr>
                  <p:cNvSpPr/>
                  <p:nvPr/>
                </p:nvSpPr>
                <p:spPr>
                  <a:xfrm>
                    <a:off x="1203649" y="1894593"/>
                    <a:ext cx="494522" cy="3295218"/>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grpSp>
            <p:sp>
              <p:nvSpPr>
                <p:cNvPr id="13" name="Rectangle 12">
                  <a:extLst>
                    <a:ext uri="{FF2B5EF4-FFF2-40B4-BE49-F238E27FC236}">
                      <a16:creationId xmlns:a16="http://schemas.microsoft.com/office/drawing/2014/main" id="{51D3D22A-AEC3-4628-9DD9-E58FE0220688}"/>
                    </a:ext>
                  </a:extLst>
                </p:cNvPr>
                <p:cNvSpPr/>
                <p:nvPr/>
              </p:nvSpPr>
              <p:spPr>
                <a:xfrm>
                  <a:off x="3854134" y="1728822"/>
                  <a:ext cx="571061" cy="3295218"/>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grpSp>
          <p:pic>
            <p:nvPicPr>
              <p:cNvPr id="15" name="Image 14">
                <a:extLst>
                  <a:ext uri="{FF2B5EF4-FFF2-40B4-BE49-F238E27FC236}">
                    <a16:creationId xmlns:a16="http://schemas.microsoft.com/office/drawing/2014/main" id="{0482E899-D963-458C-9F89-71726DA85B93}"/>
                  </a:ext>
                </a:extLst>
              </p:cNvPr>
              <p:cNvPicPr>
                <a:picLocks noChangeAspect="1"/>
              </p:cNvPicPr>
              <p:nvPr/>
            </p:nvPicPr>
            <p:blipFill>
              <a:blip r:embed="rId5"/>
              <a:stretch>
                <a:fillRect/>
              </a:stretch>
            </p:blipFill>
            <p:spPr>
              <a:xfrm>
                <a:off x="1812714" y="3075965"/>
                <a:ext cx="1986935" cy="726342"/>
              </a:xfrm>
              <a:prstGeom prst="rect">
                <a:avLst/>
              </a:prstGeom>
            </p:spPr>
          </p:pic>
        </p:grpSp>
        <p:cxnSp>
          <p:nvCxnSpPr>
            <p:cNvPr id="33" name="Connecteur droit avec flèche 32">
              <a:extLst>
                <a:ext uri="{FF2B5EF4-FFF2-40B4-BE49-F238E27FC236}">
                  <a16:creationId xmlns:a16="http://schemas.microsoft.com/office/drawing/2014/main" id="{64783665-A1B7-499C-9E4C-399D2B7CD3A3}"/>
                </a:ext>
              </a:extLst>
            </p:cNvPr>
            <p:cNvCxnSpPr>
              <a:cxnSpLocks/>
            </p:cNvCxnSpPr>
            <p:nvPr/>
          </p:nvCxnSpPr>
          <p:spPr>
            <a:xfrm>
              <a:off x="1684357" y="2949380"/>
              <a:ext cx="427653" cy="23143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grpSp>
      <p:pic>
        <p:nvPicPr>
          <p:cNvPr id="34" name="Image 33">
            <a:extLst>
              <a:ext uri="{FF2B5EF4-FFF2-40B4-BE49-F238E27FC236}">
                <a16:creationId xmlns:a16="http://schemas.microsoft.com/office/drawing/2014/main" id="{5256C4BD-6B53-47A6-89F0-0FA1C6C6DAC9}"/>
              </a:ext>
            </a:extLst>
          </p:cNvPr>
          <p:cNvPicPr>
            <a:picLocks noChangeAspect="1"/>
          </p:cNvPicPr>
          <p:nvPr/>
        </p:nvPicPr>
        <p:blipFill>
          <a:blip r:embed="rId6"/>
          <a:stretch>
            <a:fillRect/>
          </a:stretch>
        </p:blipFill>
        <p:spPr>
          <a:xfrm>
            <a:off x="4640290" y="1792219"/>
            <a:ext cx="3740918" cy="1872842"/>
          </a:xfrm>
          <a:prstGeom prst="rect">
            <a:avLst/>
          </a:prstGeom>
        </p:spPr>
      </p:pic>
      <p:pic>
        <p:nvPicPr>
          <p:cNvPr id="36" name="Image 35">
            <a:extLst>
              <a:ext uri="{FF2B5EF4-FFF2-40B4-BE49-F238E27FC236}">
                <a16:creationId xmlns:a16="http://schemas.microsoft.com/office/drawing/2014/main" id="{80EE0BDA-C86E-4164-A97C-00348869488A}"/>
              </a:ext>
            </a:extLst>
          </p:cNvPr>
          <p:cNvPicPr>
            <a:picLocks noChangeAspect="1"/>
          </p:cNvPicPr>
          <p:nvPr/>
        </p:nvPicPr>
        <p:blipFill>
          <a:blip r:embed="rId7"/>
          <a:stretch>
            <a:fillRect/>
          </a:stretch>
        </p:blipFill>
        <p:spPr>
          <a:xfrm>
            <a:off x="4470839" y="4343771"/>
            <a:ext cx="4472906" cy="425991"/>
          </a:xfrm>
          <a:prstGeom prst="rect">
            <a:avLst/>
          </a:prstGeom>
        </p:spPr>
      </p:pic>
      <p:cxnSp>
        <p:nvCxnSpPr>
          <p:cNvPr id="25" name="Connecteur droit avec flèche 24">
            <a:extLst>
              <a:ext uri="{FF2B5EF4-FFF2-40B4-BE49-F238E27FC236}">
                <a16:creationId xmlns:a16="http://schemas.microsoft.com/office/drawing/2014/main" id="{0A6E330C-8FAC-4D2F-A55C-DAD93284C675}"/>
              </a:ext>
            </a:extLst>
          </p:cNvPr>
          <p:cNvCxnSpPr>
            <a:cxnSpLocks/>
            <a:endCxn id="36" idx="0"/>
          </p:cNvCxnSpPr>
          <p:nvPr/>
        </p:nvCxnSpPr>
        <p:spPr>
          <a:xfrm flipH="1">
            <a:off x="6707292" y="2551932"/>
            <a:ext cx="406472" cy="179183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1" name="Rectangle 20">
            <a:extLst>
              <a:ext uri="{FF2B5EF4-FFF2-40B4-BE49-F238E27FC236}">
                <a16:creationId xmlns:a16="http://schemas.microsoft.com/office/drawing/2014/main" id="{7578ED50-09C3-4949-BCD5-6E3EB1D5CB17}"/>
              </a:ext>
            </a:extLst>
          </p:cNvPr>
          <p:cNvSpPr/>
          <p:nvPr/>
        </p:nvSpPr>
        <p:spPr>
          <a:xfrm>
            <a:off x="-62156" y="342076"/>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DR</a:t>
            </a:r>
          </a:p>
        </p:txBody>
      </p:sp>
    </p:spTree>
    <p:extLst>
      <p:ext uri="{BB962C8B-B14F-4D97-AF65-F5344CB8AC3E}">
        <p14:creationId xmlns:p14="http://schemas.microsoft.com/office/powerpoint/2010/main" val="188171343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5EAB7C5-8253-4F69-901D-8E1991B3E8D8}"/>
              </a:ext>
            </a:extLst>
          </p:cNvPr>
          <p:cNvPicPr>
            <a:picLocks noChangeAspect="1"/>
          </p:cNvPicPr>
          <p:nvPr/>
        </p:nvPicPr>
        <p:blipFill>
          <a:blip r:embed="rId3"/>
          <a:stretch>
            <a:fillRect/>
          </a:stretch>
        </p:blipFill>
        <p:spPr>
          <a:xfrm>
            <a:off x="855721" y="1316082"/>
            <a:ext cx="5292000" cy="4478230"/>
          </a:xfrm>
          <a:prstGeom prst="rect">
            <a:avLst/>
          </a:prstGeom>
          <a:effectLst>
            <a:softEdge rad="25400"/>
          </a:effectLst>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6" y="230475"/>
            <a:ext cx="3253149"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STARTUP</a:t>
            </a:r>
          </a:p>
        </p:txBody>
      </p:sp>
      <p:sp>
        <p:nvSpPr>
          <p:cNvPr id="6" name="ZoneTexte 5">
            <a:extLst>
              <a:ext uri="{FF2B5EF4-FFF2-40B4-BE49-F238E27FC236}">
                <a16:creationId xmlns:a16="http://schemas.microsoft.com/office/drawing/2014/main" id="{A25CBBE8-66F9-4B42-978D-20E0E230FA8D}"/>
              </a:ext>
            </a:extLst>
          </p:cNvPr>
          <p:cNvSpPr txBox="1"/>
          <p:nvPr/>
        </p:nvSpPr>
        <p:spPr>
          <a:xfrm>
            <a:off x="6719584" y="2038896"/>
            <a:ext cx="1644243" cy="30777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obstetrics</a:t>
            </a:r>
          </a:p>
        </p:txBody>
      </p:sp>
      <p:cxnSp>
        <p:nvCxnSpPr>
          <p:cNvPr id="7" name="Connecteur droit avec flèche 6">
            <a:extLst>
              <a:ext uri="{FF2B5EF4-FFF2-40B4-BE49-F238E27FC236}">
                <a16:creationId xmlns:a16="http://schemas.microsoft.com/office/drawing/2014/main" id="{3625FF99-E104-4E9A-B198-02F6E59AC943}"/>
              </a:ext>
            </a:extLst>
          </p:cNvPr>
          <p:cNvCxnSpPr>
            <a:cxnSpLocks/>
          </p:cNvCxnSpPr>
          <p:nvPr/>
        </p:nvCxnSpPr>
        <p:spPr>
          <a:xfrm flipH="1">
            <a:off x="1914148" y="2194983"/>
            <a:ext cx="4805436" cy="1026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A4F401C6-C875-4139-BDBD-061D87039679}"/>
              </a:ext>
            </a:extLst>
          </p:cNvPr>
          <p:cNvSpPr/>
          <p:nvPr/>
        </p:nvSpPr>
        <p:spPr>
          <a:xfrm>
            <a:off x="3760694" y="2887326"/>
            <a:ext cx="1622612" cy="667871"/>
          </a:xfrm>
          <a:prstGeom prst="ellipse">
            <a:avLst/>
          </a:prstGeom>
          <a:noFill/>
          <a:ln w="9525" cap="flat">
            <a:solidFill>
              <a:schemeClr val="accent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0" name="Ellipse 9">
            <a:extLst>
              <a:ext uri="{FF2B5EF4-FFF2-40B4-BE49-F238E27FC236}">
                <a16:creationId xmlns:a16="http://schemas.microsoft.com/office/drawing/2014/main" id="{0C7AC95B-3F62-46B0-AC76-33404EE5A4D3}"/>
              </a:ext>
            </a:extLst>
          </p:cNvPr>
          <p:cNvSpPr/>
          <p:nvPr/>
        </p:nvSpPr>
        <p:spPr>
          <a:xfrm>
            <a:off x="3760694" y="3805855"/>
            <a:ext cx="1622612" cy="667871"/>
          </a:xfrm>
          <a:prstGeom prst="ellipse">
            <a:avLst/>
          </a:prstGeom>
          <a:noFill/>
          <a:ln w="9525" cap="flat">
            <a:solidFill>
              <a:schemeClr val="accent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Rectangle 10">
            <a:extLst>
              <a:ext uri="{FF2B5EF4-FFF2-40B4-BE49-F238E27FC236}">
                <a16:creationId xmlns:a16="http://schemas.microsoft.com/office/drawing/2014/main" id="{434028BC-0180-4CFC-B7D9-29296888E33C}"/>
              </a:ext>
            </a:extLst>
          </p:cNvPr>
          <p:cNvSpPr/>
          <p:nvPr/>
        </p:nvSpPr>
        <p:spPr>
          <a:xfrm>
            <a:off x="0" y="338277"/>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SC</a:t>
            </a:r>
          </a:p>
        </p:txBody>
      </p:sp>
    </p:spTree>
    <p:extLst>
      <p:ext uri="{BB962C8B-B14F-4D97-AF65-F5344CB8AC3E}">
        <p14:creationId xmlns:p14="http://schemas.microsoft.com/office/powerpoint/2010/main" val="3595939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39DBBDD-939B-40DE-AA63-40F0755D8E53}"/>
              </a:ext>
            </a:extLst>
          </p:cNvPr>
          <p:cNvPicPr>
            <a:picLocks noChangeAspect="1"/>
          </p:cNvPicPr>
          <p:nvPr/>
        </p:nvPicPr>
        <p:blipFill>
          <a:blip r:embed="rId3"/>
          <a:stretch>
            <a:fillRect/>
          </a:stretch>
        </p:blipFill>
        <p:spPr>
          <a:xfrm>
            <a:off x="615425" y="1083206"/>
            <a:ext cx="7580786" cy="4102311"/>
          </a:xfrm>
          <a:prstGeom prst="rect">
            <a:avLst/>
          </a:prstGeom>
          <a:ln>
            <a:solidFill>
              <a:schemeClr val="accent1"/>
            </a:solidFill>
          </a:ln>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pPr algn="l" rtl="0"/>
            <a:r>
              <a:rPr lang="en-GB" sz="2800" b="0" i="0" u="none" baseline="0" dirty="0">
                <a:latin typeface="Montserrat" panose="00000500000000000000" pitchFamily="50" charset="0"/>
              </a:rPr>
              <a:t>Pregnancy summary</a:t>
            </a:r>
          </a:p>
        </p:txBody>
      </p:sp>
      <p:sp>
        <p:nvSpPr>
          <p:cNvPr id="26" name="ZoneTexte 25">
            <a:extLst>
              <a:ext uri="{FF2B5EF4-FFF2-40B4-BE49-F238E27FC236}">
                <a16:creationId xmlns:a16="http://schemas.microsoft.com/office/drawing/2014/main" id="{F76964A4-A8A1-4C35-9FCC-6E5C907F3312}"/>
              </a:ext>
            </a:extLst>
          </p:cNvPr>
          <p:cNvSpPr txBox="1"/>
          <p:nvPr/>
        </p:nvSpPr>
        <p:spPr>
          <a:xfrm>
            <a:off x="1552375" y="5504105"/>
            <a:ext cx="1470199"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Labour </a:t>
            </a:r>
          </a:p>
          <a:p>
            <a:pPr marL="0" marR="0" indent="0" algn="ctr"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process</a:t>
            </a:r>
          </a:p>
        </p:txBody>
      </p:sp>
      <p:cxnSp>
        <p:nvCxnSpPr>
          <p:cNvPr id="19" name="Connecteur droit avec flèche 18">
            <a:extLst>
              <a:ext uri="{FF2B5EF4-FFF2-40B4-BE49-F238E27FC236}">
                <a16:creationId xmlns:a16="http://schemas.microsoft.com/office/drawing/2014/main" id="{90E2829B-BFE7-48E4-9471-465F9BBAF3B1}"/>
              </a:ext>
            </a:extLst>
          </p:cNvPr>
          <p:cNvCxnSpPr>
            <a:cxnSpLocks/>
          </p:cNvCxnSpPr>
          <p:nvPr/>
        </p:nvCxnSpPr>
        <p:spPr>
          <a:xfrm flipV="1">
            <a:off x="4021494" y="5028326"/>
            <a:ext cx="0" cy="45867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8" name="ZoneTexte 17">
            <a:extLst>
              <a:ext uri="{FF2B5EF4-FFF2-40B4-BE49-F238E27FC236}">
                <a16:creationId xmlns:a16="http://schemas.microsoft.com/office/drawing/2014/main" id="{8BC8FF84-EB87-402B-A969-D14A17411CD1}"/>
              </a:ext>
            </a:extLst>
          </p:cNvPr>
          <p:cNvSpPr txBox="1"/>
          <p:nvPr/>
        </p:nvSpPr>
        <p:spPr>
          <a:xfrm>
            <a:off x="427287" y="5504105"/>
            <a:ext cx="850583"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Start of</a:t>
            </a:r>
          </a:p>
          <a:p>
            <a:pPr marL="0" marR="0" indent="0" algn="ctr"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labour</a:t>
            </a:r>
          </a:p>
        </p:txBody>
      </p:sp>
      <p:cxnSp>
        <p:nvCxnSpPr>
          <p:cNvPr id="20" name="Connecteur droit avec flèche 19">
            <a:extLst>
              <a:ext uri="{FF2B5EF4-FFF2-40B4-BE49-F238E27FC236}">
                <a16:creationId xmlns:a16="http://schemas.microsoft.com/office/drawing/2014/main" id="{6ED3258F-781C-4BCB-9848-5B1F2DBEC426}"/>
              </a:ext>
            </a:extLst>
          </p:cNvPr>
          <p:cNvCxnSpPr>
            <a:cxnSpLocks/>
          </p:cNvCxnSpPr>
          <p:nvPr/>
        </p:nvCxnSpPr>
        <p:spPr>
          <a:xfrm flipV="1">
            <a:off x="861710" y="5028326"/>
            <a:ext cx="0" cy="467144"/>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1" name="ZoneTexte 20">
            <a:extLst>
              <a:ext uri="{FF2B5EF4-FFF2-40B4-BE49-F238E27FC236}">
                <a16:creationId xmlns:a16="http://schemas.microsoft.com/office/drawing/2014/main" id="{9060F3EA-4679-4F09-B891-67BE8816202D}"/>
              </a:ext>
            </a:extLst>
          </p:cNvPr>
          <p:cNvSpPr txBox="1"/>
          <p:nvPr/>
        </p:nvSpPr>
        <p:spPr>
          <a:xfrm>
            <a:off x="5136148" y="5487004"/>
            <a:ext cx="1470198"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Placental delivery </a:t>
            </a:r>
          </a:p>
          <a:p>
            <a:pPr marL="0" marR="0" indent="0" algn="ctr"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methods</a:t>
            </a:r>
          </a:p>
        </p:txBody>
      </p:sp>
      <p:sp>
        <p:nvSpPr>
          <p:cNvPr id="23" name="ZoneTexte 22">
            <a:extLst>
              <a:ext uri="{FF2B5EF4-FFF2-40B4-BE49-F238E27FC236}">
                <a16:creationId xmlns:a16="http://schemas.microsoft.com/office/drawing/2014/main" id="{C22F4E9A-2BF2-4BC1-A97D-2FA1FAAABCB9}"/>
              </a:ext>
            </a:extLst>
          </p:cNvPr>
          <p:cNvSpPr txBox="1"/>
          <p:nvPr/>
        </p:nvSpPr>
        <p:spPr>
          <a:xfrm>
            <a:off x="3325735" y="5495470"/>
            <a:ext cx="1470200" cy="40010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rgbClr val="114F9D"/>
                </a:solidFill>
                <a:latin typeface="Montserrat" panose="00000500000000000000" pitchFamily="50" charset="0"/>
              </a:rPr>
              <a:t>Delivery methods</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25" name="Connecteur droit avec flèche 24">
            <a:extLst>
              <a:ext uri="{FF2B5EF4-FFF2-40B4-BE49-F238E27FC236}">
                <a16:creationId xmlns:a16="http://schemas.microsoft.com/office/drawing/2014/main" id="{0A6E330C-8FAC-4D2F-A55C-DAD93284C675}"/>
              </a:ext>
            </a:extLst>
          </p:cNvPr>
          <p:cNvCxnSpPr>
            <a:cxnSpLocks/>
          </p:cNvCxnSpPr>
          <p:nvPr/>
        </p:nvCxnSpPr>
        <p:spPr>
          <a:xfrm flipV="1">
            <a:off x="2290882" y="5028326"/>
            <a:ext cx="0" cy="45867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37" name="Connecteur droit avec flèche 36">
            <a:extLst>
              <a:ext uri="{FF2B5EF4-FFF2-40B4-BE49-F238E27FC236}">
                <a16:creationId xmlns:a16="http://schemas.microsoft.com/office/drawing/2014/main" id="{5E7F4DDD-6886-4BE5-A6B0-5EF88E13ED73}"/>
              </a:ext>
            </a:extLst>
          </p:cNvPr>
          <p:cNvCxnSpPr>
            <a:cxnSpLocks/>
          </p:cNvCxnSpPr>
          <p:nvPr/>
        </p:nvCxnSpPr>
        <p:spPr>
          <a:xfrm flipV="1">
            <a:off x="5821569" y="5028326"/>
            <a:ext cx="0" cy="45867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5" name="Rectangle 4">
            <a:extLst>
              <a:ext uri="{FF2B5EF4-FFF2-40B4-BE49-F238E27FC236}">
                <a16:creationId xmlns:a16="http://schemas.microsoft.com/office/drawing/2014/main" id="{AA603A65-E231-4594-943E-9D94DD332A4B}"/>
              </a:ext>
            </a:extLst>
          </p:cNvPr>
          <p:cNvSpPr/>
          <p:nvPr/>
        </p:nvSpPr>
        <p:spPr>
          <a:xfrm>
            <a:off x="615425" y="2034073"/>
            <a:ext cx="728183" cy="298578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6" name="Rectangle 5">
            <a:extLst>
              <a:ext uri="{FF2B5EF4-FFF2-40B4-BE49-F238E27FC236}">
                <a16:creationId xmlns:a16="http://schemas.microsoft.com/office/drawing/2014/main" id="{CFA25BA5-FAD5-4893-A316-D7DE1AC50256}"/>
              </a:ext>
            </a:extLst>
          </p:cNvPr>
          <p:cNvSpPr/>
          <p:nvPr/>
        </p:nvSpPr>
        <p:spPr>
          <a:xfrm>
            <a:off x="1343608" y="2034073"/>
            <a:ext cx="1866123" cy="298578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8" name="Rectangle 7">
            <a:extLst>
              <a:ext uri="{FF2B5EF4-FFF2-40B4-BE49-F238E27FC236}">
                <a16:creationId xmlns:a16="http://schemas.microsoft.com/office/drawing/2014/main" id="{2CF9529E-C3CA-4B3D-9534-1B234C9EF5F0}"/>
              </a:ext>
            </a:extLst>
          </p:cNvPr>
          <p:cNvSpPr/>
          <p:nvPr/>
        </p:nvSpPr>
        <p:spPr>
          <a:xfrm>
            <a:off x="4833257" y="2034073"/>
            <a:ext cx="1987421" cy="298578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9" name="Rectangle 8">
            <a:extLst>
              <a:ext uri="{FF2B5EF4-FFF2-40B4-BE49-F238E27FC236}">
                <a16:creationId xmlns:a16="http://schemas.microsoft.com/office/drawing/2014/main" id="{18B29332-C36D-4EAE-B611-06EF63492668}"/>
              </a:ext>
            </a:extLst>
          </p:cNvPr>
          <p:cNvSpPr/>
          <p:nvPr/>
        </p:nvSpPr>
        <p:spPr>
          <a:xfrm>
            <a:off x="3209731" y="2034073"/>
            <a:ext cx="1623526" cy="298578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36" name="ZoneTexte 35">
            <a:extLst>
              <a:ext uri="{FF2B5EF4-FFF2-40B4-BE49-F238E27FC236}">
                <a16:creationId xmlns:a16="http://schemas.microsoft.com/office/drawing/2014/main" id="{FAFCECE8-8764-4EC8-A375-511F72AF09FB}"/>
              </a:ext>
            </a:extLst>
          </p:cNvPr>
          <p:cNvSpPr txBox="1"/>
          <p:nvPr/>
        </p:nvSpPr>
        <p:spPr>
          <a:xfrm>
            <a:off x="7477125" y="3352056"/>
            <a:ext cx="1652147" cy="707882"/>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kumimoji="0" lang="en-GB" sz="1000" b="0" i="0" u="none" strike="noStrike" cap="none" spc="0" normalizeH="0" baseline="0" dirty="0">
                <a:ln>
                  <a:noFill/>
                </a:ln>
                <a:solidFill>
                  <a:srgbClr val="114F9D"/>
                </a:solidFill>
                <a:effectLst/>
                <a:uFillTx/>
                <a:latin typeface="Montserrat" panose="00000500000000000000" pitchFamily="50" charset="0"/>
                <a:sym typeface="Calibri"/>
              </a:rPr>
              <a:t>The duration of the different stages of </a:t>
            </a:r>
            <a:r>
              <a:rPr lang="en-GB" sz="1000" dirty="0">
                <a:solidFill>
                  <a:srgbClr val="114F9D"/>
                </a:solidFill>
                <a:latin typeface="Montserrat" panose="00000500000000000000" pitchFamily="50" charset="0"/>
              </a:rPr>
              <a:t>labour is calculated automatically </a:t>
            </a:r>
            <a:endParaRPr kumimoji="0" lang="en-GB" sz="10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38" name="Connecteur droit avec flèche 37">
            <a:extLst>
              <a:ext uri="{FF2B5EF4-FFF2-40B4-BE49-F238E27FC236}">
                <a16:creationId xmlns:a16="http://schemas.microsoft.com/office/drawing/2014/main" id="{A460D8E0-18F6-4A8E-AA95-8422A17C5916}"/>
              </a:ext>
            </a:extLst>
          </p:cNvPr>
          <p:cNvCxnSpPr>
            <a:cxnSpLocks/>
          </p:cNvCxnSpPr>
          <p:nvPr/>
        </p:nvCxnSpPr>
        <p:spPr>
          <a:xfrm flipH="1">
            <a:off x="6820678" y="3629053"/>
            <a:ext cx="656447"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40" name="Rectangle 39">
            <a:extLst>
              <a:ext uri="{FF2B5EF4-FFF2-40B4-BE49-F238E27FC236}">
                <a16:creationId xmlns:a16="http://schemas.microsoft.com/office/drawing/2014/main" id="{20BE0400-72D7-4950-8E5A-757068FBFAA2}"/>
              </a:ext>
            </a:extLst>
          </p:cNvPr>
          <p:cNvSpPr/>
          <p:nvPr/>
        </p:nvSpPr>
        <p:spPr>
          <a:xfrm>
            <a:off x="5821569" y="3237722"/>
            <a:ext cx="999109" cy="79310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24" name="Rectangle 23">
            <a:extLst>
              <a:ext uri="{FF2B5EF4-FFF2-40B4-BE49-F238E27FC236}">
                <a16:creationId xmlns:a16="http://schemas.microsoft.com/office/drawing/2014/main" id="{41498769-09B3-4F4A-ADC5-C245D90C8602}"/>
              </a:ext>
            </a:extLst>
          </p:cNvPr>
          <p:cNvSpPr/>
          <p:nvPr/>
        </p:nvSpPr>
        <p:spPr>
          <a:xfrm>
            <a:off x="-62156" y="342076"/>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DR</a:t>
            </a:r>
          </a:p>
        </p:txBody>
      </p:sp>
    </p:spTree>
    <p:extLst>
      <p:ext uri="{BB962C8B-B14F-4D97-AF65-F5344CB8AC3E}">
        <p14:creationId xmlns:p14="http://schemas.microsoft.com/office/powerpoint/2010/main" val="266517752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39DBBDD-939B-40DE-AA63-40F0755D8E53}"/>
              </a:ext>
            </a:extLst>
          </p:cNvPr>
          <p:cNvPicPr>
            <a:picLocks noChangeAspect="1"/>
          </p:cNvPicPr>
          <p:nvPr/>
        </p:nvPicPr>
        <p:blipFill>
          <a:blip r:embed="rId3"/>
          <a:stretch>
            <a:fillRect/>
          </a:stretch>
        </p:blipFill>
        <p:spPr>
          <a:xfrm>
            <a:off x="874186" y="1085971"/>
            <a:ext cx="4671090" cy="2527741"/>
          </a:xfrm>
          <a:prstGeom prst="rect">
            <a:avLst/>
          </a:prstGeom>
          <a:ln>
            <a:solidFill>
              <a:schemeClr val="accent1"/>
            </a:solidFill>
          </a:ln>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pPr algn="l" rtl="0"/>
            <a:r>
              <a:rPr lang="en-GB" sz="2800" b="0" i="0" u="none" baseline="0" dirty="0">
                <a:latin typeface="Montserrat" panose="00000500000000000000" pitchFamily="50" charset="0"/>
              </a:rPr>
              <a:t>Pregnancy summary</a:t>
            </a:r>
          </a:p>
        </p:txBody>
      </p:sp>
      <p:cxnSp>
        <p:nvCxnSpPr>
          <p:cNvPr id="19" name="Connecteur droit avec flèche 18">
            <a:extLst>
              <a:ext uri="{FF2B5EF4-FFF2-40B4-BE49-F238E27FC236}">
                <a16:creationId xmlns:a16="http://schemas.microsoft.com/office/drawing/2014/main" id="{90E2829B-BFE7-48E4-9471-465F9BBAF3B1}"/>
              </a:ext>
            </a:extLst>
          </p:cNvPr>
          <p:cNvCxnSpPr>
            <a:cxnSpLocks/>
          </p:cNvCxnSpPr>
          <p:nvPr/>
        </p:nvCxnSpPr>
        <p:spPr>
          <a:xfrm flipV="1">
            <a:off x="3405673" y="1675164"/>
            <a:ext cx="2717931" cy="33123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0" name="Connecteur droit avec flèche 19">
            <a:extLst>
              <a:ext uri="{FF2B5EF4-FFF2-40B4-BE49-F238E27FC236}">
                <a16:creationId xmlns:a16="http://schemas.microsoft.com/office/drawing/2014/main" id="{6ED3258F-781C-4BCB-9848-5B1F2DBEC426}"/>
              </a:ext>
            </a:extLst>
          </p:cNvPr>
          <p:cNvCxnSpPr>
            <a:cxnSpLocks/>
          </p:cNvCxnSpPr>
          <p:nvPr/>
        </p:nvCxnSpPr>
        <p:spPr>
          <a:xfrm>
            <a:off x="1017312" y="2050286"/>
            <a:ext cx="8076" cy="195155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5" name="Connecteur droit avec flèche 24">
            <a:extLst>
              <a:ext uri="{FF2B5EF4-FFF2-40B4-BE49-F238E27FC236}">
                <a16:creationId xmlns:a16="http://schemas.microsoft.com/office/drawing/2014/main" id="{0A6E330C-8FAC-4D2F-A55C-DAD93284C675}"/>
              </a:ext>
            </a:extLst>
          </p:cNvPr>
          <p:cNvCxnSpPr>
            <a:cxnSpLocks/>
          </p:cNvCxnSpPr>
          <p:nvPr/>
        </p:nvCxnSpPr>
        <p:spPr>
          <a:xfrm>
            <a:off x="2891673" y="2872416"/>
            <a:ext cx="514000" cy="112942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3" name="Image 2">
            <a:extLst>
              <a:ext uri="{FF2B5EF4-FFF2-40B4-BE49-F238E27FC236}">
                <a16:creationId xmlns:a16="http://schemas.microsoft.com/office/drawing/2014/main" id="{921776F1-B85B-4181-B90E-F28A912C7225}"/>
              </a:ext>
            </a:extLst>
          </p:cNvPr>
          <p:cNvPicPr>
            <a:picLocks noChangeAspect="1"/>
          </p:cNvPicPr>
          <p:nvPr/>
        </p:nvPicPr>
        <p:blipFill>
          <a:blip r:embed="rId4"/>
          <a:stretch>
            <a:fillRect/>
          </a:stretch>
        </p:blipFill>
        <p:spPr>
          <a:xfrm>
            <a:off x="874186" y="4001838"/>
            <a:ext cx="875206" cy="1770191"/>
          </a:xfrm>
          <a:prstGeom prst="rect">
            <a:avLst/>
          </a:prstGeom>
        </p:spPr>
      </p:pic>
      <p:pic>
        <p:nvPicPr>
          <p:cNvPr id="11" name="Image 10">
            <a:extLst>
              <a:ext uri="{FF2B5EF4-FFF2-40B4-BE49-F238E27FC236}">
                <a16:creationId xmlns:a16="http://schemas.microsoft.com/office/drawing/2014/main" id="{A12C80E4-94FC-465D-8BBA-6D825A1C4071}"/>
              </a:ext>
            </a:extLst>
          </p:cNvPr>
          <p:cNvPicPr>
            <a:picLocks noChangeAspect="1"/>
          </p:cNvPicPr>
          <p:nvPr/>
        </p:nvPicPr>
        <p:blipFill>
          <a:blip r:embed="rId5"/>
          <a:stretch>
            <a:fillRect/>
          </a:stretch>
        </p:blipFill>
        <p:spPr>
          <a:xfrm>
            <a:off x="6123604" y="1421033"/>
            <a:ext cx="2486356" cy="486606"/>
          </a:xfrm>
          <a:prstGeom prst="rect">
            <a:avLst/>
          </a:prstGeom>
        </p:spPr>
      </p:pic>
      <p:grpSp>
        <p:nvGrpSpPr>
          <p:cNvPr id="30" name="Groupe 29">
            <a:extLst>
              <a:ext uri="{FF2B5EF4-FFF2-40B4-BE49-F238E27FC236}">
                <a16:creationId xmlns:a16="http://schemas.microsoft.com/office/drawing/2014/main" id="{AB913F92-048E-45EB-831E-219838E5FF03}"/>
              </a:ext>
            </a:extLst>
          </p:cNvPr>
          <p:cNvGrpSpPr/>
          <p:nvPr/>
        </p:nvGrpSpPr>
        <p:grpSpPr>
          <a:xfrm>
            <a:off x="6022793" y="2275727"/>
            <a:ext cx="2752725" cy="2675969"/>
            <a:chOff x="6005163" y="1940768"/>
            <a:chExt cx="2752725" cy="2675969"/>
          </a:xfrm>
        </p:grpSpPr>
        <p:pic>
          <p:nvPicPr>
            <p:cNvPr id="16" name="Image 15">
              <a:extLst>
                <a:ext uri="{FF2B5EF4-FFF2-40B4-BE49-F238E27FC236}">
                  <a16:creationId xmlns:a16="http://schemas.microsoft.com/office/drawing/2014/main" id="{6A5C2DA0-DFF5-45E5-BC14-9DF4BCEBDA64}"/>
                </a:ext>
              </a:extLst>
            </p:cNvPr>
            <p:cNvPicPr>
              <a:picLocks noChangeAspect="1"/>
            </p:cNvPicPr>
            <p:nvPr/>
          </p:nvPicPr>
          <p:blipFill>
            <a:blip r:embed="rId6"/>
            <a:stretch>
              <a:fillRect/>
            </a:stretch>
          </p:blipFill>
          <p:spPr>
            <a:xfrm>
              <a:off x="6005163" y="1959262"/>
              <a:ext cx="2752725" cy="2657475"/>
            </a:xfrm>
            <a:prstGeom prst="rect">
              <a:avLst/>
            </a:prstGeom>
          </p:spPr>
        </p:pic>
        <p:cxnSp>
          <p:nvCxnSpPr>
            <p:cNvPr id="24" name="Connecteur droit 23">
              <a:extLst>
                <a:ext uri="{FF2B5EF4-FFF2-40B4-BE49-F238E27FC236}">
                  <a16:creationId xmlns:a16="http://schemas.microsoft.com/office/drawing/2014/main" id="{6BA1A355-245C-41F5-AE6E-094BDC42D578}"/>
                </a:ext>
              </a:extLst>
            </p:cNvPr>
            <p:cNvCxnSpPr>
              <a:cxnSpLocks/>
            </p:cNvCxnSpPr>
            <p:nvPr/>
          </p:nvCxnSpPr>
          <p:spPr>
            <a:xfrm flipH="1" flipV="1">
              <a:off x="8742784" y="1940768"/>
              <a:ext cx="15104" cy="2675969"/>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421967C7-8304-4159-B45C-7D95946DC905}"/>
                </a:ext>
              </a:extLst>
            </p:cNvPr>
            <p:cNvCxnSpPr/>
            <p:nvPr/>
          </p:nvCxnSpPr>
          <p:spPr>
            <a:xfrm>
              <a:off x="6005163" y="4616737"/>
              <a:ext cx="2752725" cy="0"/>
            </a:xfrm>
            <a:prstGeom prst="line">
              <a:avLst/>
            </a:prstGeom>
            <a:ln/>
          </p:spPr>
          <p:style>
            <a:lnRef idx="1">
              <a:schemeClr val="accent1"/>
            </a:lnRef>
            <a:fillRef idx="0">
              <a:schemeClr val="accent1"/>
            </a:fillRef>
            <a:effectRef idx="0">
              <a:schemeClr val="accent1"/>
            </a:effectRef>
            <a:fontRef idx="minor">
              <a:schemeClr val="tx1"/>
            </a:fontRef>
          </p:style>
        </p:cxnSp>
      </p:grpSp>
      <p:cxnSp>
        <p:nvCxnSpPr>
          <p:cNvPr id="37" name="Connecteur droit avec flèche 36">
            <a:extLst>
              <a:ext uri="{FF2B5EF4-FFF2-40B4-BE49-F238E27FC236}">
                <a16:creationId xmlns:a16="http://schemas.microsoft.com/office/drawing/2014/main" id="{5E7F4DDD-6886-4BE5-A6B0-5EF88E13ED73}"/>
              </a:ext>
            </a:extLst>
          </p:cNvPr>
          <p:cNvCxnSpPr>
            <a:cxnSpLocks/>
          </p:cNvCxnSpPr>
          <p:nvPr/>
        </p:nvCxnSpPr>
        <p:spPr>
          <a:xfrm flipH="1">
            <a:off x="7692452" y="1559158"/>
            <a:ext cx="768621" cy="69696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grpSp>
        <p:nvGrpSpPr>
          <p:cNvPr id="45" name="Groupe 44">
            <a:extLst>
              <a:ext uri="{FF2B5EF4-FFF2-40B4-BE49-F238E27FC236}">
                <a16:creationId xmlns:a16="http://schemas.microsoft.com/office/drawing/2014/main" id="{A2497A99-6BF1-4DB7-8CA7-9445B2D78C0D}"/>
              </a:ext>
            </a:extLst>
          </p:cNvPr>
          <p:cNvGrpSpPr/>
          <p:nvPr/>
        </p:nvGrpSpPr>
        <p:grpSpPr>
          <a:xfrm>
            <a:off x="2449081" y="4001838"/>
            <a:ext cx="2752725" cy="1770191"/>
            <a:chOff x="2449081" y="4001838"/>
            <a:chExt cx="2627855" cy="1605911"/>
          </a:xfrm>
        </p:grpSpPr>
        <p:pic>
          <p:nvPicPr>
            <p:cNvPr id="33" name="Image 32">
              <a:extLst>
                <a:ext uri="{FF2B5EF4-FFF2-40B4-BE49-F238E27FC236}">
                  <a16:creationId xmlns:a16="http://schemas.microsoft.com/office/drawing/2014/main" id="{165D982A-0E40-46C8-BF3B-2D1146CB2265}"/>
                </a:ext>
              </a:extLst>
            </p:cNvPr>
            <p:cNvPicPr>
              <a:picLocks noChangeAspect="1"/>
            </p:cNvPicPr>
            <p:nvPr/>
          </p:nvPicPr>
          <p:blipFill>
            <a:blip r:embed="rId7"/>
            <a:stretch>
              <a:fillRect/>
            </a:stretch>
          </p:blipFill>
          <p:spPr>
            <a:xfrm>
              <a:off x="2449081" y="4001838"/>
              <a:ext cx="2627855" cy="1605911"/>
            </a:xfrm>
            <a:prstGeom prst="rect">
              <a:avLst/>
            </a:prstGeom>
          </p:spPr>
        </p:pic>
        <p:cxnSp>
          <p:nvCxnSpPr>
            <p:cNvPr id="38" name="Connecteur droit 37">
              <a:extLst>
                <a:ext uri="{FF2B5EF4-FFF2-40B4-BE49-F238E27FC236}">
                  <a16:creationId xmlns:a16="http://schemas.microsoft.com/office/drawing/2014/main" id="{6F93233E-1B32-4D3C-A238-648E986256D4}"/>
                </a:ext>
              </a:extLst>
            </p:cNvPr>
            <p:cNvCxnSpPr>
              <a:cxnSpLocks/>
            </p:cNvCxnSpPr>
            <p:nvPr/>
          </p:nvCxnSpPr>
          <p:spPr>
            <a:xfrm flipH="1">
              <a:off x="2449081" y="4001838"/>
              <a:ext cx="3643" cy="1605911"/>
            </a:xfrm>
            <a:prstGeom prst="line">
              <a:avLst/>
            </a:prstGeom>
            <a:ln/>
          </p:spPr>
          <p:style>
            <a:lnRef idx="1">
              <a:schemeClr val="accent1"/>
            </a:lnRef>
            <a:fillRef idx="0">
              <a:schemeClr val="accent1"/>
            </a:fillRef>
            <a:effectRef idx="0">
              <a:schemeClr val="accent1"/>
            </a:effectRef>
            <a:fontRef idx="minor">
              <a:schemeClr val="tx1"/>
            </a:fontRef>
          </p:style>
        </p:cxnSp>
      </p:grpSp>
      <p:cxnSp>
        <p:nvCxnSpPr>
          <p:cNvPr id="48" name="Connecteur droit avec flèche 47">
            <a:extLst>
              <a:ext uri="{FF2B5EF4-FFF2-40B4-BE49-F238E27FC236}">
                <a16:creationId xmlns:a16="http://schemas.microsoft.com/office/drawing/2014/main" id="{B81DA2D3-4D70-4026-89AD-42E3B671E9E8}"/>
              </a:ext>
            </a:extLst>
          </p:cNvPr>
          <p:cNvCxnSpPr>
            <a:cxnSpLocks/>
          </p:cNvCxnSpPr>
          <p:nvPr/>
        </p:nvCxnSpPr>
        <p:spPr>
          <a:xfrm flipH="1" flipV="1">
            <a:off x="6792686" y="2872416"/>
            <a:ext cx="821095" cy="236710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51" name="Connecteur droit avec flèche 50">
            <a:extLst>
              <a:ext uri="{FF2B5EF4-FFF2-40B4-BE49-F238E27FC236}">
                <a16:creationId xmlns:a16="http://schemas.microsoft.com/office/drawing/2014/main" id="{D7BBD6B3-F671-4FA6-8A7D-8E6FF7353E6D}"/>
              </a:ext>
            </a:extLst>
          </p:cNvPr>
          <p:cNvCxnSpPr>
            <a:cxnSpLocks/>
          </p:cNvCxnSpPr>
          <p:nvPr/>
        </p:nvCxnSpPr>
        <p:spPr>
          <a:xfrm flipH="1" flipV="1">
            <a:off x="6632054" y="3613711"/>
            <a:ext cx="981726" cy="162581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56" name="ZoneTexte 55">
            <a:extLst>
              <a:ext uri="{FF2B5EF4-FFF2-40B4-BE49-F238E27FC236}">
                <a16:creationId xmlns:a16="http://schemas.microsoft.com/office/drawing/2014/main" id="{9B196F0D-20A4-4DE3-9021-6BBFAF414E9D}"/>
              </a:ext>
            </a:extLst>
          </p:cNvPr>
          <p:cNvSpPr txBox="1"/>
          <p:nvPr/>
        </p:nvSpPr>
        <p:spPr>
          <a:xfrm>
            <a:off x="5686425" y="5239523"/>
            <a:ext cx="3089093" cy="523216"/>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The </a:t>
            </a:r>
            <a:r>
              <a:rPr kumimoji="0" lang="en-GB" sz="1400" b="1" i="0" u="none" strike="noStrike" cap="none" spc="0" normalizeH="0" baseline="0" dirty="0">
                <a:ln>
                  <a:noFill/>
                </a:ln>
                <a:solidFill>
                  <a:srgbClr val="114F9D"/>
                </a:solidFill>
                <a:effectLst/>
                <a:uFillTx/>
                <a:latin typeface="Montserrat" panose="00000500000000000000" pitchFamily="50" charset="0"/>
                <a:sym typeface="Calibri"/>
              </a:rPr>
              <a:t>delivery method</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 </a:t>
            </a:r>
            <a:r>
              <a:rPr kumimoji="0" lang="en-GB" sz="1400" b="1" i="0" u="none" strike="noStrike" cap="none" spc="0" normalizeH="0" baseline="0" dirty="0">
                <a:ln>
                  <a:noFill/>
                </a:ln>
                <a:solidFill>
                  <a:srgbClr val="114F9D"/>
                </a:solidFill>
                <a:effectLst/>
                <a:uFillTx/>
                <a:latin typeface="Montserrat" panose="00000500000000000000" pitchFamily="50" charset="0"/>
                <a:sym typeface="Calibri"/>
              </a:rPr>
              <a:t>AND the outcome</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 </a:t>
            </a:r>
            <a:r>
              <a:rPr kumimoji="0" lang="en-GB" sz="1400" b="1" i="0" u="none" strike="noStrike" cap="none" spc="0" normalizeH="0" baseline="0" dirty="0">
                <a:ln>
                  <a:noFill/>
                </a:ln>
                <a:solidFill>
                  <a:srgbClr val="114F9D"/>
                </a:solidFill>
                <a:effectLst/>
                <a:uFillTx/>
                <a:latin typeface="Montserrat" panose="00000500000000000000" pitchFamily="50" charset="0"/>
                <a:sym typeface="Calibri"/>
              </a:rPr>
              <a:t>must</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 be entered</a:t>
            </a:r>
          </a:p>
        </p:txBody>
      </p:sp>
      <p:sp>
        <p:nvSpPr>
          <p:cNvPr id="22" name="Rectangle 21">
            <a:extLst>
              <a:ext uri="{FF2B5EF4-FFF2-40B4-BE49-F238E27FC236}">
                <a16:creationId xmlns:a16="http://schemas.microsoft.com/office/drawing/2014/main" id="{9D7AD2B9-47E3-4545-9913-1C3D40AB72ED}"/>
              </a:ext>
            </a:extLst>
          </p:cNvPr>
          <p:cNvSpPr/>
          <p:nvPr/>
        </p:nvSpPr>
        <p:spPr>
          <a:xfrm>
            <a:off x="-62156" y="342076"/>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DR</a:t>
            </a:r>
          </a:p>
        </p:txBody>
      </p:sp>
    </p:spTree>
    <p:extLst>
      <p:ext uri="{BB962C8B-B14F-4D97-AF65-F5344CB8AC3E}">
        <p14:creationId xmlns:p14="http://schemas.microsoft.com/office/powerpoint/2010/main" val="377335482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9152444-2BC4-465A-9043-41870BC78968}"/>
              </a:ext>
            </a:extLst>
          </p:cNvPr>
          <p:cNvPicPr>
            <a:picLocks noChangeAspect="1"/>
          </p:cNvPicPr>
          <p:nvPr/>
        </p:nvPicPr>
        <p:blipFill>
          <a:blip r:embed="rId3"/>
          <a:stretch>
            <a:fillRect/>
          </a:stretch>
        </p:blipFill>
        <p:spPr>
          <a:xfrm>
            <a:off x="1552380" y="1506612"/>
            <a:ext cx="5825013" cy="3964487"/>
          </a:xfrm>
          <a:prstGeom prst="rect">
            <a:avLst/>
          </a:prstGeom>
          <a:ln>
            <a:solidFill>
              <a:schemeClr val="accent1"/>
            </a:solidFill>
          </a:ln>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pPr algn="l" rtl="0"/>
            <a:r>
              <a:rPr lang="en-GB" sz="2800" b="0" i="0" u="none" baseline="0" dirty="0">
                <a:latin typeface="Montserrat" panose="00000500000000000000" pitchFamily="50" charset="0"/>
              </a:rPr>
              <a:t>DR neonate</a:t>
            </a:r>
          </a:p>
        </p:txBody>
      </p:sp>
      <p:cxnSp>
        <p:nvCxnSpPr>
          <p:cNvPr id="19" name="Connecteur droit avec flèche 18">
            <a:extLst>
              <a:ext uri="{FF2B5EF4-FFF2-40B4-BE49-F238E27FC236}">
                <a16:creationId xmlns:a16="http://schemas.microsoft.com/office/drawing/2014/main" id="{90E2829B-BFE7-48E4-9471-465F9BBAF3B1}"/>
              </a:ext>
            </a:extLst>
          </p:cNvPr>
          <p:cNvCxnSpPr>
            <a:cxnSpLocks/>
          </p:cNvCxnSpPr>
          <p:nvPr/>
        </p:nvCxnSpPr>
        <p:spPr>
          <a:xfrm flipV="1">
            <a:off x="4040155" y="5324380"/>
            <a:ext cx="0" cy="34863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0" name="Connecteur droit avec flèche 19">
            <a:extLst>
              <a:ext uri="{FF2B5EF4-FFF2-40B4-BE49-F238E27FC236}">
                <a16:creationId xmlns:a16="http://schemas.microsoft.com/office/drawing/2014/main" id="{6ED3258F-781C-4BCB-9848-5B1F2DBEC426}"/>
              </a:ext>
            </a:extLst>
          </p:cNvPr>
          <p:cNvCxnSpPr>
            <a:cxnSpLocks/>
          </p:cNvCxnSpPr>
          <p:nvPr/>
        </p:nvCxnSpPr>
        <p:spPr>
          <a:xfrm>
            <a:off x="1077622" y="3161662"/>
            <a:ext cx="474758"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5" name="Connecteur droit avec flèche 24">
            <a:extLst>
              <a:ext uri="{FF2B5EF4-FFF2-40B4-BE49-F238E27FC236}">
                <a16:creationId xmlns:a16="http://schemas.microsoft.com/office/drawing/2014/main" id="{0A6E330C-8FAC-4D2F-A55C-DAD93284C675}"/>
              </a:ext>
            </a:extLst>
          </p:cNvPr>
          <p:cNvCxnSpPr>
            <a:cxnSpLocks/>
          </p:cNvCxnSpPr>
          <p:nvPr/>
        </p:nvCxnSpPr>
        <p:spPr>
          <a:xfrm>
            <a:off x="1077622" y="4621515"/>
            <a:ext cx="474758"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37" name="Connecteur droit avec flèche 36">
            <a:extLst>
              <a:ext uri="{FF2B5EF4-FFF2-40B4-BE49-F238E27FC236}">
                <a16:creationId xmlns:a16="http://schemas.microsoft.com/office/drawing/2014/main" id="{5E7F4DDD-6886-4BE5-A6B0-5EF88E13ED73}"/>
              </a:ext>
            </a:extLst>
          </p:cNvPr>
          <p:cNvCxnSpPr>
            <a:cxnSpLocks/>
          </p:cNvCxnSpPr>
          <p:nvPr/>
        </p:nvCxnSpPr>
        <p:spPr>
          <a:xfrm flipH="1">
            <a:off x="6022794" y="4846219"/>
            <a:ext cx="1031149"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48" name="Connecteur droit avec flèche 47">
            <a:extLst>
              <a:ext uri="{FF2B5EF4-FFF2-40B4-BE49-F238E27FC236}">
                <a16:creationId xmlns:a16="http://schemas.microsoft.com/office/drawing/2014/main" id="{B81DA2D3-4D70-4026-89AD-42E3B671E9E8}"/>
              </a:ext>
            </a:extLst>
          </p:cNvPr>
          <p:cNvCxnSpPr>
            <a:cxnSpLocks/>
          </p:cNvCxnSpPr>
          <p:nvPr/>
        </p:nvCxnSpPr>
        <p:spPr>
          <a:xfrm flipH="1">
            <a:off x="5997033" y="3161663"/>
            <a:ext cx="1056910"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51" name="Connecteur droit avec flèche 50">
            <a:extLst>
              <a:ext uri="{FF2B5EF4-FFF2-40B4-BE49-F238E27FC236}">
                <a16:creationId xmlns:a16="http://schemas.microsoft.com/office/drawing/2014/main" id="{D7BBD6B3-F671-4FA6-8A7D-8E6FF7353E6D}"/>
              </a:ext>
            </a:extLst>
          </p:cNvPr>
          <p:cNvCxnSpPr>
            <a:cxnSpLocks/>
          </p:cNvCxnSpPr>
          <p:nvPr/>
        </p:nvCxnSpPr>
        <p:spPr>
          <a:xfrm flipH="1">
            <a:off x="6022794" y="3949614"/>
            <a:ext cx="1031148"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56" name="ZoneTexte 55">
            <a:extLst>
              <a:ext uri="{FF2B5EF4-FFF2-40B4-BE49-F238E27FC236}">
                <a16:creationId xmlns:a16="http://schemas.microsoft.com/office/drawing/2014/main" id="{9B196F0D-20A4-4DE3-9021-6BBFAF414E9D}"/>
              </a:ext>
            </a:extLst>
          </p:cNvPr>
          <p:cNvSpPr txBox="1"/>
          <p:nvPr/>
        </p:nvSpPr>
        <p:spPr>
          <a:xfrm>
            <a:off x="7053943" y="3007776"/>
            <a:ext cx="1642188"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b="0" i="0" u="none" baseline="0" dirty="0">
                <a:solidFill>
                  <a:srgbClr val="114F9D"/>
                </a:solidFill>
                <a:latin typeface="Montserrat" panose="00000500000000000000" pitchFamily="50" charset="0"/>
              </a:rPr>
              <a:t>Measurements</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34" name="ZoneTexte 33">
            <a:extLst>
              <a:ext uri="{FF2B5EF4-FFF2-40B4-BE49-F238E27FC236}">
                <a16:creationId xmlns:a16="http://schemas.microsoft.com/office/drawing/2014/main" id="{1630176B-9646-4346-810B-EAD9FB101F96}"/>
              </a:ext>
            </a:extLst>
          </p:cNvPr>
          <p:cNvSpPr txBox="1"/>
          <p:nvPr/>
        </p:nvSpPr>
        <p:spPr>
          <a:xfrm>
            <a:off x="7053942" y="3795727"/>
            <a:ext cx="1642188"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Acid-base status</a:t>
            </a:r>
          </a:p>
        </p:txBody>
      </p:sp>
      <p:sp>
        <p:nvSpPr>
          <p:cNvPr id="35" name="ZoneTexte 34">
            <a:extLst>
              <a:ext uri="{FF2B5EF4-FFF2-40B4-BE49-F238E27FC236}">
                <a16:creationId xmlns:a16="http://schemas.microsoft.com/office/drawing/2014/main" id="{AE2492CF-D38E-42BB-8748-719836D8DC45}"/>
              </a:ext>
            </a:extLst>
          </p:cNvPr>
          <p:cNvSpPr txBox="1"/>
          <p:nvPr/>
        </p:nvSpPr>
        <p:spPr>
          <a:xfrm>
            <a:off x="7053943" y="4692332"/>
            <a:ext cx="1642188"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Prophylactic measures</a:t>
            </a:r>
          </a:p>
        </p:txBody>
      </p:sp>
      <p:sp>
        <p:nvSpPr>
          <p:cNvPr id="36" name="ZoneTexte 35">
            <a:extLst>
              <a:ext uri="{FF2B5EF4-FFF2-40B4-BE49-F238E27FC236}">
                <a16:creationId xmlns:a16="http://schemas.microsoft.com/office/drawing/2014/main" id="{5C82F2C0-37D0-4C5D-9E40-3AB4A8613413}"/>
              </a:ext>
            </a:extLst>
          </p:cNvPr>
          <p:cNvSpPr txBox="1"/>
          <p:nvPr/>
        </p:nvSpPr>
        <p:spPr>
          <a:xfrm>
            <a:off x="102636" y="3007775"/>
            <a:ext cx="1126293"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b="0" i="0" u="none" baseline="0" dirty="0">
                <a:solidFill>
                  <a:srgbClr val="114F9D"/>
                </a:solidFill>
                <a:latin typeface="Montserrat" panose="00000500000000000000" pitchFamily="50" charset="0"/>
              </a:rPr>
              <a:t>Apgar score</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39" name="ZoneTexte 38">
            <a:extLst>
              <a:ext uri="{FF2B5EF4-FFF2-40B4-BE49-F238E27FC236}">
                <a16:creationId xmlns:a16="http://schemas.microsoft.com/office/drawing/2014/main" id="{881A8481-DE42-4C94-9E5D-2B0644623A75}"/>
              </a:ext>
            </a:extLst>
          </p:cNvPr>
          <p:cNvSpPr txBox="1"/>
          <p:nvPr/>
        </p:nvSpPr>
        <p:spPr>
          <a:xfrm>
            <a:off x="102636" y="4467628"/>
            <a:ext cx="1126294"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Samples</a:t>
            </a:r>
          </a:p>
        </p:txBody>
      </p:sp>
      <p:sp>
        <p:nvSpPr>
          <p:cNvPr id="41" name="ZoneTexte 40">
            <a:extLst>
              <a:ext uri="{FF2B5EF4-FFF2-40B4-BE49-F238E27FC236}">
                <a16:creationId xmlns:a16="http://schemas.microsoft.com/office/drawing/2014/main" id="{D4DE6A6C-A753-4E9B-8B4B-683A0AEC7663}"/>
              </a:ext>
            </a:extLst>
          </p:cNvPr>
          <p:cNvSpPr txBox="1"/>
          <p:nvPr/>
        </p:nvSpPr>
        <p:spPr>
          <a:xfrm>
            <a:off x="3425690" y="5679001"/>
            <a:ext cx="1228930"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b="0" i="0" u="none" baseline="0" dirty="0">
                <a:solidFill>
                  <a:srgbClr val="114F9D"/>
                </a:solidFill>
                <a:latin typeface="Montserrat" panose="00000500000000000000" pitchFamily="50" charset="0"/>
              </a:rPr>
              <a:t>EONI score</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17" name="Rectangle 16">
            <a:extLst>
              <a:ext uri="{FF2B5EF4-FFF2-40B4-BE49-F238E27FC236}">
                <a16:creationId xmlns:a16="http://schemas.microsoft.com/office/drawing/2014/main" id="{1A8B376D-211F-4C93-BB9C-3EC2DC66A410}"/>
              </a:ext>
            </a:extLst>
          </p:cNvPr>
          <p:cNvSpPr/>
          <p:nvPr/>
        </p:nvSpPr>
        <p:spPr>
          <a:xfrm>
            <a:off x="-62156" y="342076"/>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DR</a:t>
            </a:r>
          </a:p>
        </p:txBody>
      </p:sp>
    </p:spTree>
    <p:extLst>
      <p:ext uri="{BB962C8B-B14F-4D97-AF65-F5344CB8AC3E}">
        <p14:creationId xmlns:p14="http://schemas.microsoft.com/office/powerpoint/2010/main" val="240516964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2A3B17E2-897A-4278-A5C3-4618F3E8532D}"/>
              </a:ext>
            </a:extLst>
          </p:cNvPr>
          <p:cNvPicPr>
            <a:picLocks noChangeAspect="1"/>
          </p:cNvPicPr>
          <p:nvPr/>
        </p:nvPicPr>
        <p:blipFill>
          <a:blip r:embed="rId3"/>
          <a:stretch>
            <a:fillRect/>
          </a:stretch>
        </p:blipFill>
        <p:spPr>
          <a:xfrm>
            <a:off x="1626648" y="1377176"/>
            <a:ext cx="5501562" cy="3944210"/>
          </a:xfrm>
          <a:prstGeom prst="rect">
            <a:avLst/>
          </a:prstGeom>
          <a:ln>
            <a:solidFill>
              <a:schemeClr val="accent1"/>
            </a:solidFill>
          </a:ln>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pPr algn="l" rtl="0"/>
            <a:r>
              <a:rPr lang="en-GB" sz="2800" b="0" i="0" u="none" baseline="0" dirty="0">
                <a:latin typeface="Montserrat" panose="00000500000000000000" pitchFamily="50" charset="0"/>
              </a:rPr>
              <a:t>Clinical examination/resuscitation</a:t>
            </a:r>
          </a:p>
        </p:txBody>
      </p:sp>
      <p:cxnSp>
        <p:nvCxnSpPr>
          <p:cNvPr id="20" name="Connecteur droit avec flèche 19">
            <a:extLst>
              <a:ext uri="{FF2B5EF4-FFF2-40B4-BE49-F238E27FC236}">
                <a16:creationId xmlns:a16="http://schemas.microsoft.com/office/drawing/2014/main" id="{6ED3258F-781C-4BCB-9848-5B1F2DBEC426}"/>
              </a:ext>
            </a:extLst>
          </p:cNvPr>
          <p:cNvCxnSpPr>
            <a:cxnSpLocks/>
          </p:cNvCxnSpPr>
          <p:nvPr/>
        </p:nvCxnSpPr>
        <p:spPr>
          <a:xfrm>
            <a:off x="1151890" y="2917303"/>
            <a:ext cx="474758"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5" name="Connecteur droit avec flèche 24">
            <a:extLst>
              <a:ext uri="{FF2B5EF4-FFF2-40B4-BE49-F238E27FC236}">
                <a16:creationId xmlns:a16="http://schemas.microsoft.com/office/drawing/2014/main" id="{0A6E330C-8FAC-4D2F-A55C-DAD93284C675}"/>
              </a:ext>
            </a:extLst>
          </p:cNvPr>
          <p:cNvCxnSpPr>
            <a:cxnSpLocks/>
          </p:cNvCxnSpPr>
          <p:nvPr/>
        </p:nvCxnSpPr>
        <p:spPr>
          <a:xfrm>
            <a:off x="1151890" y="4617451"/>
            <a:ext cx="474758"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48" name="Connecteur droit avec flèche 47">
            <a:extLst>
              <a:ext uri="{FF2B5EF4-FFF2-40B4-BE49-F238E27FC236}">
                <a16:creationId xmlns:a16="http://schemas.microsoft.com/office/drawing/2014/main" id="{B81DA2D3-4D70-4026-89AD-42E3B671E9E8}"/>
              </a:ext>
            </a:extLst>
          </p:cNvPr>
          <p:cNvCxnSpPr>
            <a:cxnSpLocks/>
          </p:cNvCxnSpPr>
          <p:nvPr/>
        </p:nvCxnSpPr>
        <p:spPr>
          <a:xfrm flipH="1">
            <a:off x="7128210" y="3185494"/>
            <a:ext cx="271203"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51" name="Connecteur droit avec flèche 50">
            <a:extLst>
              <a:ext uri="{FF2B5EF4-FFF2-40B4-BE49-F238E27FC236}">
                <a16:creationId xmlns:a16="http://schemas.microsoft.com/office/drawing/2014/main" id="{D7BBD6B3-F671-4FA6-8A7D-8E6FF7353E6D}"/>
              </a:ext>
            </a:extLst>
          </p:cNvPr>
          <p:cNvCxnSpPr>
            <a:cxnSpLocks/>
          </p:cNvCxnSpPr>
          <p:nvPr/>
        </p:nvCxnSpPr>
        <p:spPr>
          <a:xfrm flipH="1">
            <a:off x="7128210" y="3948787"/>
            <a:ext cx="317241" cy="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56" name="ZoneTexte 55">
            <a:extLst>
              <a:ext uri="{FF2B5EF4-FFF2-40B4-BE49-F238E27FC236}">
                <a16:creationId xmlns:a16="http://schemas.microsoft.com/office/drawing/2014/main" id="{9B196F0D-20A4-4DE3-9021-6BBFAF414E9D}"/>
              </a:ext>
            </a:extLst>
          </p:cNvPr>
          <p:cNvSpPr txBox="1"/>
          <p:nvPr/>
        </p:nvSpPr>
        <p:spPr>
          <a:xfrm>
            <a:off x="7399413" y="3046997"/>
            <a:ext cx="1458837"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Discharge methods</a:t>
            </a:r>
          </a:p>
        </p:txBody>
      </p:sp>
      <p:sp>
        <p:nvSpPr>
          <p:cNvPr id="34" name="ZoneTexte 33">
            <a:extLst>
              <a:ext uri="{FF2B5EF4-FFF2-40B4-BE49-F238E27FC236}">
                <a16:creationId xmlns:a16="http://schemas.microsoft.com/office/drawing/2014/main" id="{1630176B-9646-4346-810B-EAD9FB101F96}"/>
              </a:ext>
            </a:extLst>
          </p:cNvPr>
          <p:cNvSpPr txBox="1"/>
          <p:nvPr/>
        </p:nvSpPr>
        <p:spPr>
          <a:xfrm>
            <a:off x="7399413" y="3717956"/>
            <a:ext cx="1458837" cy="646327"/>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b="0" i="0" u="none" baseline="0" dirty="0">
                <a:solidFill>
                  <a:srgbClr val="114F9D"/>
                </a:solidFill>
                <a:latin typeface="Montserrat" panose="00000500000000000000" pitchFamily="50" charset="0"/>
              </a:rPr>
              <a:t>Treatments administered to neonate</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36" name="ZoneTexte 35">
            <a:extLst>
              <a:ext uri="{FF2B5EF4-FFF2-40B4-BE49-F238E27FC236}">
                <a16:creationId xmlns:a16="http://schemas.microsoft.com/office/drawing/2014/main" id="{5C82F2C0-37D0-4C5D-9E40-3AB4A8613413}"/>
              </a:ext>
            </a:extLst>
          </p:cNvPr>
          <p:cNvSpPr txBox="1"/>
          <p:nvPr/>
        </p:nvSpPr>
        <p:spPr>
          <a:xfrm>
            <a:off x="188708" y="2778805"/>
            <a:ext cx="1126293"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Clinical examination</a:t>
            </a:r>
          </a:p>
        </p:txBody>
      </p:sp>
      <p:sp>
        <p:nvSpPr>
          <p:cNvPr id="39" name="ZoneTexte 38">
            <a:extLst>
              <a:ext uri="{FF2B5EF4-FFF2-40B4-BE49-F238E27FC236}">
                <a16:creationId xmlns:a16="http://schemas.microsoft.com/office/drawing/2014/main" id="{881A8481-DE42-4C94-9E5D-2B0644623A75}"/>
              </a:ext>
            </a:extLst>
          </p:cNvPr>
          <p:cNvSpPr txBox="1"/>
          <p:nvPr/>
        </p:nvSpPr>
        <p:spPr>
          <a:xfrm>
            <a:off x="95250" y="4478953"/>
            <a:ext cx="1371599"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b="0" i="0" u="none" baseline="0" dirty="0">
                <a:solidFill>
                  <a:srgbClr val="114F9D"/>
                </a:solidFill>
                <a:latin typeface="Montserrat" panose="00000500000000000000" pitchFamily="50" charset="0"/>
              </a:rPr>
              <a:t>Resuscitation</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8" name="Rectangle 7">
            <a:extLst>
              <a:ext uri="{FF2B5EF4-FFF2-40B4-BE49-F238E27FC236}">
                <a16:creationId xmlns:a16="http://schemas.microsoft.com/office/drawing/2014/main" id="{13AEB214-B367-4727-973F-8961B1514406}"/>
              </a:ext>
            </a:extLst>
          </p:cNvPr>
          <p:cNvSpPr/>
          <p:nvPr/>
        </p:nvSpPr>
        <p:spPr>
          <a:xfrm>
            <a:off x="1636973" y="2369976"/>
            <a:ext cx="4121009" cy="1347870"/>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9" name="Rectangle 8">
            <a:extLst>
              <a:ext uri="{FF2B5EF4-FFF2-40B4-BE49-F238E27FC236}">
                <a16:creationId xmlns:a16="http://schemas.microsoft.com/office/drawing/2014/main" id="{FE1DE9B4-6FD5-4CCB-86C1-8045F3649C04}"/>
              </a:ext>
            </a:extLst>
          </p:cNvPr>
          <p:cNvSpPr/>
          <p:nvPr/>
        </p:nvSpPr>
        <p:spPr>
          <a:xfrm>
            <a:off x="5757982" y="2593910"/>
            <a:ext cx="1370228" cy="1123935"/>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0" name="Rectangle 9">
            <a:extLst>
              <a:ext uri="{FF2B5EF4-FFF2-40B4-BE49-F238E27FC236}">
                <a16:creationId xmlns:a16="http://schemas.microsoft.com/office/drawing/2014/main" id="{FA05C157-A3BE-4270-942B-722607B43754}"/>
              </a:ext>
            </a:extLst>
          </p:cNvPr>
          <p:cNvSpPr/>
          <p:nvPr/>
        </p:nvSpPr>
        <p:spPr>
          <a:xfrm>
            <a:off x="1636973" y="3717845"/>
            <a:ext cx="4121009" cy="1189999"/>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26" name="ZoneTexte 25">
            <a:extLst>
              <a:ext uri="{FF2B5EF4-FFF2-40B4-BE49-F238E27FC236}">
                <a16:creationId xmlns:a16="http://schemas.microsoft.com/office/drawing/2014/main" id="{30A90198-21DF-481D-91B0-F2F47E85BCCA}"/>
              </a:ext>
            </a:extLst>
          </p:cNvPr>
          <p:cNvSpPr txBox="1"/>
          <p:nvPr/>
        </p:nvSpPr>
        <p:spPr>
          <a:xfrm>
            <a:off x="2768703" y="5699879"/>
            <a:ext cx="2860572"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To enter staff meeting instructions</a:t>
            </a:r>
          </a:p>
        </p:txBody>
      </p:sp>
      <p:cxnSp>
        <p:nvCxnSpPr>
          <p:cNvPr id="27" name="Connecteur droit avec flèche 26">
            <a:extLst>
              <a:ext uri="{FF2B5EF4-FFF2-40B4-BE49-F238E27FC236}">
                <a16:creationId xmlns:a16="http://schemas.microsoft.com/office/drawing/2014/main" id="{F2175C0B-E439-4EC6-973C-BEA9CA625498}"/>
              </a:ext>
            </a:extLst>
          </p:cNvPr>
          <p:cNvCxnSpPr>
            <a:cxnSpLocks/>
          </p:cNvCxnSpPr>
          <p:nvPr/>
        </p:nvCxnSpPr>
        <p:spPr>
          <a:xfrm flipV="1">
            <a:off x="3697477" y="5321386"/>
            <a:ext cx="0" cy="378494"/>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1" name="Rectangle 20">
            <a:extLst>
              <a:ext uri="{FF2B5EF4-FFF2-40B4-BE49-F238E27FC236}">
                <a16:creationId xmlns:a16="http://schemas.microsoft.com/office/drawing/2014/main" id="{4F53E340-02E0-4CA0-B951-206802C2DB28}"/>
              </a:ext>
            </a:extLst>
          </p:cNvPr>
          <p:cNvSpPr/>
          <p:nvPr/>
        </p:nvSpPr>
        <p:spPr>
          <a:xfrm>
            <a:off x="-62156" y="342076"/>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DR</a:t>
            </a:r>
          </a:p>
        </p:txBody>
      </p:sp>
    </p:spTree>
    <p:extLst>
      <p:ext uri="{BB962C8B-B14F-4D97-AF65-F5344CB8AC3E}">
        <p14:creationId xmlns:p14="http://schemas.microsoft.com/office/powerpoint/2010/main" val="17002075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2F75D01-1723-4AEA-A2CD-023E93E5324A}"/>
              </a:ext>
            </a:extLst>
          </p:cNvPr>
          <p:cNvPicPr>
            <a:picLocks noChangeAspect="1"/>
          </p:cNvPicPr>
          <p:nvPr/>
        </p:nvPicPr>
        <p:blipFill>
          <a:blip r:embed="rId3"/>
          <a:stretch>
            <a:fillRect/>
          </a:stretch>
        </p:blipFill>
        <p:spPr>
          <a:xfrm>
            <a:off x="1502231" y="1500786"/>
            <a:ext cx="6139538" cy="3571524"/>
          </a:xfrm>
          <a:prstGeom prst="rect">
            <a:avLst/>
          </a:prstGeom>
          <a:ln>
            <a:solidFill>
              <a:schemeClr val="accent1"/>
            </a:solidFill>
          </a:ln>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pPr algn="l" rtl="0"/>
            <a:r>
              <a:rPr lang="en-GB" sz="2800" b="0" i="0" u="none" baseline="0" dirty="0">
                <a:latin typeface="Montserrat" panose="00000500000000000000" pitchFamily="50" charset="0"/>
              </a:rPr>
              <a:t>Generating reports</a:t>
            </a:r>
          </a:p>
        </p:txBody>
      </p:sp>
      <p:grpSp>
        <p:nvGrpSpPr>
          <p:cNvPr id="4" name="Groupe 3">
            <a:extLst>
              <a:ext uri="{FF2B5EF4-FFF2-40B4-BE49-F238E27FC236}">
                <a16:creationId xmlns:a16="http://schemas.microsoft.com/office/drawing/2014/main" id="{00FB5EB9-D66C-4056-A9D7-5F5E51DE87F1}"/>
              </a:ext>
            </a:extLst>
          </p:cNvPr>
          <p:cNvGrpSpPr/>
          <p:nvPr/>
        </p:nvGrpSpPr>
        <p:grpSpPr>
          <a:xfrm>
            <a:off x="7414489" y="2379307"/>
            <a:ext cx="1421839" cy="1045583"/>
            <a:chOff x="8575133" y="224371"/>
            <a:chExt cx="1421839" cy="1045583"/>
          </a:xfrm>
        </p:grpSpPr>
        <p:cxnSp>
          <p:nvCxnSpPr>
            <p:cNvPr id="48" name="Connecteur droit avec flèche 47">
              <a:extLst>
                <a:ext uri="{FF2B5EF4-FFF2-40B4-BE49-F238E27FC236}">
                  <a16:creationId xmlns:a16="http://schemas.microsoft.com/office/drawing/2014/main" id="{B81DA2D3-4D70-4026-89AD-42E3B671E9E8}"/>
                </a:ext>
              </a:extLst>
            </p:cNvPr>
            <p:cNvCxnSpPr>
              <a:cxnSpLocks/>
              <a:stCxn id="56" idx="0"/>
            </p:cNvCxnSpPr>
            <p:nvPr/>
          </p:nvCxnSpPr>
          <p:spPr>
            <a:xfrm flipH="1" flipV="1">
              <a:off x="8625319" y="224371"/>
              <a:ext cx="660734" cy="58392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56" name="ZoneTexte 55">
              <a:extLst>
                <a:ext uri="{FF2B5EF4-FFF2-40B4-BE49-F238E27FC236}">
                  <a16:creationId xmlns:a16="http://schemas.microsoft.com/office/drawing/2014/main" id="{9B196F0D-20A4-4DE3-9021-6BBFAF414E9D}"/>
                </a:ext>
              </a:extLst>
            </p:cNvPr>
            <p:cNvSpPr txBox="1"/>
            <p:nvPr/>
          </p:nvSpPr>
          <p:spPr>
            <a:xfrm>
              <a:off x="8575133" y="808293"/>
              <a:ext cx="1421839"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b="0" i="0" u="none" baseline="0" dirty="0">
                  <a:solidFill>
                    <a:srgbClr val="114F9D"/>
                  </a:solidFill>
                  <a:latin typeface="Montserrat" panose="00000500000000000000" pitchFamily="50" charset="0"/>
                </a:rPr>
                <a:t>Generating letters</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grpSp>
      <p:grpSp>
        <p:nvGrpSpPr>
          <p:cNvPr id="5" name="Groupe 4">
            <a:extLst>
              <a:ext uri="{FF2B5EF4-FFF2-40B4-BE49-F238E27FC236}">
                <a16:creationId xmlns:a16="http://schemas.microsoft.com/office/drawing/2014/main" id="{512590A6-E042-43A3-9AD1-CFF0738E0247}"/>
              </a:ext>
            </a:extLst>
          </p:cNvPr>
          <p:cNvGrpSpPr/>
          <p:nvPr/>
        </p:nvGrpSpPr>
        <p:grpSpPr>
          <a:xfrm>
            <a:off x="7119138" y="4248423"/>
            <a:ext cx="1717190" cy="1018360"/>
            <a:chOff x="7119138" y="2243466"/>
            <a:chExt cx="1717190" cy="1018360"/>
          </a:xfrm>
        </p:grpSpPr>
        <p:cxnSp>
          <p:nvCxnSpPr>
            <p:cNvPr id="51" name="Connecteur droit avec flèche 50">
              <a:extLst>
                <a:ext uri="{FF2B5EF4-FFF2-40B4-BE49-F238E27FC236}">
                  <a16:creationId xmlns:a16="http://schemas.microsoft.com/office/drawing/2014/main" id="{D7BBD6B3-F671-4FA6-8A7D-8E6FF7353E6D}"/>
                </a:ext>
              </a:extLst>
            </p:cNvPr>
            <p:cNvCxnSpPr>
              <a:cxnSpLocks/>
              <a:stCxn id="34" idx="0"/>
            </p:cNvCxnSpPr>
            <p:nvPr/>
          </p:nvCxnSpPr>
          <p:spPr>
            <a:xfrm flipH="1" flipV="1">
              <a:off x="7119138" y="2243466"/>
              <a:ext cx="896096" cy="55669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4" name="ZoneTexte 33">
              <a:extLst>
                <a:ext uri="{FF2B5EF4-FFF2-40B4-BE49-F238E27FC236}">
                  <a16:creationId xmlns:a16="http://schemas.microsoft.com/office/drawing/2014/main" id="{1630176B-9646-4346-810B-EAD9FB101F96}"/>
                </a:ext>
              </a:extLst>
            </p:cNvPr>
            <p:cNvSpPr txBox="1"/>
            <p:nvPr/>
          </p:nvSpPr>
          <p:spPr>
            <a:xfrm>
              <a:off x="7194140" y="2800165"/>
              <a:ext cx="1642188"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b="0" i="0" u="none" baseline="0" dirty="0">
                  <a:solidFill>
                    <a:srgbClr val="114F9D"/>
                  </a:solidFill>
                  <a:latin typeface="Montserrat" panose="00000500000000000000" pitchFamily="50" charset="0"/>
                </a:rPr>
                <a:t>Buttons to generate reports</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grpSp>
      <p:grpSp>
        <p:nvGrpSpPr>
          <p:cNvPr id="6" name="Groupe 5">
            <a:extLst>
              <a:ext uri="{FF2B5EF4-FFF2-40B4-BE49-F238E27FC236}">
                <a16:creationId xmlns:a16="http://schemas.microsoft.com/office/drawing/2014/main" id="{DF75B546-AB51-48E6-A0FE-BC4311530D17}"/>
              </a:ext>
            </a:extLst>
          </p:cNvPr>
          <p:cNvGrpSpPr/>
          <p:nvPr/>
        </p:nvGrpSpPr>
        <p:grpSpPr>
          <a:xfrm>
            <a:off x="3097764" y="3429002"/>
            <a:ext cx="2191150" cy="2160299"/>
            <a:chOff x="2298168" y="3114355"/>
            <a:chExt cx="2191150" cy="2160299"/>
          </a:xfrm>
        </p:grpSpPr>
        <p:sp>
          <p:nvSpPr>
            <p:cNvPr id="26" name="ZoneTexte 25">
              <a:extLst>
                <a:ext uri="{FF2B5EF4-FFF2-40B4-BE49-F238E27FC236}">
                  <a16:creationId xmlns:a16="http://schemas.microsoft.com/office/drawing/2014/main" id="{30A90198-21DF-481D-91B0-F2F47E85BCCA}"/>
                </a:ext>
              </a:extLst>
            </p:cNvPr>
            <p:cNvSpPr txBox="1"/>
            <p:nvPr/>
          </p:nvSpPr>
          <p:spPr>
            <a:xfrm>
              <a:off x="2631770" y="4997659"/>
              <a:ext cx="1857548"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Display of report</a:t>
              </a:r>
            </a:p>
          </p:txBody>
        </p:sp>
        <p:cxnSp>
          <p:nvCxnSpPr>
            <p:cNvPr id="27" name="Connecteur droit avec flèche 26">
              <a:extLst>
                <a:ext uri="{FF2B5EF4-FFF2-40B4-BE49-F238E27FC236}">
                  <a16:creationId xmlns:a16="http://schemas.microsoft.com/office/drawing/2014/main" id="{F2175C0B-E439-4EC6-973C-BEA9CA625498}"/>
                </a:ext>
              </a:extLst>
            </p:cNvPr>
            <p:cNvCxnSpPr>
              <a:cxnSpLocks/>
              <a:stCxn id="26" idx="0"/>
            </p:cNvCxnSpPr>
            <p:nvPr/>
          </p:nvCxnSpPr>
          <p:spPr>
            <a:xfrm flipH="1" flipV="1">
              <a:off x="2298168" y="3114355"/>
              <a:ext cx="1262376" cy="1883304"/>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grpSp>
      <p:sp>
        <p:nvSpPr>
          <p:cNvPr id="12" name="Ellipse 11">
            <a:extLst>
              <a:ext uri="{FF2B5EF4-FFF2-40B4-BE49-F238E27FC236}">
                <a16:creationId xmlns:a16="http://schemas.microsoft.com/office/drawing/2014/main" id="{DB450E3C-677A-4A49-A563-ADC2D4138E93}"/>
              </a:ext>
            </a:extLst>
          </p:cNvPr>
          <p:cNvSpPr/>
          <p:nvPr/>
        </p:nvSpPr>
        <p:spPr>
          <a:xfrm>
            <a:off x="6008914" y="2211355"/>
            <a:ext cx="1259633" cy="751874"/>
          </a:xfrm>
          <a:prstGeom prst="ellipse">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pic>
        <p:nvPicPr>
          <p:cNvPr id="18" name="Image 17">
            <a:extLst>
              <a:ext uri="{FF2B5EF4-FFF2-40B4-BE49-F238E27FC236}">
                <a16:creationId xmlns:a16="http://schemas.microsoft.com/office/drawing/2014/main" id="{6BA56A0C-2DBA-4C48-BDCD-0491D56B0DBF}"/>
              </a:ext>
            </a:extLst>
          </p:cNvPr>
          <p:cNvPicPr>
            <a:picLocks noChangeAspect="1"/>
          </p:cNvPicPr>
          <p:nvPr/>
        </p:nvPicPr>
        <p:blipFill>
          <a:blip r:embed="rId4"/>
          <a:stretch>
            <a:fillRect/>
          </a:stretch>
        </p:blipFill>
        <p:spPr>
          <a:xfrm>
            <a:off x="5495730" y="3351819"/>
            <a:ext cx="2202896" cy="888264"/>
          </a:xfrm>
          <a:prstGeom prst="rect">
            <a:avLst/>
          </a:prstGeom>
        </p:spPr>
      </p:pic>
      <p:cxnSp>
        <p:nvCxnSpPr>
          <p:cNvPr id="31" name="Connecteur droit avec flèche 30">
            <a:extLst>
              <a:ext uri="{FF2B5EF4-FFF2-40B4-BE49-F238E27FC236}">
                <a16:creationId xmlns:a16="http://schemas.microsoft.com/office/drawing/2014/main" id="{ED0EE61F-E280-4872-AC9C-2C5F73BFC292}"/>
              </a:ext>
            </a:extLst>
          </p:cNvPr>
          <p:cNvCxnSpPr>
            <a:cxnSpLocks/>
          </p:cNvCxnSpPr>
          <p:nvPr/>
        </p:nvCxnSpPr>
        <p:spPr>
          <a:xfrm>
            <a:off x="6711701" y="2963229"/>
            <a:ext cx="0" cy="31578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7" name="Rectangle 16">
            <a:extLst>
              <a:ext uri="{FF2B5EF4-FFF2-40B4-BE49-F238E27FC236}">
                <a16:creationId xmlns:a16="http://schemas.microsoft.com/office/drawing/2014/main" id="{D9259B25-9FB3-41C8-BC2E-89E8014C2196}"/>
              </a:ext>
            </a:extLst>
          </p:cNvPr>
          <p:cNvSpPr/>
          <p:nvPr/>
        </p:nvSpPr>
        <p:spPr>
          <a:xfrm>
            <a:off x="-62156" y="342076"/>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DR</a:t>
            </a:r>
          </a:p>
        </p:txBody>
      </p:sp>
    </p:spTree>
    <p:extLst>
      <p:ext uri="{BB962C8B-B14F-4D97-AF65-F5344CB8AC3E}">
        <p14:creationId xmlns:p14="http://schemas.microsoft.com/office/powerpoint/2010/main" val="13172874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1AA84D-43C8-4006-986C-9E1E4D142119}"/>
              </a:ext>
            </a:extLst>
          </p:cNvPr>
          <p:cNvSpPr txBox="1">
            <a:spLocks noChangeArrowheads="1"/>
          </p:cNvSpPr>
          <p:nvPr/>
        </p:nvSpPr>
        <p:spPr bwMode="auto">
          <a:xfrm>
            <a:off x="1464340" y="230296"/>
            <a:ext cx="8456612" cy="71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endParaRPr lang="en-GB" altLang="fr-FR" sz="2800" dirty="0">
              <a:solidFill>
                <a:srgbClr val="1B4F9E"/>
              </a:solidFill>
              <a:latin typeface="Montserrat" panose="00000500000000000000" pitchFamily="50" charset="0"/>
              <a:cs typeface="Calibri Light"/>
              <a:sym typeface="Calibri Light"/>
            </a:endParaRPr>
          </a:p>
        </p:txBody>
      </p:sp>
      <p:sp>
        <p:nvSpPr>
          <p:cNvPr id="2" name="Titre 1">
            <a:extLst>
              <a:ext uri="{FF2B5EF4-FFF2-40B4-BE49-F238E27FC236}">
                <a16:creationId xmlns:a16="http://schemas.microsoft.com/office/drawing/2014/main" id="{F9ED0A54-ADAE-435B-995B-E67D96657B6E}"/>
              </a:ext>
            </a:extLst>
          </p:cNvPr>
          <p:cNvSpPr>
            <a:spLocks noGrp="1"/>
          </p:cNvSpPr>
          <p:nvPr>
            <p:ph type="title" idx="4294967295"/>
          </p:nvPr>
        </p:nvSpPr>
        <p:spPr/>
        <p:txBody>
          <a:bodyPr>
            <a:normAutofit fontScale="90000"/>
          </a:bodyPr>
          <a:lstStyle/>
          <a:p>
            <a:pPr algn="l" rtl="0"/>
            <a:r>
              <a:rPr lang="en-GB" sz="28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ANAESTHESIA RECORD</a:t>
            </a:r>
            <a:endParaRPr lang="en-GB" dirty="0"/>
          </a:p>
        </p:txBody>
      </p:sp>
      <p:pic>
        <p:nvPicPr>
          <p:cNvPr id="3" name="Image 2">
            <a:extLst>
              <a:ext uri="{FF2B5EF4-FFF2-40B4-BE49-F238E27FC236}">
                <a16:creationId xmlns:a16="http://schemas.microsoft.com/office/drawing/2014/main" id="{40AEB3A6-DFE2-4660-9084-5663F61DE413}"/>
              </a:ext>
            </a:extLst>
          </p:cNvPr>
          <p:cNvPicPr>
            <a:picLocks noChangeAspect="1"/>
          </p:cNvPicPr>
          <p:nvPr/>
        </p:nvPicPr>
        <p:blipFill>
          <a:blip r:embed="rId3"/>
          <a:stretch>
            <a:fillRect/>
          </a:stretch>
        </p:blipFill>
        <p:spPr>
          <a:xfrm>
            <a:off x="950686" y="1463683"/>
            <a:ext cx="7242627" cy="3930634"/>
          </a:xfrm>
          <a:prstGeom prst="rect">
            <a:avLst/>
          </a:prstGeom>
          <a:ln>
            <a:solidFill>
              <a:schemeClr val="accent1"/>
            </a:solidFill>
          </a:ln>
        </p:spPr>
      </p:pic>
      <p:sp>
        <p:nvSpPr>
          <p:cNvPr id="6" name="Rectangle 5">
            <a:extLst>
              <a:ext uri="{FF2B5EF4-FFF2-40B4-BE49-F238E27FC236}">
                <a16:creationId xmlns:a16="http://schemas.microsoft.com/office/drawing/2014/main" id="{77CD3598-DB24-4E0D-946E-D36EBAF64F2A}"/>
              </a:ext>
            </a:extLst>
          </p:cNvPr>
          <p:cNvSpPr/>
          <p:nvPr/>
        </p:nvSpPr>
        <p:spPr>
          <a:xfrm>
            <a:off x="-62156" y="342076"/>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DR</a:t>
            </a:r>
          </a:p>
        </p:txBody>
      </p:sp>
    </p:spTree>
    <p:extLst>
      <p:ext uri="{BB962C8B-B14F-4D97-AF65-F5344CB8AC3E}">
        <p14:creationId xmlns:p14="http://schemas.microsoft.com/office/powerpoint/2010/main" val="127361466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C7072AB-0450-4FB9-89D5-E01C8E84B5A7}"/>
              </a:ext>
            </a:extLst>
          </p:cNvPr>
          <p:cNvPicPr>
            <a:picLocks noChangeAspect="1"/>
          </p:cNvPicPr>
          <p:nvPr/>
        </p:nvPicPr>
        <p:blipFill>
          <a:blip r:embed="rId3"/>
          <a:stretch>
            <a:fillRect/>
          </a:stretch>
        </p:blipFill>
        <p:spPr>
          <a:xfrm>
            <a:off x="4572000" y="1673485"/>
            <a:ext cx="4168418" cy="2375999"/>
          </a:xfrm>
          <a:prstGeom prst="rect">
            <a:avLst/>
          </a:prstGeom>
          <a:ln>
            <a:solidFill>
              <a:schemeClr val="accent1"/>
            </a:solidFill>
          </a:ln>
        </p:spPr>
      </p:pic>
      <p:pic>
        <p:nvPicPr>
          <p:cNvPr id="7" name="Image 6">
            <a:extLst>
              <a:ext uri="{FF2B5EF4-FFF2-40B4-BE49-F238E27FC236}">
                <a16:creationId xmlns:a16="http://schemas.microsoft.com/office/drawing/2014/main" id="{6A385ADB-58E2-49AB-944B-E0BA9F9CB200}"/>
              </a:ext>
            </a:extLst>
          </p:cNvPr>
          <p:cNvPicPr>
            <a:picLocks noChangeAspect="1"/>
          </p:cNvPicPr>
          <p:nvPr/>
        </p:nvPicPr>
        <p:blipFill>
          <a:blip r:embed="rId4"/>
          <a:stretch>
            <a:fillRect/>
          </a:stretch>
        </p:blipFill>
        <p:spPr>
          <a:xfrm>
            <a:off x="623605" y="1673486"/>
            <a:ext cx="3604269" cy="2375999"/>
          </a:xfrm>
          <a:prstGeom prst="rect">
            <a:avLst/>
          </a:prstGeom>
          <a:ln>
            <a:solidFill>
              <a:schemeClr val="accent1"/>
            </a:solidFill>
          </a:ln>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pPr algn="l" rtl="0"/>
            <a:r>
              <a:rPr lang="en-GB" sz="2800" b="0" i="0" u="none" baseline="0" dirty="0">
                <a:latin typeface="Montserrat" panose="00000500000000000000" pitchFamily="50" charset="0"/>
              </a:rPr>
              <a:t>Departure from delivery room</a:t>
            </a:r>
          </a:p>
        </p:txBody>
      </p:sp>
      <p:grpSp>
        <p:nvGrpSpPr>
          <p:cNvPr id="4" name="Groupe 3">
            <a:extLst>
              <a:ext uri="{FF2B5EF4-FFF2-40B4-BE49-F238E27FC236}">
                <a16:creationId xmlns:a16="http://schemas.microsoft.com/office/drawing/2014/main" id="{00FB5EB9-D66C-4056-A9D7-5F5E51DE87F1}"/>
              </a:ext>
            </a:extLst>
          </p:cNvPr>
          <p:cNvGrpSpPr/>
          <p:nvPr/>
        </p:nvGrpSpPr>
        <p:grpSpPr>
          <a:xfrm>
            <a:off x="5203672" y="3278710"/>
            <a:ext cx="2387947" cy="1759391"/>
            <a:chOff x="8036144" y="637310"/>
            <a:chExt cx="2387947" cy="1759391"/>
          </a:xfrm>
        </p:grpSpPr>
        <p:cxnSp>
          <p:nvCxnSpPr>
            <p:cNvPr id="48" name="Connecteur droit avec flèche 47">
              <a:extLst>
                <a:ext uri="{FF2B5EF4-FFF2-40B4-BE49-F238E27FC236}">
                  <a16:creationId xmlns:a16="http://schemas.microsoft.com/office/drawing/2014/main" id="{B81DA2D3-4D70-4026-89AD-42E3B671E9E8}"/>
                </a:ext>
              </a:extLst>
            </p:cNvPr>
            <p:cNvCxnSpPr>
              <a:cxnSpLocks/>
              <a:stCxn id="56" idx="0"/>
            </p:cNvCxnSpPr>
            <p:nvPr/>
          </p:nvCxnSpPr>
          <p:spPr>
            <a:xfrm flipH="1" flipV="1">
              <a:off x="8036144" y="637310"/>
              <a:ext cx="1393488" cy="129773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56" name="ZoneTexte 55">
              <a:extLst>
                <a:ext uri="{FF2B5EF4-FFF2-40B4-BE49-F238E27FC236}">
                  <a16:creationId xmlns:a16="http://schemas.microsoft.com/office/drawing/2014/main" id="{9B196F0D-20A4-4DE3-9021-6BBFAF414E9D}"/>
                </a:ext>
              </a:extLst>
            </p:cNvPr>
            <p:cNvSpPr txBox="1"/>
            <p:nvPr/>
          </p:nvSpPr>
          <p:spPr>
            <a:xfrm>
              <a:off x="8435172" y="1935040"/>
              <a:ext cx="1988919"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Patient transfer to another unit</a:t>
              </a:r>
            </a:p>
          </p:txBody>
        </p:sp>
      </p:grpSp>
      <p:grpSp>
        <p:nvGrpSpPr>
          <p:cNvPr id="6" name="Groupe 5">
            <a:extLst>
              <a:ext uri="{FF2B5EF4-FFF2-40B4-BE49-F238E27FC236}">
                <a16:creationId xmlns:a16="http://schemas.microsoft.com/office/drawing/2014/main" id="{DF75B546-AB51-48E6-A0FE-BC4311530D17}"/>
              </a:ext>
            </a:extLst>
          </p:cNvPr>
          <p:cNvGrpSpPr/>
          <p:nvPr/>
        </p:nvGrpSpPr>
        <p:grpSpPr>
          <a:xfrm>
            <a:off x="623606" y="2192694"/>
            <a:ext cx="1857548" cy="2660741"/>
            <a:chOff x="-175990" y="1878047"/>
            <a:chExt cx="1857548" cy="2660741"/>
          </a:xfrm>
        </p:grpSpPr>
        <p:sp>
          <p:nvSpPr>
            <p:cNvPr id="26" name="ZoneTexte 25">
              <a:extLst>
                <a:ext uri="{FF2B5EF4-FFF2-40B4-BE49-F238E27FC236}">
                  <a16:creationId xmlns:a16="http://schemas.microsoft.com/office/drawing/2014/main" id="{30A90198-21DF-481D-91B0-F2F47E85BCCA}"/>
                </a:ext>
              </a:extLst>
            </p:cNvPr>
            <p:cNvSpPr txBox="1"/>
            <p:nvPr/>
          </p:nvSpPr>
          <p:spPr>
            <a:xfrm>
              <a:off x="-175990" y="4261793"/>
              <a:ext cx="1857548"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Patient departure </a:t>
              </a:r>
            </a:p>
          </p:txBody>
        </p:sp>
        <p:cxnSp>
          <p:nvCxnSpPr>
            <p:cNvPr id="27" name="Connecteur droit avec flèche 26">
              <a:extLst>
                <a:ext uri="{FF2B5EF4-FFF2-40B4-BE49-F238E27FC236}">
                  <a16:creationId xmlns:a16="http://schemas.microsoft.com/office/drawing/2014/main" id="{F2175C0B-E439-4EC6-973C-BEA9CA625498}"/>
                </a:ext>
              </a:extLst>
            </p:cNvPr>
            <p:cNvCxnSpPr>
              <a:cxnSpLocks/>
              <a:stCxn id="26" idx="0"/>
            </p:cNvCxnSpPr>
            <p:nvPr/>
          </p:nvCxnSpPr>
          <p:spPr>
            <a:xfrm flipH="1" flipV="1">
              <a:off x="366731" y="1878047"/>
              <a:ext cx="386053" cy="2383746"/>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grpSp>
      <p:sp>
        <p:nvSpPr>
          <p:cNvPr id="12" name="Rectangle 11">
            <a:extLst>
              <a:ext uri="{FF2B5EF4-FFF2-40B4-BE49-F238E27FC236}">
                <a16:creationId xmlns:a16="http://schemas.microsoft.com/office/drawing/2014/main" id="{521107EF-B67F-48E8-A476-E153221B6D10}"/>
              </a:ext>
            </a:extLst>
          </p:cNvPr>
          <p:cNvSpPr/>
          <p:nvPr/>
        </p:nvSpPr>
        <p:spPr>
          <a:xfrm>
            <a:off x="-62156" y="342076"/>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DR</a:t>
            </a:r>
          </a:p>
        </p:txBody>
      </p:sp>
    </p:spTree>
    <p:extLst>
      <p:ext uri="{BB962C8B-B14F-4D97-AF65-F5344CB8AC3E}">
        <p14:creationId xmlns:p14="http://schemas.microsoft.com/office/powerpoint/2010/main" val="297040125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id="{217C99B2-EC6D-437B-867E-B9C232617197}"/>
              </a:ext>
            </a:extLst>
          </p:cNvPr>
          <p:cNvSpPr>
            <a:spLocks noChangeArrowheads="1"/>
          </p:cNvSpPr>
          <p:nvPr/>
        </p:nvSpPr>
        <p:spPr bwMode="auto">
          <a:xfrm>
            <a:off x="1120775" y="13081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eaLnBrk="1" hangingPunct="1">
              <a:spcBef>
                <a:spcPct val="0"/>
              </a:spcBef>
              <a:buClrTx/>
              <a:buSzTx/>
              <a:buFontTx/>
              <a:buNone/>
            </a:pPr>
            <a:endParaRPr lang="en-GB" altLang="fr-FR" sz="1400" kern="1200" dirty="0">
              <a:solidFill>
                <a:srgbClr val="144F9F"/>
              </a:solidFill>
            </a:endParaRPr>
          </a:p>
        </p:txBody>
      </p:sp>
      <p:sp>
        <p:nvSpPr>
          <p:cNvPr id="3" name="Titre 2">
            <a:extLst>
              <a:ext uri="{FF2B5EF4-FFF2-40B4-BE49-F238E27FC236}">
                <a16:creationId xmlns:a16="http://schemas.microsoft.com/office/drawing/2014/main" id="{4ED83EF5-F092-4D6E-AFB1-5BF16A9148D2}"/>
              </a:ext>
            </a:extLst>
          </p:cNvPr>
          <p:cNvSpPr>
            <a:spLocks noGrp="1"/>
          </p:cNvSpPr>
          <p:nvPr>
            <p:ph type="title"/>
          </p:nvPr>
        </p:nvSpPr>
        <p:spPr>
          <a:xfrm>
            <a:off x="908793" y="2841504"/>
            <a:ext cx="7772404" cy="1174992"/>
          </a:xfrm>
        </p:spPr>
        <p:txBody>
          <a:bodyPr>
            <a:normAutofit fontScale="90000"/>
          </a:bodyPr>
          <a:lstStyle/>
          <a:p>
            <a:pPr rtl="0"/>
            <a:r>
              <a:rPr lang="en-GB" sz="5300" b="0" i="0" u="none" baseline="0" dirty="0">
                <a:latin typeface="Montserrat" panose="00000500000000000000" pitchFamily="50" charset="0"/>
              </a:rPr>
              <a:t>Postpartum</a:t>
            </a:r>
            <a:br>
              <a:rPr lang="en-GB" sz="4000" dirty="0">
                <a:latin typeface="Montserrat" panose="00000500000000000000" pitchFamily="50" charset="0"/>
              </a:rPr>
            </a:br>
            <a:br>
              <a:rPr lang="en-GB" sz="4000" dirty="0">
                <a:latin typeface="Montserrat" panose="00000500000000000000" pitchFamily="50" charset="0"/>
              </a:rPr>
            </a:br>
            <a:endParaRPr lang="en-GB" sz="2800" dirty="0">
              <a:latin typeface="Montserrat" panose="00000500000000000000" pitchFamily="50" charset="0"/>
            </a:endParaRPr>
          </a:p>
        </p:txBody>
      </p:sp>
      <p:sp>
        <p:nvSpPr>
          <p:cNvPr id="5" name="Rectangle 4">
            <a:extLst>
              <a:ext uri="{FF2B5EF4-FFF2-40B4-BE49-F238E27FC236}">
                <a16:creationId xmlns:a16="http://schemas.microsoft.com/office/drawing/2014/main" id="{C77DAAFC-CFD4-480F-8B01-A7AF5A379FF1}"/>
              </a:ext>
            </a:extLst>
          </p:cNvPr>
          <p:cNvSpPr/>
          <p:nvPr/>
        </p:nvSpPr>
        <p:spPr>
          <a:xfrm>
            <a:off x="0" y="333368"/>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PP</a:t>
            </a:r>
          </a:p>
        </p:txBody>
      </p:sp>
    </p:spTree>
    <p:extLst>
      <p:ext uri="{BB962C8B-B14F-4D97-AF65-F5344CB8AC3E}">
        <p14:creationId xmlns:p14="http://schemas.microsoft.com/office/powerpoint/2010/main" val="32920776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A2946F4-86A9-4A03-B5C4-BE9F512DAA3A}"/>
              </a:ext>
            </a:extLst>
          </p:cNvPr>
          <p:cNvPicPr>
            <a:picLocks noChangeAspect="1"/>
          </p:cNvPicPr>
          <p:nvPr/>
        </p:nvPicPr>
        <p:blipFill>
          <a:blip r:embed="rId3"/>
          <a:stretch>
            <a:fillRect/>
          </a:stretch>
        </p:blipFill>
        <p:spPr>
          <a:xfrm>
            <a:off x="1259634" y="1647079"/>
            <a:ext cx="6632770" cy="4002003"/>
          </a:xfrm>
          <a:prstGeom prst="rect">
            <a:avLst/>
          </a:prstGeom>
          <a:ln>
            <a:solidFill>
              <a:schemeClr val="accent1"/>
            </a:solidFill>
          </a:ln>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pPr algn="l" rtl="0"/>
            <a:r>
              <a:rPr lang="en-GB" sz="2800" b="0" i="0" u="none" baseline="0" dirty="0">
                <a:latin typeface="Montserrat" panose="00000500000000000000" pitchFamily="50" charset="0"/>
              </a:rPr>
              <a:t>Postpartum: Maternal monitoring</a:t>
            </a:r>
          </a:p>
        </p:txBody>
      </p:sp>
      <p:grpSp>
        <p:nvGrpSpPr>
          <p:cNvPr id="4" name="Groupe 3">
            <a:extLst>
              <a:ext uri="{FF2B5EF4-FFF2-40B4-BE49-F238E27FC236}">
                <a16:creationId xmlns:a16="http://schemas.microsoft.com/office/drawing/2014/main" id="{00FB5EB9-D66C-4056-A9D7-5F5E51DE87F1}"/>
              </a:ext>
            </a:extLst>
          </p:cNvPr>
          <p:cNvGrpSpPr/>
          <p:nvPr/>
        </p:nvGrpSpPr>
        <p:grpSpPr>
          <a:xfrm>
            <a:off x="1259634" y="4254761"/>
            <a:ext cx="1988919" cy="1180203"/>
            <a:chOff x="4092106" y="1613361"/>
            <a:chExt cx="1988919" cy="1180203"/>
          </a:xfrm>
        </p:grpSpPr>
        <p:cxnSp>
          <p:nvCxnSpPr>
            <p:cNvPr id="48" name="Connecteur droit avec flèche 47">
              <a:extLst>
                <a:ext uri="{FF2B5EF4-FFF2-40B4-BE49-F238E27FC236}">
                  <a16:creationId xmlns:a16="http://schemas.microsoft.com/office/drawing/2014/main" id="{B81DA2D3-4D70-4026-89AD-42E3B671E9E8}"/>
                </a:ext>
              </a:extLst>
            </p:cNvPr>
            <p:cNvCxnSpPr>
              <a:cxnSpLocks/>
              <a:stCxn id="56" idx="0"/>
            </p:cNvCxnSpPr>
            <p:nvPr/>
          </p:nvCxnSpPr>
          <p:spPr>
            <a:xfrm flipH="1" flipV="1">
              <a:off x="4232064" y="1613361"/>
              <a:ext cx="854502" cy="71854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56" name="ZoneTexte 55">
              <a:extLst>
                <a:ext uri="{FF2B5EF4-FFF2-40B4-BE49-F238E27FC236}">
                  <a16:creationId xmlns:a16="http://schemas.microsoft.com/office/drawing/2014/main" id="{9B196F0D-20A4-4DE3-9021-6BBFAF414E9D}"/>
                </a:ext>
              </a:extLst>
            </p:cNvPr>
            <p:cNvSpPr txBox="1"/>
            <p:nvPr/>
          </p:nvSpPr>
          <p:spPr>
            <a:xfrm>
              <a:off x="4092106" y="2331903"/>
              <a:ext cx="1988919"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b="0" i="0" u="none" baseline="0" dirty="0">
                  <a:solidFill>
                    <a:srgbClr val="114F9D"/>
                  </a:solidFill>
                  <a:latin typeface="Montserrat" panose="00000500000000000000" pitchFamily="50" charset="0"/>
                </a:rPr>
                <a:t>To generate the 8th day certificate</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grpSp>
      <p:grpSp>
        <p:nvGrpSpPr>
          <p:cNvPr id="6" name="Groupe 5">
            <a:extLst>
              <a:ext uri="{FF2B5EF4-FFF2-40B4-BE49-F238E27FC236}">
                <a16:creationId xmlns:a16="http://schemas.microsoft.com/office/drawing/2014/main" id="{DF75B546-AB51-48E6-A0FE-BC4311530D17}"/>
              </a:ext>
            </a:extLst>
          </p:cNvPr>
          <p:cNvGrpSpPr/>
          <p:nvPr/>
        </p:nvGrpSpPr>
        <p:grpSpPr>
          <a:xfrm>
            <a:off x="793909" y="1093089"/>
            <a:ext cx="2667747" cy="1603458"/>
            <a:chOff x="-136315" y="143960"/>
            <a:chExt cx="2667747" cy="1603458"/>
          </a:xfrm>
        </p:grpSpPr>
        <p:sp>
          <p:nvSpPr>
            <p:cNvPr id="26" name="ZoneTexte 25">
              <a:extLst>
                <a:ext uri="{FF2B5EF4-FFF2-40B4-BE49-F238E27FC236}">
                  <a16:creationId xmlns:a16="http://schemas.microsoft.com/office/drawing/2014/main" id="{30A90198-21DF-481D-91B0-F2F47E85BCCA}"/>
                </a:ext>
              </a:extLst>
            </p:cNvPr>
            <p:cNvSpPr txBox="1"/>
            <p:nvPr/>
          </p:nvSpPr>
          <p:spPr>
            <a:xfrm>
              <a:off x="-136315" y="143960"/>
              <a:ext cx="2667747"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Button to bring up the different monitoring sheets</a:t>
              </a:r>
            </a:p>
          </p:txBody>
        </p:sp>
        <p:cxnSp>
          <p:nvCxnSpPr>
            <p:cNvPr id="27" name="Connecteur droit avec flèche 26">
              <a:extLst>
                <a:ext uri="{FF2B5EF4-FFF2-40B4-BE49-F238E27FC236}">
                  <a16:creationId xmlns:a16="http://schemas.microsoft.com/office/drawing/2014/main" id="{F2175C0B-E439-4EC6-973C-BEA9CA625498}"/>
                </a:ext>
              </a:extLst>
            </p:cNvPr>
            <p:cNvCxnSpPr>
              <a:cxnSpLocks/>
              <a:stCxn id="26" idx="2"/>
            </p:cNvCxnSpPr>
            <p:nvPr/>
          </p:nvCxnSpPr>
          <p:spPr>
            <a:xfrm flipH="1">
              <a:off x="469368" y="605621"/>
              <a:ext cx="728191" cy="114179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grpSp>
      <p:sp>
        <p:nvSpPr>
          <p:cNvPr id="21" name="ZoneTexte 20">
            <a:extLst>
              <a:ext uri="{FF2B5EF4-FFF2-40B4-BE49-F238E27FC236}">
                <a16:creationId xmlns:a16="http://schemas.microsoft.com/office/drawing/2014/main" id="{C763C703-8529-4AA0-8146-7DCC872ED0D1}"/>
              </a:ext>
            </a:extLst>
          </p:cNvPr>
          <p:cNvSpPr txBox="1"/>
          <p:nvPr/>
        </p:nvSpPr>
        <p:spPr>
          <a:xfrm>
            <a:off x="4015276" y="1093089"/>
            <a:ext cx="2785574"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b="0" i="0" u="none" baseline="0" dirty="0">
                <a:solidFill>
                  <a:srgbClr val="114F9D"/>
                </a:solidFill>
                <a:latin typeface="Montserrat" panose="00000500000000000000" pitchFamily="50" charset="0"/>
              </a:rPr>
              <a:t>Postnatal care at home</a:t>
            </a:r>
          </a:p>
          <a:p>
            <a:pPr marL="0" marR="0" indent="0" algn="ctr" defTabSz="457200" rtl="0" fontAlgn="auto" latinLnBrk="0" hangingPunct="0">
              <a:lnSpc>
                <a:spcPct val="100000"/>
              </a:lnSpc>
              <a:spcBef>
                <a:spcPts val="0"/>
              </a:spcBef>
              <a:spcAft>
                <a:spcPts val="0"/>
              </a:spcAft>
              <a:buClrTx/>
              <a:buSzTx/>
              <a:buFontTx/>
              <a:buNone/>
              <a:tabLst/>
            </a:pPr>
            <a:r>
              <a:rPr lang="en-GB" sz="1200" b="0" i="0" u="none" baseline="0" dirty="0">
                <a:solidFill>
                  <a:srgbClr val="114F9D"/>
                </a:solidFill>
                <a:latin typeface="Montserrat" panose="00000500000000000000" pitchFamily="50" charset="0"/>
              </a:rPr>
              <a:t>Early discharge</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22" name="Connecteur droit avec flèche 21">
            <a:extLst>
              <a:ext uri="{FF2B5EF4-FFF2-40B4-BE49-F238E27FC236}">
                <a16:creationId xmlns:a16="http://schemas.microsoft.com/office/drawing/2014/main" id="{CAEAC1E8-F7B6-4250-9FFE-5FC2343DD21F}"/>
              </a:ext>
            </a:extLst>
          </p:cNvPr>
          <p:cNvCxnSpPr>
            <a:cxnSpLocks/>
            <a:stCxn id="21" idx="2"/>
          </p:cNvCxnSpPr>
          <p:nvPr/>
        </p:nvCxnSpPr>
        <p:spPr>
          <a:xfrm flipH="1">
            <a:off x="3069773" y="1554750"/>
            <a:ext cx="2338290" cy="83388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grpSp>
        <p:nvGrpSpPr>
          <p:cNvPr id="28" name="Groupe 27">
            <a:extLst>
              <a:ext uri="{FF2B5EF4-FFF2-40B4-BE49-F238E27FC236}">
                <a16:creationId xmlns:a16="http://schemas.microsoft.com/office/drawing/2014/main" id="{A040F951-9A33-434D-AB7C-E764D7469D17}"/>
              </a:ext>
            </a:extLst>
          </p:cNvPr>
          <p:cNvGrpSpPr/>
          <p:nvPr/>
        </p:nvGrpSpPr>
        <p:grpSpPr>
          <a:xfrm>
            <a:off x="5775651" y="2528596"/>
            <a:ext cx="2653974" cy="1369927"/>
            <a:chOff x="3277233" y="1423637"/>
            <a:chExt cx="2653974" cy="1369927"/>
          </a:xfrm>
        </p:grpSpPr>
        <p:cxnSp>
          <p:nvCxnSpPr>
            <p:cNvPr id="29" name="Connecteur droit avec flèche 28">
              <a:extLst>
                <a:ext uri="{FF2B5EF4-FFF2-40B4-BE49-F238E27FC236}">
                  <a16:creationId xmlns:a16="http://schemas.microsoft.com/office/drawing/2014/main" id="{083DB753-A079-4CDF-A43F-665FC409DA40}"/>
                </a:ext>
              </a:extLst>
            </p:cNvPr>
            <p:cNvCxnSpPr>
              <a:cxnSpLocks/>
              <a:stCxn id="30" idx="0"/>
            </p:cNvCxnSpPr>
            <p:nvPr/>
          </p:nvCxnSpPr>
          <p:spPr>
            <a:xfrm flipH="1" flipV="1">
              <a:off x="3277233" y="1423637"/>
              <a:ext cx="1734424" cy="908266"/>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0" name="ZoneTexte 29">
              <a:extLst>
                <a:ext uri="{FF2B5EF4-FFF2-40B4-BE49-F238E27FC236}">
                  <a16:creationId xmlns:a16="http://schemas.microsoft.com/office/drawing/2014/main" id="{BB506881-F2A4-4DF0-8B29-F960CC66CDED}"/>
                </a:ext>
              </a:extLst>
            </p:cNvPr>
            <p:cNvSpPr txBox="1"/>
            <p:nvPr/>
          </p:nvSpPr>
          <p:spPr>
            <a:xfrm>
              <a:off x="4092106" y="2331903"/>
              <a:ext cx="1839101"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b="0" i="0" u="none" baseline="0" dirty="0">
                  <a:solidFill>
                    <a:srgbClr val="114F9D"/>
                  </a:solidFill>
                  <a:latin typeface="Montserrat" panose="00000500000000000000" pitchFamily="50" charset="0"/>
                </a:rPr>
                <a:t>Staff meeting instructions</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grpSp>
      <p:sp>
        <p:nvSpPr>
          <p:cNvPr id="16" name="Rectangle 15">
            <a:extLst>
              <a:ext uri="{FF2B5EF4-FFF2-40B4-BE49-F238E27FC236}">
                <a16:creationId xmlns:a16="http://schemas.microsoft.com/office/drawing/2014/main" id="{950911EF-A938-4D0A-99DC-233885BBAF39}"/>
              </a:ext>
            </a:extLst>
          </p:cNvPr>
          <p:cNvSpPr/>
          <p:nvPr/>
        </p:nvSpPr>
        <p:spPr>
          <a:xfrm>
            <a:off x="0" y="333368"/>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PP</a:t>
            </a:r>
          </a:p>
        </p:txBody>
      </p:sp>
    </p:spTree>
    <p:extLst>
      <p:ext uri="{BB962C8B-B14F-4D97-AF65-F5344CB8AC3E}">
        <p14:creationId xmlns:p14="http://schemas.microsoft.com/office/powerpoint/2010/main" val="13585520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pPr algn="l" rtl="0"/>
            <a:r>
              <a:rPr lang="en-GB" sz="2800" b="0" i="0" u="none" baseline="0" dirty="0">
                <a:latin typeface="Montserrat" panose="00000500000000000000" pitchFamily="50" charset="0"/>
              </a:rPr>
              <a:t>Postpartum: maternal monitoring</a:t>
            </a:r>
          </a:p>
        </p:txBody>
      </p:sp>
      <p:pic>
        <p:nvPicPr>
          <p:cNvPr id="3" name="Image 2">
            <a:extLst>
              <a:ext uri="{FF2B5EF4-FFF2-40B4-BE49-F238E27FC236}">
                <a16:creationId xmlns:a16="http://schemas.microsoft.com/office/drawing/2014/main" id="{3F7D8F9D-D56F-4177-A907-6250DC9E6177}"/>
              </a:ext>
            </a:extLst>
          </p:cNvPr>
          <p:cNvPicPr>
            <a:picLocks noChangeAspect="1"/>
          </p:cNvPicPr>
          <p:nvPr/>
        </p:nvPicPr>
        <p:blipFill>
          <a:blip r:embed="rId3"/>
          <a:stretch>
            <a:fillRect/>
          </a:stretch>
        </p:blipFill>
        <p:spPr>
          <a:xfrm>
            <a:off x="659872" y="1243173"/>
            <a:ext cx="4011208" cy="4591534"/>
          </a:xfrm>
          <a:prstGeom prst="rect">
            <a:avLst/>
          </a:prstGeom>
          <a:ln>
            <a:solidFill>
              <a:schemeClr val="accent1"/>
            </a:solidFill>
          </a:ln>
          <a:scene3d>
            <a:camera prst="perspectiveContrastingRightFacing"/>
            <a:lightRig rig="threePt" dir="t"/>
          </a:scene3d>
        </p:spPr>
      </p:pic>
      <p:pic>
        <p:nvPicPr>
          <p:cNvPr id="5" name="Image 4">
            <a:extLst>
              <a:ext uri="{FF2B5EF4-FFF2-40B4-BE49-F238E27FC236}">
                <a16:creationId xmlns:a16="http://schemas.microsoft.com/office/drawing/2014/main" id="{DE28950E-08CA-4E2D-982A-5808985642B2}"/>
              </a:ext>
            </a:extLst>
          </p:cNvPr>
          <p:cNvPicPr>
            <a:picLocks noChangeAspect="1"/>
          </p:cNvPicPr>
          <p:nvPr/>
        </p:nvPicPr>
        <p:blipFill>
          <a:blip r:embed="rId4"/>
          <a:stretch>
            <a:fillRect/>
          </a:stretch>
        </p:blipFill>
        <p:spPr>
          <a:xfrm>
            <a:off x="2566396" y="1243173"/>
            <a:ext cx="4011208" cy="4591534"/>
          </a:xfrm>
          <a:prstGeom prst="rect">
            <a:avLst/>
          </a:prstGeom>
          <a:ln>
            <a:solidFill>
              <a:schemeClr val="accent1"/>
            </a:solidFill>
          </a:ln>
          <a:scene3d>
            <a:camera prst="perspectiveContrastingRightFacing"/>
            <a:lightRig rig="threePt" dir="t"/>
          </a:scene3d>
        </p:spPr>
      </p:pic>
      <p:pic>
        <p:nvPicPr>
          <p:cNvPr id="8" name="Image 7">
            <a:extLst>
              <a:ext uri="{FF2B5EF4-FFF2-40B4-BE49-F238E27FC236}">
                <a16:creationId xmlns:a16="http://schemas.microsoft.com/office/drawing/2014/main" id="{6583E2ED-187B-438C-8A69-7F262FEF8B6F}"/>
              </a:ext>
            </a:extLst>
          </p:cNvPr>
          <p:cNvPicPr>
            <a:picLocks noChangeAspect="1"/>
          </p:cNvPicPr>
          <p:nvPr/>
        </p:nvPicPr>
        <p:blipFill>
          <a:blip r:embed="rId5"/>
          <a:stretch>
            <a:fillRect/>
          </a:stretch>
        </p:blipFill>
        <p:spPr>
          <a:xfrm>
            <a:off x="4787083" y="1243172"/>
            <a:ext cx="4004978" cy="4591535"/>
          </a:xfrm>
          <a:prstGeom prst="rect">
            <a:avLst/>
          </a:prstGeom>
          <a:ln>
            <a:solidFill>
              <a:schemeClr val="accent1"/>
            </a:solidFill>
          </a:ln>
          <a:scene3d>
            <a:camera prst="perspectiveContrastingRightFacing"/>
            <a:lightRig rig="threePt" dir="t"/>
          </a:scene3d>
        </p:spPr>
      </p:pic>
      <p:sp>
        <p:nvSpPr>
          <p:cNvPr id="7" name="Rectangle 6">
            <a:extLst>
              <a:ext uri="{FF2B5EF4-FFF2-40B4-BE49-F238E27FC236}">
                <a16:creationId xmlns:a16="http://schemas.microsoft.com/office/drawing/2014/main" id="{3DF6E22B-D1CB-4BC7-95D0-8C23A5AB15C0}"/>
              </a:ext>
            </a:extLst>
          </p:cNvPr>
          <p:cNvSpPr/>
          <p:nvPr/>
        </p:nvSpPr>
        <p:spPr>
          <a:xfrm>
            <a:off x="0" y="333368"/>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PP</a:t>
            </a:r>
          </a:p>
        </p:txBody>
      </p:sp>
    </p:spTree>
    <p:extLst>
      <p:ext uri="{BB962C8B-B14F-4D97-AF65-F5344CB8AC3E}">
        <p14:creationId xmlns:p14="http://schemas.microsoft.com/office/powerpoint/2010/main" val="206770270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1ADD216-2D01-4D6F-8326-9166D20AA20E}"/>
              </a:ext>
            </a:extLst>
          </p:cNvPr>
          <p:cNvPicPr>
            <a:picLocks noChangeAspect="1"/>
          </p:cNvPicPr>
          <p:nvPr/>
        </p:nvPicPr>
        <p:blipFill>
          <a:blip r:embed="rId3"/>
          <a:stretch>
            <a:fillRect/>
          </a:stretch>
        </p:blipFill>
        <p:spPr>
          <a:xfrm>
            <a:off x="174077" y="1259260"/>
            <a:ext cx="4803296" cy="2593282"/>
          </a:xfrm>
          <a:prstGeom prst="rect">
            <a:avLst/>
          </a:prstGeom>
        </p:spPr>
      </p:pic>
      <p:sp>
        <p:nvSpPr>
          <p:cNvPr id="4" name="ZoneTexte 3">
            <a:extLst>
              <a:ext uri="{FF2B5EF4-FFF2-40B4-BE49-F238E27FC236}">
                <a16:creationId xmlns:a16="http://schemas.microsoft.com/office/drawing/2014/main" id="{409875F8-E97E-4A78-B646-BD4024FEA2DF}"/>
              </a:ext>
            </a:extLst>
          </p:cNvPr>
          <p:cNvSpPr txBox="1"/>
          <p:nvPr/>
        </p:nvSpPr>
        <p:spPr>
          <a:xfrm>
            <a:off x="174077" y="4082540"/>
            <a:ext cx="4527839" cy="1600434"/>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SEARCH using: </a:t>
            </a:r>
          </a:p>
          <a:p>
            <a:pPr marR="0" algn="l" defTabSz="457200" rtl="0" fontAlgn="auto" latinLnBrk="0" hangingPunct="0">
              <a:lnSpc>
                <a:spcPct val="100000"/>
              </a:lnSpc>
              <a:spcBef>
                <a:spcPts val="0"/>
              </a:spcBef>
              <a:spcAft>
                <a:spcPts val="0"/>
              </a:spcAft>
              <a:buClrTx/>
              <a:buSzTx/>
              <a:tabLst/>
            </a:pPr>
            <a:endParaRPr lang="en-GB" sz="1400" dirty="0">
              <a:solidFill>
                <a:srgbClr val="1B4F9E"/>
              </a:solidFill>
              <a:latin typeface="Montserrat" panose="00000500000000000000" pitchFamily="50" charset="0"/>
            </a:endParaRPr>
          </a:p>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	- Date of birth</a:t>
            </a:r>
          </a:p>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	or</a:t>
            </a:r>
          </a:p>
          <a:p>
            <a:pPr marR="0" algn="l" defTabSz="457200" rtl="0" fontAlgn="auto" latinLnBrk="0" hangingPunct="0">
              <a:lnSpc>
                <a:spcPct val="100000"/>
              </a:lnSpc>
              <a:spcBef>
                <a:spcPts val="0"/>
              </a:spcBef>
              <a:spcAft>
                <a:spcPts val="0"/>
              </a:spcAft>
              <a:buClrTx/>
              <a:buSzTx/>
              <a:tabLst/>
            </a:pP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	- The UPI</a:t>
            </a:r>
          </a:p>
          <a:p>
            <a:r>
              <a:rPr lang="en-GB" sz="1400" b="0" i="0" u="none" baseline="0" dirty="0">
                <a:solidFill>
                  <a:srgbClr val="1B4F9E"/>
                </a:solidFill>
                <a:latin typeface="Montserrat" panose="00000500000000000000" pitchFamily="50" charset="0"/>
              </a:rPr>
              <a:t>	</a:t>
            </a:r>
            <a:r>
              <a:rPr lang="en-GB" sz="1400" dirty="0">
                <a:solidFill>
                  <a:srgbClr val="1B4F9E"/>
                </a:solidFill>
                <a:latin typeface="Montserrat" panose="00000500000000000000" pitchFamily="50" charset="0"/>
              </a:rPr>
              <a:t>or</a:t>
            </a:r>
          </a:p>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	- The first letters of the last name</a:t>
            </a: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 </a:t>
            </a:r>
          </a:p>
        </p:txBody>
      </p:sp>
      <p:sp>
        <p:nvSpPr>
          <p:cNvPr id="2" name="Titre 1">
            <a:extLst>
              <a:ext uri="{FF2B5EF4-FFF2-40B4-BE49-F238E27FC236}">
                <a16:creationId xmlns:a16="http://schemas.microsoft.com/office/drawing/2014/main" id="{C7D2C5A7-446F-4AAB-95CC-3BA2CDE1E7B7}"/>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PATIENT SELECTION</a:t>
            </a:r>
          </a:p>
        </p:txBody>
      </p:sp>
      <p:pic>
        <p:nvPicPr>
          <p:cNvPr id="14" name="Image 13">
            <a:extLst>
              <a:ext uri="{FF2B5EF4-FFF2-40B4-BE49-F238E27FC236}">
                <a16:creationId xmlns:a16="http://schemas.microsoft.com/office/drawing/2014/main" id="{7FFC9CD4-A355-4E88-A626-21327A722147}"/>
              </a:ext>
            </a:extLst>
          </p:cNvPr>
          <p:cNvPicPr>
            <a:picLocks noChangeAspect="1"/>
          </p:cNvPicPr>
          <p:nvPr/>
        </p:nvPicPr>
        <p:blipFill>
          <a:blip r:embed="rId4"/>
          <a:stretch>
            <a:fillRect/>
          </a:stretch>
        </p:blipFill>
        <p:spPr>
          <a:xfrm>
            <a:off x="4265953" y="2896700"/>
            <a:ext cx="4703970" cy="2445475"/>
          </a:xfrm>
          <a:prstGeom prst="rect">
            <a:avLst/>
          </a:prstGeom>
        </p:spPr>
      </p:pic>
      <p:sp>
        <p:nvSpPr>
          <p:cNvPr id="9" name="Rectangle 8">
            <a:extLst>
              <a:ext uri="{FF2B5EF4-FFF2-40B4-BE49-F238E27FC236}">
                <a16:creationId xmlns:a16="http://schemas.microsoft.com/office/drawing/2014/main" id="{6B4826B6-1CBC-4FFA-92E5-355D237C728D}"/>
              </a:ext>
            </a:extLst>
          </p:cNvPr>
          <p:cNvSpPr/>
          <p:nvPr/>
        </p:nvSpPr>
        <p:spPr>
          <a:xfrm>
            <a:off x="0" y="338277"/>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SC</a:t>
            </a:r>
          </a:p>
        </p:txBody>
      </p:sp>
    </p:spTree>
    <p:extLst>
      <p:ext uri="{BB962C8B-B14F-4D97-AF65-F5344CB8AC3E}">
        <p14:creationId xmlns:p14="http://schemas.microsoft.com/office/powerpoint/2010/main" val="140931439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30CE57B-5EE6-45EB-9F26-5DD2DB3A666F}"/>
              </a:ext>
            </a:extLst>
          </p:cNvPr>
          <p:cNvPicPr>
            <a:picLocks noChangeAspect="1"/>
          </p:cNvPicPr>
          <p:nvPr/>
        </p:nvPicPr>
        <p:blipFill>
          <a:blip r:embed="rId3"/>
          <a:stretch>
            <a:fillRect/>
          </a:stretch>
        </p:blipFill>
        <p:spPr>
          <a:xfrm>
            <a:off x="1094667" y="1423036"/>
            <a:ext cx="6363725" cy="3893929"/>
          </a:xfrm>
          <a:prstGeom prst="rect">
            <a:avLst/>
          </a:prstGeom>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pPr algn="l" rtl="0"/>
            <a:r>
              <a:rPr lang="en-GB" sz="2800" b="0" i="0" u="none" baseline="0" dirty="0">
                <a:latin typeface="Montserrat" panose="00000500000000000000" pitchFamily="50" charset="0"/>
              </a:rPr>
              <a:t>Postpartum: 8th day certificate</a:t>
            </a:r>
          </a:p>
        </p:txBody>
      </p:sp>
      <p:grpSp>
        <p:nvGrpSpPr>
          <p:cNvPr id="28" name="Groupe 27">
            <a:extLst>
              <a:ext uri="{FF2B5EF4-FFF2-40B4-BE49-F238E27FC236}">
                <a16:creationId xmlns:a16="http://schemas.microsoft.com/office/drawing/2014/main" id="{A040F951-9A33-434D-AB7C-E764D7469D17}"/>
              </a:ext>
            </a:extLst>
          </p:cNvPr>
          <p:cNvGrpSpPr/>
          <p:nvPr/>
        </p:nvGrpSpPr>
        <p:grpSpPr>
          <a:xfrm>
            <a:off x="3655329" y="3231501"/>
            <a:ext cx="2414982" cy="276995"/>
            <a:chOff x="2324921" y="2857705"/>
            <a:chExt cx="2414982" cy="276995"/>
          </a:xfrm>
        </p:grpSpPr>
        <p:cxnSp>
          <p:nvCxnSpPr>
            <p:cNvPr id="29" name="Connecteur droit avec flèche 28">
              <a:extLst>
                <a:ext uri="{FF2B5EF4-FFF2-40B4-BE49-F238E27FC236}">
                  <a16:creationId xmlns:a16="http://schemas.microsoft.com/office/drawing/2014/main" id="{083DB753-A079-4CDF-A43F-665FC409DA40}"/>
                </a:ext>
              </a:extLst>
            </p:cNvPr>
            <p:cNvCxnSpPr>
              <a:cxnSpLocks/>
            </p:cNvCxnSpPr>
            <p:nvPr/>
          </p:nvCxnSpPr>
          <p:spPr>
            <a:xfrm flipH="1" flipV="1">
              <a:off x="2324921" y="2996203"/>
              <a:ext cx="1242400" cy="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0" name="ZoneTexte 29">
              <a:extLst>
                <a:ext uri="{FF2B5EF4-FFF2-40B4-BE49-F238E27FC236}">
                  <a16:creationId xmlns:a16="http://schemas.microsoft.com/office/drawing/2014/main" id="{BB506881-F2A4-4DF0-8B29-F960CC66CDED}"/>
                </a:ext>
              </a:extLst>
            </p:cNvPr>
            <p:cNvSpPr txBox="1"/>
            <p:nvPr/>
          </p:nvSpPr>
          <p:spPr>
            <a:xfrm>
              <a:off x="2750984" y="2857705"/>
              <a:ext cx="1988919"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Text box</a:t>
              </a:r>
            </a:p>
          </p:txBody>
        </p:sp>
      </p:grpSp>
      <p:sp>
        <p:nvSpPr>
          <p:cNvPr id="8" name="ZoneTexte 7">
            <a:extLst>
              <a:ext uri="{FF2B5EF4-FFF2-40B4-BE49-F238E27FC236}">
                <a16:creationId xmlns:a16="http://schemas.microsoft.com/office/drawing/2014/main" id="{FCF57504-009C-4450-BDF7-79D294B3323E}"/>
              </a:ext>
            </a:extLst>
          </p:cNvPr>
          <p:cNvSpPr txBox="1"/>
          <p:nvPr/>
        </p:nvSpPr>
        <p:spPr>
          <a:xfrm>
            <a:off x="4081393" y="2354836"/>
            <a:ext cx="1988919"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Input box</a:t>
            </a:r>
          </a:p>
        </p:txBody>
      </p:sp>
      <p:cxnSp>
        <p:nvCxnSpPr>
          <p:cNvPr id="11" name="Connecteur droit avec flèche 10">
            <a:extLst>
              <a:ext uri="{FF2B5EF4-FFF2-40B4-BE49-F238E27FC236}">
                <a16:creationId xmlns:a16="http://schemas.microsoft.com/office/drawing/2014/main" id="{668EE2F6-CCCF-4AED-8517-59B7D514D44D}"/>
              </a:ext>
            </a:extLst>
          </p:cNvPr>
          <p:cNvCxnSpPr>
            <a:cxnSpLocks/>
          </p:cNvCxnSpPr>
          <p:nvPr/>
        </p:nvCxnSpPr>
        <p:spPr>
          <a:xfrm flipV="1">
            <a:off x="5014892" y="1950720"/>
            <a:ext cx="0" cy="404116"/>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4" name="Rectangle 13">
            <a:extLst>
              <a:ext uri="{FF2B5EF4-FFF2-40B4-BE49-F238E27FC236}">
                <a16:creationId xmlns:a16="http://schemas.microsoft.com/office/drawing/2014/main" id="{0F8D3B11-C4E6-4AC2-9DBB-893E426F80DD}"/>
              </a:ext>
            </a:extLst>
          </p:cNvPr>
          <p:cNvSpPr/>
          <p:nvPr/>
        </p:nvSpPr>
        <p:spPr>
          <a:xfrm>
            <a:off x="0" y="333368"/>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PP</a:t>
            </a:r>
          </a:p>
        </p:txBody>
      </p:sp>
    </p:spTree>
    <p:extLst>
      <p:ext uri="{BB962C8B-B14F-4D97-AF65-F5344CB8AC3E}">
        <p14:creationId xmlns:p14="http://schemas.microsoft.com/office/powerpoint/2010/main" val="6371344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pPr algn="l" rtl="0"/>
            <a:r>
              <a:rPr lang="en-GB" sz="2800" b="0" i="0" u="none" baseline="0" dirty="0">
                <a:latin typeface="Montserrat" panose="00000500000000000000" pitchFamily="50" charset="0"/>
              </a:rPr>
              <a:t>Postpartum: Neonatal monitoring</a:t>
            </a:r>
          </a:p>
        </p:txBody>
      </p:sp>
      <p:pic>
        <p:nvPicPr>
          <p:cNvPr id="7" name="Image 6">
            <a:extLst>
              <a:ext uri="{FF2B5EF4-FFF2-40B4-BE49-F238E27FC236}">
                <a16:creationId xmlns:a16="http://schemas.microsoft.com/office/drawing/2014/main" id="{5168DA9B-FE7B-4D69-BABD-88E829A839A8}"/>
              </a:ext>
            </a:extLst>
          </p:cNvPr>
          <p:cNvPicPr>
            <a:picLocks noChangeAspect="1"/>
          </p:cNvPicPr>
          <p:nvPr/>
        </p:nvPicPr>
        <p:blipFill>
          <a:blip r:embed="rId3"/>
          <a:stretch>
            <a:fillRect/>
          </a:stretch>
        </p:blipFill>
        <p:spPr>
          <a:xfrm>
            <a:off x="1183020" y="1125379"/>
            <a:ext cx="6777960" cy="4607240"/>
          </a:xfrm>
          <a:prstGeom prst="rect">
            <a:avLst/>
          </a:prstGeom>
          <a:ln>
            <a:solidFill>
              <a:schemeClr val="accent1"/>
            </a:solidFill>
          </a:ln>
        </p:spPr>
      </p:pic>
      <p:sp>
        <p:nvSpPr>
          <p:cNvPr id="8" name="Accolade fermante 7">
            <a:extLst>
              <a:ext uri="{FF2B5EF4-FFF2-40B4-BE49-F238E27FC236}">
                <a16:creationId xmlns:a16="http://schemas.microsoft.com/office/drawing/2014/main" id="{F82D4417-641D-4684-B134-9E0711503D2A}"/>
              </a:ext>
            </a:extLst>
          </p:cNvPr>
          <p:cNvSpPr/>
          <p:nvPr/>
        </p:nvSpPr>
        <p:spPr>
          <a:xfrm>
            <a:off x="6736702" y="1908110"/>
            <a:ext cx="354564" cy="3041779"/>
          </a:xfrm>
          <a:prstGeom prst="rightBrac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endParaRPr>
          </a:p>
        </p:txBody>
      </p:sp>
      <p:sp>
        <p:nvSpPr>
          <p:cNvPr id="20" name="Accolade fermante 19">
            <a:extLst>
              <a:ext uri="{FF2B5EF4-FFF2-40B4-BE49-F238E27FC236}">
                <a16:creationId xmlns:a16="http://schemas.microsoft.com/office/drawing/2014/main" id="{AB353F77-0957-47CD-8314-076B88903A79}"/>
              </a:ext>
            </a:extLst>
          </p:cNvPr>
          <p:cNvSpPr/>
          <p:nvPr/>
        </p:nvSpPr>
        <p:spPr>
          <a:xfrm>
            <a:off x="6736703" y="5018597"/>
            <a:ext cx="354563" cy="688004"/>
          </a:xfrm>
          <a:prstGeom prst="rightBrac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endParaRPr>
          </a:p>
        </p:txBody>
      </p:sp>
      <p:sp>
        <p:nvSpPr>
          <p:cNvPr id="24" name="ZoneTexte 23">
            <a:extLst>
              <a:ext uri="{FF2B5EF4-FFF2-40B4-BE49-F238E27FC236}">
                <a16:creationId xmlns:a16="http://schemas.microsoft.com/office/drawing/2014/main" id="{47910DA3-C5B6-403E-A5F1-9082BB0DCCD9}"/>
              </a:ext>
            </a:extLst>
          </p:cNvPr>
          <p:cNvSpPr txBox="1"/>
          <p:nvPr/>
        </p:nvSpPr>
        <p:spPr>
          <a:xfrm>
            <a:off x="7155081" y="3290501"/>
            <a:ext cx="1912719"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b="0" i="0" u="none" baseline="0" dirty="0">
                <a:solidFill>
                  <a:srgbClr val="114F9D"/>
                </a:solidFill>
                <a:latin typeface="Montserrat" panose="00000500000000000000" pitchFamily="50" charset="0"/>
              </a:rPr>
              <a:t>Pregnancy summary</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25" name="ZoneTexte 24">
            <a:extLst>
              <a:ext uri="{FF2B5EF4-FFF2-40B4-BE49-F238E27FC236}">
                <a16:creationId xmlns:a16="http://schemas.microsoft.com/office/drawing/2014/main" id="{B4A011B0-07CD-402C-80C3-5004D054AB09}"/>
              </a:ext>
            </a:extLst>
          </p:cNvPr>
          <p:cNvSpPr txBox="1"/>
          <p:nvPr/>
        </p:nvSpPr>
        <p:spPr>
          <a:xfrm>
            <a:off x="7164881" y="5224101"/>
            <a:ext cx="1902920"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b="0" i="0" u="none" baseline="0" dirty="0">
                <a:solidFill>
                  <a:srgbClr val="114F9D"/>
                </a:solidFill>
                <a:latin typeface="Montserrat" panose="00000500000000000000" pitchFamily="50" charset="0"/>
              </a:rPr>
              <a:t>Paediatric exam</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9" name="Rectangle 8">
            <a:extLst>
              <a:ext uri="{FF2B5EF4-FFF2-40B4-BE49-F238E27FC236}">
                <a16:creationId xmlns:a16="http://schemas.microsoft.com/office/drawing/2014/main" id="{3AC1A45B-3BB3-45FB-BB16-82769FA8D241}"/>
              </a:ext>
            </a:extLst>
          </p:cNvPr>
          <p:cNvSpPr/>
          <p:nvPr/>
        </p:nvSpPr>
        <p:spPr>
          <a:xfrm>
            <a:off x="0" y="333368"/>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PP</a:t>
            </a:r>
          </a:p>
        </p:txBody>
      </p:sp>
    </p:spTree>
    <p:extLst>
      <p:ext uri="{BB962C8B-B14F-4D97-AF65-F5344CB8AC3E}">
        <p14:creationId xmlns:p14="http://schemas.microsoft.com/office/powerpoint/2010/main" val="196136331"/>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pPr algn="l" rtl="0"/>
            <a:r>
              <a:rPr lang="en-GB" sz="2800" b="0" i="0" u="none" baseline="0" dirty="0">
                <a:latin typeface="Montserrat" panose="00000500000000000000" pitchFamily="50" charset="0"/>
              </a:rPr>
              <a:t>Postpartum: Neonatal monitoring</a:t>
            </a:r>
          </a:p>
        </p:txBody>
      </p:sp>
      <p:sp>
        <p:nvSpPr>
          <p:cNvPr id="24" name="ZoneTexte 23">
            <a:extLst>
              <a:ext uri="{FF2B5EF4-FFF2-40B4-BE49-F238E27FC236}">
                <a16:creationId xmlns:a16="http://schemas.microsoft.com/office/drawing/2014/main" id="{47910DA3-C5B6-403E-A5F1-9082BB0DCCD9}"/>
              </a:ext>
            </a:extLst>
          </p:cNvPr>
          <p:cNvSpPr txBox="1"/>
          <p:nvPr/>
        </p:nvSpPr>
        <p:spPr>
          <a:xfrm>
            <a:off x="784405" y="4090089"/>
            <a:ext cx="1588617"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b="0" i="0" u="none" baseline="0" dirty="0">
                <a:solidFill>
                  <a:srgbClr val="114F9D"/>
                </a:solidFill>
                <a:latin typeface="Montserrat" panose="00000500000000000000" pitchFamily="50" charset="0"/>
              </a:rPr>
              <a:t>Bilirubinaemia</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25" name="ZoneTexte 24">
            <a:extLst>
              <a:ext uri="{FF2B5EF4-FFF2-40B4-BE49-F238E27FC236}">
                <a16:creationId xmlns:a16="http://schemas.microsoft.com/office/drawing/2014/main" id="{B4A011B0-07CD-402C-80C3-5004D054AB09}"/>
              </a:ext>
            </a:extLst>
          </p:cNvPr>
          <p:cNvSpPr txBox="1"/>
          <p:nvPr/>
        </p:nvSpPr>
        <p:spPr>
          <a:xfrm>
            <a:off x="4497597" y="4090088"/>
            <a:ext cx="1303894"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b="0" i="0" u="none" baseline="0" dirty="0">
                <a:solidFill>
                  <a:srgbClr val="114F9D"/>
                </a:solidFill>
                <a:latin typeface="Montserrat" panose="00000500000000000000" pitchFamily="50" charset="0"/>
              </a:rPr>
              <a:t>Weight</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pic>
        <p:nvPicPr>
          <p:cNvPr id="3" name="Image 2">
            <a:extLst>
              <a:ext uri="{FF2B5EF4-FFF2-40B4-BE49-F238E27FC236}">
                <a16:creationId xmlns:a16="http://schemas.microsoft.com/office/drawing/2014/main" id="{F10C6530-19E9-4EDD-ACE7-D485D1BC00C3}"/>
              </a:ext>
            </a:extLst>
          </p:cNvPr>
          <p:cNvPicPr>
            <a:picLocks noChangeAspect="1"/>
          </p:cNvPicPr>
          <p:nvPr/>
        </p:nvPicPr>
        <p:blipFill>
          <a:blip r:embed="rId3"/>
          <a:stretch>
            <a:fillRect/>
          </a:stretch>
        </p:blipFill>
        <p:spPr>
          <a:xfrm>
            <a:off x="784405" y="1078870"/>
            <a:ext cx="5442011" cy="2830658"/>
          </a:xfrm>
          <a:prstGeom prst="rect">
            <a:avLst/>
          </a:prstGeom>
          <a:ln>
            <a:solidFill>
              <a:schemeClr val="accent1"/>
            </a:solidFill>
          </a:ln>
        </p:spPr>
      </p:pic>
      <p:pic>
        <p:nvPicPr>
          <p:cNvPr id="4" name="Image 3">
            <a:extLst>
              <a:ext uri="{FF2B5EF4-FFF2-40B4-BE49-F238E27FC236}">
                <a16:creationId xmlns:a16="http://schemas.microsoft.com/office/drawing/2014/main" id="{6456EAA8-B542-4BC2-A0A7-A62E558CCA02}"/>
              </a:ext>
            </a:extLst>
          </p:cNvPr>
          <p:cNvPicPr>
            <a:picLocks noChangeAspect="1"/>
          </p:cNvPicPr>
          <p:nvPr/>
        </p:nvPicPr>
        <p:blipFill>
          <a:blip r:embed="rId4"/>
          <a:stretch>
            <a:fillRect/>
          </a:stretch>
        </p:blipFill>
        <p:spPr>
          <a:xfrm>
            <a:off x="5993366" y="3232919"/>
            <a:ext cx="2684103" cy="2758474"/>
          </a:xfrm>
          <a:prstGeom prst="rect">
            <a:avLst/>
          </a:prstGeom>
        </p:spPr>
      </p:pic>
      <p:grpSp>
        <p:nvGrpSpPr>
          <p:cNvPr id="11" name="Groupe 10">
            <a:extLst>
              <a:ext uri="{FF2B5EF4-FFF2-40B4-BE49-F238E27FC236}">
                <a16:creationId xmlns:a16="http://schemas.microsoft.com/office/drawing/2014/main" id="{E3D3B4BA-C3BA-4EC1-8B7C-A293680B0F86}"/>
              </a:ext>
            </a:extLst>
          </p:cNvPr>
          <p:cNvGrpSpPr/>
          <p:nvPr/>
        </p:nvGrpSpPr>
        <p:grpSpPr>
          <a:xfrm>
            <a:off x="2651297" y="4367083"/>
            <a:ext cx="3646866" cy="1550544"/>
            <a:chOff x="6126778" y="2580920"/>
            <a:chExt cx="3646866" cy="1550544"/>
          </a:xfrm>
        </p:grpSpPr>
        <p:cxnSp>
          <p:nvCxnSpPr>
            <p:cNvPr id="12" name="Connecteur droit avec flèche 11">
              <a:extLst>
                <a:ext uri="{FF2B5EF4-FFF2-40B4-BE49-F238E27FC236}">
                  <a16:creationId xmlns:a16="http://schemas.microsoft.com/office/drawing/2014/main" id="{4B7E3ABD-5C99-46E1-A04F-5BA0649F39AC}"/>
                </a:ext>
              </a:extLst>
            </p:cNvPr>
            <p:cNvCxnSpPr>
              <a:cxnSpLocks/>
              <a:stCxn id="13" idx="0"/>
            </p:cNvCxnSpPr>
            <p:nvPr/>
          </p:nvCxnSpPr>
          <p:spPr>
            <a:xfrm flipV="1">
              <a:off x="7121238" y="2580920"/>
              <a:ext cx="2652406" cy="127354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3" name="ZoneTexte 12">
              <a:extLst>
                <a:ext uri="{FF2B5EF4-FFF2-40B4-BE49-F238E27FC236}">
                  <a16:creationId xmlns:a16="http://schemas.microsoft.com/office/drawing/2014/main" id="{50928CCF-6EBD-438A-A3F6-9F2208BE04B5}"/>
                </a:ext>
              </a:extLst>
            </p:cNvPr>
            <p:cNvSpPr txBox="1"/>
            <p:nvPr/>
          </p:nvSpPr>
          <p:spPr>
            <a:xfrm>
              <a:off x="6126778" y="3854469"/>
              <a:ext cx="1988919"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Values input box</a:t>
              </a:r>
            </a:p>
          </p:txBody>
        </p:sp>
      </p:grpSp>
      <p:sp>
        <p:nvSpPr>
          <p:cNvPr id="14" name="ZoneTexte 13">
            <a:extLst>
              <a:ext uri="{FF2B5EF4-FFF2-40B4-BE49-F238E27FC236}">
                <a16:creationId xmlns:a16="http://schemas.microsoft.com/office/drawing/2014/main" id="{2A376B31-42FE-4C85-8FBE-A4EC35F5C973}"/>
              </a:ext>
            </a:extLst>
          </p:cNvPr>
          <p:cNvSpPr txBox="1"/>
          <p:nvPr/>
        </p:nvSpPr>
        <p:spPr>
          <a:xfrm>
            <a:off x="2768679" y="4078571"/>
            <a:ext cx="1333261"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Light therapy</a:t>
            </a:r>
          </a:p>
        </p:txBody>
      </p:sp>
      <p:sp>
        <p:nvSpPr>
          <p:cNvPr id="15" name="Rectangle 14">
            <a:extLst>
              <a:ext uri="{FF2B5EF4-FFF2-40B4-BE49-F238E27FC236}">
                <a16:creationId xmlns:a16="http://schemas.microsoft.com/office/drawing/2014/main" id="{C4FD268F-1B08-4CAD-8282-1B139486F4A1}"/>
              </a:ext>
            </a:extLst>
          </p:cNvPr>
          <p:cNvSpPr/>
          <p:nvPr/>
        </p:nvSpPr>
        <p:spPr>
          <a:xfrm>
            <a:off x="0" y="333368"/>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PP</a:t>
            </a:r>
          </a:p>
        </p:txBody>
      </p:sp>
    </p:spTree>
    <p:extLst>
      <p:ext uri="{BB962C8B-B14F-4D97-AF65-F5344CB8AC3E}">
        <p14:creationId xmlns:p14="http://schemas.microsoft.com/office/powerpoint/2010/main" val="2374519163"/>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pPr algn="l" rtl="0"/>
            <a:r>
              <a:rPr lang="en-GB" sz="2800" b="0" i="0" u="none" baseline="0" dirty="0">
                <a:latin typeface="Montserrat" panose="00000500000000000000" pitchFamily="50" charset="0"/>
              </a:rPr>
              <a:t>Postpartum: Postnatal care at home and early discharge </a:t>
            </a:r>
          </a:p>
        </p:txBody>
      </p:sp>
      <p:pic>
        <p:nvPicPr>
          <p:cNvPr id="5" name="Image 4">
            <a:extLst>
              <a:ext uri="{FF2B5EF4-FFF2-40B4-BE49-F238E27FC236}">
                <a16:creationId xmlns:a16="http://schemas.microsoft.com/office/drawing/2014/main" id="{E4D605FF-43A8-42A3-B0C8-DC620A90E4A9}"/>
              </a:ext>
            </a:extLst>
          </p:cNvPr>
          <p:cNvPicPr>
            <a:picLocks noChangeAspect="1"/>
          </p:cNvPicPr>
          <p:nvPr/>
        </p:nvPicPr>
        <p:blipFill>
          <a:blip r:embed="rId3"/>
          <a:stretch>
            <a:fillRect/>
          </a:stretch>
        </p:blipFill>
        <p:spPr>
          <a:xfrm>
            <a:off x="1350606" y="1074165"/>
            <a:ext cx="6442788" cy="4709669"/>
          </a:xfrm>
          <a:prstGeom prst="rect">
            <a:avLst/>
          </a:prstGeom>
          <a:ln>
            <a:solidFill>
              <a:schemeClr val="accent1"/>
            </a:solidFill>
          </a:ln>
        </p:spPr>
      </p:pic>
      <p:sp>
        <p:nvSpPr>
          <p:cNvPr id="6" name="Rectangle 5">
            <a:extLst>
              <a:ext uri="{FF2B5EF4-FFF2-40B4-BE49-F238E27FC236}">
                <a16:creationId xmlns:a16="http://schemas.microsoft.com/office/drawing/2014/main" id="{7F6FB824-3094-4A2B-A2F3-6258375AA69F}"/>
              </a:ext>
            </a:extLst>
          </p:cNvPr>
          <p:cNvSpPr/>
          <p:nvPr/>
        </p:nvSpPr>
        <p:spPr>
          <a:xfrm>
            <a:off x="0" y="333368"/>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PP</a:t>
            </a:r>
          </a:p>
        </p:txBody>
      </p:sp>
    </p:spTree>
    <p:extLst>
      <p:ext uri="{BB962C8B-B14F-4D97-AF65-F5344CB8AC3E}">
        <p14:creationId xmlns:p14="http://schemas.microsoft.com/office/powerpoint/2010/main" val="2825864918"/>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id="{217C99B2-EC6D-437B-867E-B9C232617197}"/>
              </a:ext>
            </a:extLst>
          </p:cNvPr>
          <p:cNvSpPr>
            <a:spLocks noChangeArrowheads="1"/>
          </p:cNvSpPr>
          <p:nvPr/>
        </p:nvSpPr>
        <p:spPr bwMode="auto">
          <a:xfrm>
            <a:off x="1120775" y="13081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eaLnBrk="1" hangingPunct="1">
              <a:spcBef>
                <a:spcPct val="0"/>
              </a:spcBef>
              <a:buClrTx/>
              <a:buSzTx/>
              <a:buFontTx/>
              <a:buNone/>
            </a:pPr>
            <a:endParaRPr lang="en-GB" altLang="fr-FR" sz="1400" kern="1200" dirty="0">
              <a:solidFill>
                <a:srgbClr val="144F9F"/>
              </a:solidFill>
            </a:endParaRPr>
          </a:p>
        </p:txBody>
      </p:sp>
      <p:sp>
        <p:nvSpPr>
          <p:cNvPr id="3" name="Titre 2">
            <a:extLst>
              <a:ext uri="{FF2B5EF4-FFF2-40B4-BE49-F238E27FC236}">
                <a16:creationId xmlns:a16="http://schemas.microsoft.com/office/drawing/2014/main" id="{4ED83EF5-F092-4D6E-AFB1-5BF16A9148D2}"/>
              </a:ext>
            </a:extLst>
          </p:cNvPr>
          <p:cNvSpPr>
            <a:spLocks noGrp="1"/>
          </p:cNvSpPr>
          <p:nvPr>
            <p:ph type="title"/>
          </p:nvPr>
        </p:nvSpPr>
        <p:spPr>
          <a:xfrm>
            <a:off x="908793" y="2841504"/>
            <a:ext cx="7772404" cy="1174992"/>
          </a:xfrm>
        </p:spPr>
        <p:txBody>
          <a:bodyPr>
            <a:normAutofit fontScale="90000"/>
          </a:bodyPr>
          <a:lstStyle/>
          <a:p>
            <a:pPr rtl="0"/>
            <a:r>
              <a:rPr lang="en-GB" sz="5300" b="0" i="0" u="none" baseline="0" dirty="0">
                <a:latin typeface="Montserrat" panose="00000500000000000000" pitchFamily="50" charset="0"/>
              </a:rPr>
              <a:t>Family planning</a:t>
            </a:r>
            <a:br>
              <a:rPr lang="en-GB" sz="4000" dirty="0">
                <a:latin typeface="Montserrat" panose="00000500000000000000" pitchFamily="50" charset="0"/>
              </a:rPr>
            </a:br>
            <a:br>
              <a:rPr lang="en-GB" sz="4000" dirty="0">
                <a:latin typeface="Montserrat" panose="00000500000000000000" pitchFamily="50" charset="0"/>
              </a:rPr>
            </a:br>
            <a:endParaRPr lang="en-GB" sz="2800" dirty="0">
              <a:latin typeface="Montserrat" panose="00000500000000000000" pitchFamily="50" charset="0"/>
            </a:endParaRPr>
          </a:p>
        </p:txBody>
      </p:sp>
      <p:sp>
        <p:nvSpPr>
          <p:cNvPr id="5" name="Rectangle 4">
            <a:extLst>
              <a:ext uri="{FF2B5EF4-FFF2-40B4-BE49-F238E27FC236}">
                <a16:creationId xmlns:a16="http://schemas.microsoft.com/office/drawing/2014/main" id="{CAA53079-7CE6-4856-BC11-151C8B17E596}"/>
              </a:ext>
            </a:extLst>
          </p:cNvPr>
          <p:cNvSpPr/>
          <p:nvPr/>
        </p:nvSpPr>
        <p:spPr>
          <a:xfrm>
            <a:off x="0" y="307242"/>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FP</a:t>
            </a:r>
            <a:endParaRPr lang="en-GB"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26086281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pPr algn="l" rtl="0"/>
            <a:r>
              <a:rPr lang="en-GB" sz="2800" b="0" i="0" u="none" baseline="0" dirty="0">
                <a:latin typeface="Montserrat" panose="00000500000000000000" pitchFamily="50" charset="0"/>
              </a:rPr>
              <a:t>Family planning</a:t>
            </a:r>
          </a:p>
        </p:txBody>
      </p:sp>
      <p:pic>
        <p:nvPicPr>
          <p:cNvPr id="5" name="Image 4">
            <a:extLst>
              <a:ext uri="{FF2B5EF4-FFF2-40B4-BE49-F238E27FC236}">
                <a16:creationId xmlns:a16="http://schemas.microsoft.com/office/drawing/2014/main" id="{47D661C0-87C0-4B0F-8673-F7415B640619}"/>
              </a:ext>
            </a:extLst>
          </p:cNvPr>
          <p:cNvPicPr>
            <a:picLocks noChangeAspect="1"/>
          </p:cNvPicPr>
          <p:nvPr/>
        </p:nvPicPr>
        <p:blipFill>
          <a:blip r:embed="rId3"/>
          <a:stretch>
            <a:fillRect/>
          </a:stretch>
        </p:blipFill>
        <p:spPr>
          <a:xfrm>
            <a:off x="702923" y="949697"/>
            <a:ext cx="2543273" cy="2218046"/>
          </a:xfrm>
          <a:prstGeom prst="rect">
            <a:avLst/>
          </a:prstGeom>
        </p:spPr>
      </p:pic>
      <p:pic>
        <p:nvPicPr>
          <p:cNvPr id="6" name="Image 5">
            <a:extLst>
              <a:ext uri="{FF2B5EF4-FFF2-40B4-BE49-F238E27FC236}">
                <a16:creationId xmlns:a16="http://schemas.microsoft.com/office/drawing/2014/main" id="{22954D61-2ABA-4A22-BBF8-B02892CC787A}"/>
              </a:ext>
            </a:extLst>
          </p:cNvPr>
          <p:cNvPicPr>
            <a:picLocks noChangeAspect="1"/>
          </p:cNvPicPr>
          <p:nvPr/>
        </p:nvPicPr>
        <p:blipFill>
          <a:blip r:embed="rId4"/>
          <a:stretch>
            <a:fillRect/>
          </a:stretch>
        </p:blipFill>
        <p:spPr>
          <a:xfrm>
            <a:off x="2472612" y="1934371"/>
            <a:ext cx="6316825" cy="4000912"/>
          </a:xfrm>
          <a:prstGeom prst="rect">
            <a:avLst/>
          </a:prstGeom>
          <a:ln>
            <a:solidFill>
              <a:schemeClr val="accent1"/>
            </a:solidFill>
          </a:ln>
        </p:spPr>
      </p:pic>
      <p:grpSp>
        <p:nvGrpSpPr>
          <p:cNvPr id="11" name="Groupe 10">
            <a:extLst>
              <a:ext uri="{FF2B5EF4-FFF2-40B4-BE49-F238E27FC236}">
                <a16:creationId xmlns:a16="http://schemas.microsoft.com/office/drawing/2014/main" id="{E3D3B4BA-C3BA-4EC1-8B7C-A293680B0F86}"/>
              </a:ext>
            </a:extLst>
          </p:cNvPr>
          <p:cNvGrpSpPr/>
          <p:nvPr/>
        </p:nvGrpSpPr>
        <p:grpSpPr>
          <a:xfrm>
            <a:off x="3246196" y="1171122"/>
            <a:ext cx="4042511" cy="461661"/>
            <a:chOff x="6703015" y="-684419"/>
            <a:chExt cx="4042511" cy="461661"/>
          </a:xfrm>
        </p:grpSpPr>
        <p:cxnSp>
          <p:nvCxnSpPr>
            <p:cNvPr id="12" name="Connecteur droit avec flèche 11">
              <a:extLst>
                <a:ext uri="{FF2B5EF4-FFF2-40B4-BE49-F238E27FC236}">
                  <a16:creationId xmlns:a16="http://schemas.microsoft.com/office/drawing/2014/main" id="{4B7E3ABD-5C99-46E1-A04F-5BA0649F39AC}"/>
                </a:ext>
              </a:extLst>
            </p:cNvPr>
            <p:cNvCxnSpPr>
              <a:cxnSpLocks/>
              <a:stCxn id="13" idx="1"/>
            </p:cNvCxnSpPr>
            <p:nvPr/>
          </p:nvCxnSpPr>
          <p:spPr>
            <a:xfrm flipH="1" flipV="1">
              <a:off x="6703015" y="-545921"/>
              <a:ext cx="2053592" cy="9233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3" name="ZoneTexte 12">
              <a:extLst>
                <a:ext uri="{FF2B5EF4-FFF2-40B4-BE49-F238E27FC236}">
                  <a16:creationId xmlns:a16="http://schemas.microsoft.com/office/drawing/2014/main" id="{50928CCF-6EBD-438A-A3F6-9F2208BE04B5}"/>
                </a:ext>
              </a:extLst>
            </p:cNvPr>
            <p:cNvSpPr txBox="1"/>
            <p:nvPr/>
          </p:nvSpPr>
          <p:spPr>
            <a:xfrm>
              <a:off x="8756607" y="-684419"/>
              <a:ext cx="1988919"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To select the type of record</a:t>
              </a:r>
            </a:p>
          </p:txBody>
        </p:sp>
      </p:grpSp>
      <p:grpSp>
        <p:nvGrpSpPr>
          <p:cNvPr id="19" name="Groupe 18">
            <a:extLst>
              <a:ext uri="{FF2B5EF4-FFF2-40B4-BE49-F238E27FC236}">
                <a16:creationId xmlns:a16="http://schemas.microsoft.com/office/drawing/2014/main" id="{35184750-8247-422F-A00F-7ED397485AF0}"/>
              </a:ext>
            </a:extLst>
          </p:cNvPr>
          <p:cNvGrpSpPr/>
          <p:nvPr/>
        </p:nvGrpSpPr>
        <p:grpSpPr>
          <a:xfrm>
            <a:off x="245707" y="4030825"/>
            <a:ext cx="2114938" cy="1402627"/>
            <a:chOff x="3550126" y="2022884"/>
            <a:chExt cx="2114938" cy="1402627"/>
          </a:xfrm>
        </p:grpSpPr>
        <p:cxnSp>
          <p:nvCxnSpPr>
            <p:cNvPr id="20" name="Connecteur droit avec flèche 19">
              <a:extLst>
                <a:ext uri="{FF2B5EF4-FFF2-40B4-BE49-F238E27FC236}">
                  <a16:creationId xmlns:a16="http://schemas.microsoft.com/office/drawing/2014/main" id="{FF87CBDD-9EB2-4108-9992-0D107FDD88F0}"/>
                </a:ext>
              </a:extLst>
            </p:cNvPr>
            <p:cNvCxnSpPr>
              <a:cxnSpLocks/>
              <a:stCxn id="21" idx="0"/>
            </p:cNvCxnSpPr>
            <p:nvPr/>
          </p:nvCxnSpPr>
          <p:spPr>
            <a:xfrm flipV="1">
              <a:off x="4465498" y="2022884"/>
              <a:ext cx="1199566" cy="940966"/>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1" name="ZoneTexte 20">
              <a:extLst>
                <a:ext uri="{FF2B5EF4-FFF2-40B4-BE49-F238E27FC236}">
                  <a16:creationId xmlns:a16="http://schemas.microsoft.com/office/drawing/2014/main" id="{1C590A15-73BD-4EDE-B675-774B837EDBF3}"/>
                </a:ext>
              </a:extLst>
            </p:cNvPr>
            <p:cNvSpPr txBox="1"/>
            <p:nvPr/>
          </p:nvSpPr>
          <p:spPr>
            <a:xfrm>
              <a:off x="3550126" y="2963850"/>
              <a:ext cx="1830743"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Family planning configuration</a:t>
              </a:r>
            </a:p>
          </p:txBody>
        </p:sp>
      </p:grpSp>
      <p:pic>
        <p:nvPicPr>
          <p:cNvPr id="22" name="Image 21">
            <a:extLst>
              <a:ext uri="{FF2B5EF4-FFF2-40B4-BE49-F238E27FC236}">
                <a16:creationId xmlns:a16="http://schemas.microsoft.com/office/drawing/2014/main" id="{7490AC7D-99EC-42B0-A6B1-E81C03FC6641}"/>
              </a:ext>
            </a:extLst>
          </p:cNvPr>
          <p:cNvPicPr>
            <a:picLocks noChangeAspect="1"/>
          </p:cNvPicPr>
          <p:nvPr/>
        </p:nvPicPr>
        <p:blipFill>
          <a:blip r:embed="rId5"/>
          <a:stretch>
            <a:fillRect/>
          </a:stretch>
        </p:blipFill>
        <p:spPr>
          <a:xfrm>
            <a:off x="6094736" y="4081334"/>
            <a:ext cx="2237501" cy="839945"/>
          </a:xfrm>
          <a:prstGeom prst="rect">
            <a:avLst/>
          </a:prstGeom>
        </p:spPr>
      </p:pic>
      <p:cxnSp>
        <p:nvCxnSpPr>
          <p:cNvPr id="26" name="Connecteur droit avec flèche 25">
            <a:extLst>
              <a:ext uri="{FF2B5EF4-FFF2-40B4-BE49-F238E27FC236}">
                <a16:creationId xmlns:a16="http://schemas.microsoft.com/office/drawing/2014/main" id="{5D343B07-0FF7-49A6-8208-641AFA9377AE}"/>
              </a:ext>
            </a:extLst>
          </p:cNvPr>
          <p:cNvCxnSpPr>
            <a:cxnSpLocks/>
          </p:cNvCxnSpPr>
          <p:nvPr/>
        </p:nvCxnSpPr>
        <p:spPr>
          <a:xfrm flipH="1" flipV="1">
            <a:off x="6094736" y="3312367"/>
            <a:ext cx="1118750" cy="76896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4" name="Rectangle 13">
            <a:extLst>
              <a:ext uri="{FF2B5EF4-FFF2-40B4-BE49-F238E27FC236}">
                <a16:creationId xmlns:a16="http://schemas.microsoft.com/office/drawing/2014/main" id="{E5446F32-0229-4E9D-8D1C-29E2CC0271BE}"/>
              </a:ext>
            </a:extLst>
          </p:cNvPr>
          <p:cNvSpPr/>
          <p:nvPr/>
        </p:nvSpPr>
        <p:spPr>
          <a:xfrm>
            <a:off x="0" y="307242"/>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FP</a:t>
            </a:r>
            <a:endParaRPr lang="en-GB"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109797902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pPr algn="l" rtl="0"/>
            <a:r>
              <a:rPr lang="en-GB" sz="2800" b="0" i="0" u="none" baseline="0" dirty="0">
                <a:latin typeface="Montserrat" panose="00000500000000000000" pitchFamily="50" charset="0"/>
              </a:rPr>
              <a:t>Family planning monitoring</a:t>
            </a:r>
          </a:p>
        </p:txBody>
      </p:sp>
      <p:pic>
        <p:nvPicPr>
          <p:cNvPr id="3" name="Image 2">
            <a:extLst>
              <a:ext uri="{FF2B5EF4-FFF2-40B4-BE49-F238E27FC236}">
                <a16:creationId xmlns:a16="http://schemas.microsoft.com/office/drawing/2014/main" id="{0E1273B8-987B-4CA5-8D2F-7E70F2CC0961}"/>
              </a:ext>
            </a:extLst>
          </p:cNvPr>
          <p:cNvPicPr>
            <a:picLocks noChangeAspect="1"/>
          </p:cNvPicPr>
          <p:nvPr/>
        </p:nvPicPr>
        <p:blipFill>
          <a:blip r:embed="rId3"/>
          <a:stretch>
            <a:fillRect/>
          </a:stretch>
        </p:blipFill>
        <p:spPr>
          <a:xfrm>
            <a:off x="625151" y="1161661"/>
            <a:ext cx="4817805" cy="4534678"/>
          </a:xfrm>
          <a:prstGeom prst="rect">
            <a:avLst/>
          </a:prstGeom>
          <a:ln>
            <a:solidFill>
              <a:schemeClr val="accent1"/>
            </a:solidFill>
          </a:ln>
          <a:scene3d>
            <a:camera prst="perspectiveContrastingRightFacing"/>
            <a:lightRig rig="threePt" dir="t"/>
          </a:scene3d>
        </p:spPr>
      </p:pic>
      <p:pic>
        <p:nvPicPr>
          <p:cNvPr id="4" name="Image 3">
            <a:extLst>
              <a:ext uri="{FF2B5EF4-FFF2-40B4-BE49-F238E27FC236}">
                <a16:creationId xmlns:a16="http://schemas.microsoft.com/office/drawing/2014/main" id="{82B871D6-846E-4EFB-A197-2FD6656009EC}"/>
              </a:ext>
            </a:extLst>
          </p:cNvPr>
          <p:cNvPicPr>
            <a:picLocks noChangeAspect="1"/>
          </p:cNvPicPr>
          <p:nvPr/>
        </p:nvPicPr>
        <p:blipFill>
          <a:blip r:embed="rId4"/>
          <a:stretch>
            <a:fillRect/>
          </a:stretch>
        </p:blipFill>
        <p:spPr>
          <a:xfrm>
            <a:off x="2535379" y="1181281"/>
            <a:ext cx="4767429" cy="4525204"/>
          </a:xfrm>
          <a:prstGeom prst="rect">
            <a:avLst/>
          </a:prstGeom>
          <a:ln>
            <a:solidFill>
              <a:schemeClr val="accent1"/>
            </a:solidFill>
          </a:ln>
          <a:scene3d>
            <a:camera prst="perspectiveContrastingRightFacing"/>
            <a:lightRig rig="threePt" dir="t"/>
          </a:scene3d>
        </p:spPr>
      </p:pic>
      <p:pic>
        <p:nvPicPr>
          <p:cNvPr id="7" name="Image 6">
            <a:extLst>
              <a:ext uri="{FF2B5EF4-FFF2-40B4-BE49-F238E27FC236}">
                <a16:creationId xmlns:a16="http://schemas.microsoft.com/office/drawing/2014/main" id="{1209C9FB-C996-4D40-BC23-A0D23272C5E5}"/>
              </a:ext>
            </a:extLst>
          </p:cNvPr>
          <p:cNvPicPr>
            <a:picLocks noChangeAspect="1"/>
          </p:cNvPicPr>
          <p:nvPr/>
        </p:nvPicPr>
        <p:blipFill>
          <a:blip r:embed="rId5"/>
          <a:stretch>
            <a:fillRect/>
          </a:stretch>
        </p:blipFill>
        <p:spPr>
          <a:xfrm>
            <a:off x="4643239" y="1215784"/>
            <a:ext cx="4569797" cy="4510321"/>
          </a:xfrm>
          <a:prstGeom prst="rect">
            <a:avLst/>
          </a:prstGeom>
          <a:scene3d>
            <a:camera prst="perspectiveContrastingRightFacing"/>
            <a:lightRig rig="threePt" dir="t"/>
          </a:scene3d>
        </p:spPr>
      </p:pic>
      <p:sp>
        <p:nvSpPr>
          <p:cNvPr id="8" name="Rectangle 7">
            <a:extLst>
              <a:ext uri="{FF2B5EF4-FFF2-40B4-BE49-F238E27FC236}">
                <a16:creationId xmlns:a16="http://schemas.microsoft.com/office/drawing/2014/main" id="{F280BF27-FD60-421C-A96D-4BEB255991A3}"/>
              </a:ext>
            </a:extLst>
          </p:cNvPr>
          <p:cNvSpPr/>
          <p:nvPr/>
        </p:nvSpPr>
        <p:spPr>
          <a:xfrm>
            <a:off x="0" y="307242"/>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FP</a:t>
            </a:r>
            <a:endParaRPr lang="en-GB"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1227617543"/>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id="{217C99B2-EC6D-437B-867E-B9C232617197}"/>
              </a:ext>
            </a:extLst>
          </p:cNvPr>
          <p:cNvSpPr>
            <a:spLocks noChangeArrowheads="1"/>
          </p:cNvSpPr>
          <p:nvPr/>
        </p:nvSpPr>
        <p:spPr bwMode="auto">
          <a:xfrm>
            <a:off x="1120775" y="13081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eaLnBrk="1" hangingPunct="1">
              <a:spcBef>
                <a:spcPct val="0"/>
              </a:spcBef>
              <a:buClrTx/>
              <a:buSzTx/>
              <a:buFontTx/>
              <a:buNone/>
            </a:pPr>
            <a:endParaRPr lang="en-GB" altLang="fr-FR" sz="1400" kern="1200" dirty="0">
              <a:solidFill>
                <a:srgbClr val="144F9F"/>
              </a:solidFill>
            </a:endParaRPr>
          </a:p>
        </p:txBody>
      </p:sp>
      <p:sp>
        <p:nvSpPr>
          <p:cNvPr id="3" name="Titre 2">
            <a:extLst>
              <a:ext uri="{FF2B5EF4-FFF2-40B4-BE49-F238E27FC236}">
                <a16:creationId xmlns:a16="http://schemas.microsoft.com/office/drawing/2014/main" id="{4ED83EF5-F092-4D6E-AFB1-5BF16A9148D2}"/>
              </a:ext>
            </a:extLst>
          </p:cNvPr>
          <p:cNvSpPr>
            <a:spLocks noGrp="1"/>
          </p:cNvSpPr>
          <p:nvPr>
            <p:ph type="title"/>
          </p:nvPr>
        </p:nvSpPr>
        <p:spPr>
          <a:xfrm>
            <a:off x="908793" y="2841504"/>
            <a:ext cx="7772404" cy="1174992"/>
          </a:xfrm>
        </p:spPr>
        <p:txBody>
          <a:bodyPr>
            <a:normAutofit fontScale="90000"/>
          </a:bodyPr>
          <a:lstStyle/>
          <a:p>
            <a:pPr rtl="0"/>
            <a:r>
              <a:rPr lang="en-GB" sz="5300" b="0" i="0" u="none" baseline="0" dirty="0">
                <a:latin typeface="Montserrat" panose="00000500000000000000" pitchFamily="50" charset="0"/>
              </a:rPr>
              <a:t>Gynaecology</a:t>
            </a:r>
            <a:br>
              <a:rPr lang="en-GB" sz="4000" dirty="0">
                <a:latin typeface="Montserrat" panose="00000500000000000000" pitchFamily="50" charset="0"/>
              </a:rPr>
            </a:br>
            <a:br>
              <a:rPr lang="en-GB" sz="4000" dirty="0">
                <a:latin typeface="Montserrat" panose="00000500000000000000" pitchFamily="50" charset="0"/>
              </a:rPr>
            </a:br>
            <a:endParaRPr lang="en-GB" sz="2800" dirty="0">
              <a:latin typeface="Montserrat" panose="00000500000000000000" pitchFamily="50" charset="0"/>
            </a:endParaRPr>
          </a:p>
        </p:txBody>
      </p:sp>
      <p:sp>
        <p:nvSpPr>
          <p:cNvPr id="5" name="Rectangle 4">
            <a:extLst>
              <a:ext uri="{FF2B5EF4-FFF2-40B4-BE49-F238E27FC236}">
                <a16:creationId xmlns:a16="http://schemas.microsoft.com/office/drawing/2014/main" id="{F0549EEA-A374-4943-9505-850DDCE5AD2F}"/>
              </a:ext>
            </a:extLst>
          </p:cNvPr>
          <p:cNvSpPr/>
          <p:nvPr/>
        </p:nvSpPr>
        <p:spPr>
          <a:xfrm>
            <a:off x="-60960" y="289824"/>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Gyn</a:t>
            </a:r>
            <a:endParaRPr lang="en-GB"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17753009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81079BD-30F8-4075-91B4-319D444AC44D}"/>
              </a:ext>
            </a:extLst>
          </p:cNvPr>
          <p:cNvPicPr>
            <a:picLocks noChangeAspect="1"/>
          </p:cNvPicPr>
          <p:nvPr/>
        </p:nvPicPr>
        <p:blipFill>
          <a:blip r:embed="rId3"/>
          <a:stretch>
            <a:fillRect/>
          </a:stretch>
        </p:blipFill>
        <p:spPr>
          <a:xfrm>
            <a:off x="646939" y="922717"/>
            <a:ext cx="2543273" cy="2199412"/>
          </a:xfrm>
          <a:prstGeom prst="rect">
            <a:avLst/>
          </a:prstGeom>
        </p:spPr>
      </p:pic>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pPr algn="l" rtl="0"/>
            <a:r>
              <a:rPr lang="en-GB" sz="2800" b="0" i="0" u="none" baseline="0" dirty="0">
                <a:latin typeface="Montserrat" panose="00000500000000000000" pitchFamily="50" charset="0"/>
              </a:rPr>
              <a:t>Gynaecology</a:t>
            </a:r>
          </a:p>
        </p:txBody>
      </p:sp>
      <p:grpSp>
        <p:nvGrpSpPr>
          <p:cNvPr id="11" name="Groupe 10">
            <a:extLst>
              <a:ext uri="{FF2B5EF4-FFF2-40B4-BE49-F238E27FC236}">
                <a16:creationId xmlns:a16="http://schemas.microsoft.com/office/drawing/2014/main" id="{E3D3B4BA-C3BA-4EC1-8B7C-A293680B0F86}"/>
              </a:ext>
            </a:extLst>
          </p:cNvPr>
          <p:cNvGrpSpPr/>
          <p:nvPr/>
        </p:nvGrpSpPr>
        <p:grpSpPr>
          <a:xfrm>
            <a:off x="3246196" y="1171122"/>
            <a:ext cx="4042511" cy="461661"/>
            <a:chOff x="6703015" y="-684419"/>
            <a:chExt cx="4042511" cy="461661"/>
          </a:xfrm>
        </p:grpSpPr>
        <p:cxnSp>
          <p:nvCxnSpPr>
            <p:cNvPr id="12" name="Connecteur droit avec flèche 11">
              <a:extLst>
                <a:ext uri="{FF2B5EF4-FFF2-40B4-BE49-F238E27FC236}">
                  <a16:creationId xmlns:a16="http://schemas.microsoft.com/office/drawing/2014/main" id="{4B7E3ABD-5C99-46E1-A04F-5BA0649F39AC}"/>
                </a:ext>
              </a:extLst>
            </p:cNvPr>
            <p:cNvCxnSpPr>
              <a:cxnSpLocks/>
              <a:stCxn id="13" idx="1"/>
            </p:cNvCxnSpPr>
            <p:nvPr/>
          </p:nvCxnSpPr>
          <p:spPr>
            <a:xfrm flipH="1" flipV="1">
              <a:off x="6703015" y="-545921"/>
              <a:ext cx="2053592" cy="9233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3" name="ZoneTexte 12">
              <a:extLst>
                <a:ext uri="{FF2B5EF4-FFF2-40B4-BE49-F238E27FC236}">
                  <a16:creationId xmlns:a16="http://schemas.microsoft.com/office/drawing/2014/main" id="{50928CCF-6EBD-438A-A3F6-9F2208BE04B5}"/>
                </a:ext>
              </a:extLst>
            </p:cNvPr>
            <p:cNvSpPr txBox="1"/>
            <p:nvPr/>
          </p:nvSpPr>
          <p:spPr>
            <a:xfrm>
              <a:off x="8756607" y="-684419"/>
              <a:ext cx="1988919"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To select the type of record</a:t>
              </a:r>
            </a:p>
          </p:txBody>
        </p:sp>
      </p:grpSp>
      <p:grpSp>
        <p:nvGrpSpPr>
          <p:cNvPr id="19" name="Groupe 18">
            <a:extLst>
              <a:ext uri="{FF2B5EF4-FFF2-40B4-BE49-F238E27FC236}">
                <a16:creationId xmlns:a16="http://schemas.microsoft.com/office/drawing/2014/main" id="{35184750-8247-422F-A00F-7ED397485AF0}"/>
              </a:ext>
            </a:extLst>
          </p:cNvPr>
          <p:cNvGrpSpPr/>
          <p:nvPr/>
        </p:nvGrpSpPr>
        <p:grpSpPr>
          <a:xfrm>
            <a:off x="245708" y="4030825"/>
            <a:ext cx="2114937" cy="1402627"/>
            <a:chOff x="3550127" y="2022884"/>
            <a:chExt cx="2114937" cy="1402627"/>
          </a:xfrm>
        </p:grpSpPr>
        <p:cxnSp>
          <p:nvCxnSpPr>
            <p:cNvPr id="20" name="Connecteur droit avec flèche 19">
              <a:extLst>
                <a:ext uri="{FF2B5EF4-FFF2-40B4-BE49-F238E27FC236}">
                  <a16:creationId xmlns:a16="http://schemas.microsoft.com/office/drawing/2014/main" id="{FF87CBDD-9EB2-4108-9992-0D107FDD88F0}"/>
                </a:ext>
              </a:extLst>
            </p:cNvPr>
            <p:cNvCxnSpPr>
              <a:cxnSpLocks/>
              <a:stCxn id="21" idx="0"/>
            </p:cNvCxnSpPr>
            <p:nvPr/>
          </p:nvCxnSpPr>
          <p:spPr>
            <a:xfrm flipV="1">
              <a:off x="4479786" y="2022884"/>
              <a:ext cx="1185278" cy="940966"/>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1" name="ZoneTexte 20">
              <a:extLst>
                <a:ext uri="{FF2B5EF4-FFF2-40B4-BE49-F238E27FC236}">
                  <a16:creationId xmlns:a16="http://schemas.microsoft.com/office/drawing/2014/main" id="{1C590A15-73BD-4EDE-B675-774B837EDBF3}"/>
                </a:ext>
              </a:extLst>
            </p:cNvPr>
            <p:cNvSpPr txBox="1"/>
            <p:nvPr/>
          </p:nvSpPr>
          <p:spPr>
            <a:xfrm>
              <a:off x="3550127" y="2963850"/>
              <a:ext cx="1859318"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Gynaecology configuration</a:t>
              </a:r>
            </a:p>
          </p:txBody>
        </p:sp>
      </p:grpSp>
      <p:pic>
        <p:nvPicPr>
          <p:cNvPr id="4" name="Image 3">
            <a:extLst>
              <a:ext uri="{FF2B5EF4-FFF2-40B4-BE49-F238E27FC236}">
                <a16:creationId xmlns:a16="http://schemas.microsoft.com/office/drawing/2014/main" id="{18D8619E-9E27-40CF-91F9-9A30A4EE1FF0}"/>
              </a:ext>
            </a:extLst>
          </p:cNvPr>
          <p:cNvPicPr>
            <a:picLocks noChangeAspect="1"/>
          </p:cNvPicPr>
          <p:nvPr/>
        </p:nvPicPr>
        <p:blipFill>
          <a:blip r:embed="rId4"/>
          <a:stretch>
            <a:fillRect/>
          </a:stretch>
        </p:blipFill>
        <p:spPr>
          <a:xfrm>
            <a:off x="2358917" y="1972986"/>
            <a:ext cx="6620196" cy="3713886"/>
          </a:xfrm>
          <a:prstGeom prst="rect">
            <a:avLst/>
          </a:prstGeom>
          <a:ln>
            <a:solidFill>
              <a:schemeClr val="accent1"/>
            </a:solidFill>
          </a:ln>
        </p:spPr>
      </p:pic>
      <p:sp>
        <p:nvSpPr>
          <p:cNvPr id="15" name="Rectangle 14">
            <a:extLst>
              <a:ext uri="{FF2B5EF4-FFF2-40B4-BE49-F238E27FC236}">
                <a16:creationId xmlns:a16="http://schemas.microsoft.com/office/drawing/2014/main" id="{AB05C8BE-6DFC-4DDC-A016-70B93B041A03}"/>
              </a:ext>
            </a:extLst>
          </p:cNvPr>
          <p:cNvSpPr/>
          <p:nvPr/>
        </p:nvSpPr>
        <p:spPr>
          <a:xfrm>
            <a:off x="-60960" y="289824"/>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Gyn</a:t>
            </a:r>
            <a:endParaRPr lang="en-GB"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322658486"/>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886700" cy="298834"/>
          </a:xfrm>
        </p:spPr>
        <p:txBody>
          <a:bodyPr>
            <a:noAutofit/>
          </a:bodyPr>
          <a:lstStyle/>
          <a:p>
            <a:pPr algn="l" rtl="0"/>
            <a:r>
              <a:rPr lang="en-GB" sz="2800" b="0" i="0" u="none" baseline="0" dirty="0">
                <a:latin typeface="Montserrat" panose="00000500000000000000" pitchFamily="50" charset="0"/>
              </a:rPr>
              <a:t>Gynaecology monitoring</a:t>
            </a:r>
          </a:p>
        </p:txBody>
      </p:sp>
      <p:pic>
        <p:nvPicPr>
          <p:cNvPr id="6" name="Image 5">
            <a:extLst>
              <a:ext uri="{FF2B5EF4-FFF2-40B4-BE49-F238E27FC236}">
                <a16:creationId xmlns:a16="http://schemas.microsoft.com/office/drawing/2014/main" id="{60AB0CE2-6B3A-496B-9C73-600F322DBA9D}"/>
              </a:ext>
            </a:extLst>
          </p:cNvPr>
          <p:cNvPicPr>
            <a:picLocks noChangeAspect="1"/>
          </p:cNvPicPr>
          <p:nvPr/>
        </p:nvPicPr>
        <p:blipFill>
          <a:blip r:embed="rId3"/>
          <a:stretch>
            <a:fillRect/>
          </a:stretch>
        </p:blipFill>
        <p:spPr>
          <a:xfrm>
            <a:off x="4077478" y="2820065"/>
            <a:ext cx="4795935" cy="3132865"/>
          </a:xfrm>
          <a:prstGeom prst="rect">
            <a:avLst/>
          </a:prstGeom>
        </p:spPr>
      </p:pic>
      <p:pic>
        <p:nvPicPr>
          <p:cNvPr id="5" name="Image 4">
            <a:extLst>
              <a:ext uri="{FF2B5EF4-FFF2-40B4-BE49-F238E27FC236}">
                <a16:creationId xmlns:a16="http://schemas.microsoft.com/office/drawing/2014/main" id="{10F69FB4-7D5A-41FF-9EB8-CC53AB249D8F}"/>
              </a:ext>
            </a:extLst>
          </p:cNvPr>
          <p:cNvPicPr>
            <a:picLocks noChangeAspect="1"/>
          </p:cNvPicPr>
          <p:nvPr/>
        </p:nvPicPr>
        <p:blipFill>
          <a:blip r:embed="rId4"/>
          <a:stretch>
            <a:fillRect/>
          </a:stretch>
        </p:blipFill>
        <p:spPr>
          <a:xfrm>
            <a:off x="550507" y="1142999"/>
            <a:ext cx="4173043" cy="4809931"/>
          </a:xfrm>
          <a:prstGeom prst="rect">
            <a:avLst/>
          </a:prstGeom>
        </p:spPr>
      </p:pic>
      <p:grpSp>
        <p:nvGrpSpPr>
          <p:cNvPr id="10" name="Groupe 9">
            <a:extLst>
              <a:ext uri="{FF2B5EF4-FFF2-40B4-BE49-F238E27FC236}">
                <a16:creationId xmlns:a16="http://schemas.microsoft.com/office/drawing/2014/main" id="{DA848F5F-C3B5-4775-BF10-E149227AAEE8}"/>
              </a:ext>
            </a:extLst>
          </p:cNvPr>
          <p:cNvGrpSpPr/>
          <p:nvPr/>
        </p:nvGrpSpPr>
        <p:grpSpPr>
          <a:xfrm>
            <a:off x="4723551" y="1475471"/>
            <a:ext cx="3010749" cy="461661"/>
            <a:chOff x="8180370" y="-380070"/>
            <a:chExt cx="3010749" cy="461661"/>
          </a:xfrm>
        </p:grpSpPr>
        <p:cxnSp>
          <p:nvCxnSpPr>
            <p:cNvPr id="11" name="Connecteur droit avec flèche 10">
              <a:extLst>
                <a:ext uri="{FF2B5EF4-FFF2-40B4-BE49-F238E27FC236}">
                  <a16:creationId xmlns:a16="http://schemas.microsoft.com/office/drawing/2014/main" id="{FF68BAFC-CC9A-45AF-97C7-4267B7BC97B5}"/>
                </a:ext>
              </a:extLst>
            </p:cNvPr>
            <p:cNvCxnSpPr>
              <a:cxnSpLocks/>
              <a:stCxn id="12" idx="1"/>
            </p:cNvCxnSpPr>
            <p:nvPr/>
          </p:nvCxnSpPr>
          <p:spPr>
            <a:xfrm flipH="1" flipV="1">
              <a:off x="8180370" y="-241572"/>
              <a:ext cx="952358" cy="9233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2" name="ZoneTexte 11">
              <a:extLst>
                <a:ext uri="{FF2B5EF4-FFF2-40B4-BE49-F238E27FC236}">
                  <a16:creationId xmlns:a16="http://schemas.microsoft.com/office/drawing/2014/main" id="{93BBEDE2-06AC-46BD-98D4-38E311DC26CB}"/>
                </a:ext>
              </a:extLst>
            </p:cNvPr>
            <p:cNvSpPr txBox="1"/>
            <p:nvPr/>
          </p:nvSpPr>
          <p:spPr>
            <a:xfrm>
              <a:off x="9132728" y="-380070"/>
              <a:ext cx="2058391" cy="461661"/>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b="0" i="0" u="none" baseline="0" dirty="0">
                  <a:solidFill>
                    <a:srgbClr val="114F9D"/>
                  </a:solidFill>
                  <a:latin typeface="Montserrat" panose="00000500000000000000" pitchFamily="50" charset="0"/>
                </a:rPr>
                <a:t>Gynaecology monitoring sheet</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grpSp>
      <p:sp>
        <p:nvSpPr>
          <p:cNvPr id="13" name="ZoneTexte 12">
            <a:extLst>
              <a:ext uri="{FF2B5EF4-FFF2-40B4-BE49-F238E27FC236}">
                <a16:creationId xmlns:a16="http://schemas.microsoft.com/office/drawing/2014/main" id="{F3FF5CEF-4BFA-476A-A2AD-D436C02C06A2}"/>
              </a:ext>
            </a:extLst>
          </p:cNvPr>
          <p:cNvSpPr txBox="1"/>
          <p:nvPr/>
        </p:nvSpPr>
        <p:spPr>
          <a:xfrm>
            <a:off x="5675909" y="2249473"/>
            <a:ext cx="2934691" cy="276995"/>
          </a:xfrm>
          <a:prstGeom prst="rect">
            <a:avLst/>
          </a:prstGeom>
          <a:solidFill>
            <a:schemeClr val="bg1"/>
          </a:solid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b="0" i="0" u="none" baseline="0" dirty="0">
                <a:solidFill>
                  <a:srgbClr val="114F9D"/>
                </a:solidFill>
                <a:latin typeface="Montserrat" panose="00000500000000000000" pitchFamily="50" charset="0"/>
              </a:rPr>
              <a:t>Colposcopy monitoring sheet</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14" name="Connecteur droit avec flèche 13">
            <a:extLst>
              <a:ext uri="{FF2B5EF4-FFF2-40B4-BE49-F238E27FC236}">
                <a16:creationId xmlns:a16="http://schemas.microsoft.com/office/drawing/2014/main" id="{1FE20B04-2571-4FB7-945D-CFA0CE384F34}"/>
              </a:ext>
            </a:extLst>
          </p:cNvPr>
          <p:cNvCxnSpPr>
            <a:cxnSpLocks/>
          </p:cNvCxnSpPr>
          <p:nvPr/>
        </p:nvCxnSpPr>
        <p:spPr>
          <a:xfrm>
            <a:off x="6758474" y="2526468"/>
            <a:ext cx="0" cy="29359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5" name="Rectangle 14">
            <a:extLst>
              <a:ext uri="{FF2B5EF4-FFF2-40B4-BE49-F238E27FC236}">
                <a16:creationId xmlns:a16="http://schemas.microsoft.com/office/drawing/2014/main" id="{B2F9C397-A622-4DC0-A934-1FE146BD5D9E}"/>
              </a:ext>
            </a:extLst>
          </p:cNvPr>
          <p:cNvSpPr/>
          <p:nvPr/>
        </p:nvSpPr>
        <p:spPr>
          <a:xfrm>
            <a:off x="-60960" y="289824"/>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Gyn</a:t>
            </a:r>
            <a:endParaRPr lang="en-GB"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204243509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7CCD1A4-1618-474A-85D5-5F10CC12604C}"/>
              </a:ext>
            </a:extLst>
          </p:cNvPr>
          <p:cNvPicPr>
            <a:picLocks noChangeAspect="1"/>
          </p:cNvPicPr>
          <p:nvPr/>
        </p:nvPicPr>
        <p:blipFill>
          <a:blip r:embed="rId3"/>
          <a:stretch>
            <a:fillRect/>
          </a:stretch>
        </p:blipFill>
        <p:spPr>
          <a:xfrm>
            <a:off x="1887552" y="1129072"/>
            <a:ext cx="4821566" cy="1740585"/>
          </a:xfrm>
          <a:prstGeom prst="rect">
            <a:avLst/>
          </a:prstGeom>
        </p:spPr>
      </p:pic>
      <p:sp>
        <p:nvSpPr>
          <p:cNvPr id="18" name="ZoneTexte 17">
            <a:extLst>
              <a:ext uri="{FF2B5EF4-FFF2-40B4-BE49-F238E27FC236}">
                <a16:creationId xmlns:a16="http://schemas.microsoft.com/office/drawing/2014/main" id="{370A7363-1A64-4643-B235-D9A82DF5D640}"/>
              </a:ext>
            </a:extLst>
          </p:cNvPr>
          <p:cNvSpPr txBox="1"/>
          <p:nvPr/>
        </p:nvSpPr>
        <p:spPr>
          <a:xfrm>
            <a:off x="7142797" y="2481302"/>
            <a:ext cx="1486853" cy="523216"/>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Opening the record</a:t>
            </a:r>
          </a:p>
        </p:txBody>
      </p:sp>
      <p:sp>
        <p:nvSpPr>
          <p:cNvPr id="22" name="ZoneTexte 21">
            <a:extLst>
              <a:ext uri="{FF2B5EF4-FFF2-40B4-BE49-F238E27FC236}">
                <a16:creationId xmlns:a16="http://schemas.microsoft.com/office/drawing/2014/main" id="{C71C9C16-0961-4A81-88D2-623C434BEB36}"/>
              </a:ext>
            </a:extLst>
          </p:cNvPr>
          <p:cNvSpPr txBox="1"/>
          <p:nvPr/>
        </p:nvSpPr>
        <p:spPr>
          <a:xfrm>
            <a:off x="2691322" y="5575041"/>
            <a:ext cx="3109403" cy="523216"/>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Choice of record type when creating it</a:t>
            </a: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p:txBody>
      </p:sp>
      <p:cxnSp>
        <p:nvCxnSpPr>
          <p:cNvPr id="16" name="Connecteur droit avec flèche 15">
            <a:extLst>
              <a:ext uri="{FF2B5EF4-FFF2-40B4-BE49-F238E27FC236}">
                <a16:creationId xmlns:a16="http://schemas.microsoft.com/office/drawing/2014/main" id="{D0CC864B-B977-44B9-9D0D-BB8C1EEB87A8}"/>
              </a:ext>
            </a:extLst>
          </p:cNvPr>
          <p:cNvCxnSpPr>
            <a:cxnSpLocks/>
          </p:cNvCxnSpPr>
          <p:nvPr/>
        </p:nvCxnSpPr>
        <p:spPr>
          <a:xfrm flipH="1" flipV="1">
            <a:off x="2278816" y="1474237"/>
            <a:ext cx="5652204" cy="1007065"/>
          </a:xfrm>
          <a:prstGeom prst="straightConnector1">
            <a:avLst/>
          </a:prstGeom>
          <a:noFill/>
          <a:ln w="9525" cap="flat">
            <a:solidFill>
              <a:schemeClr val="accent1">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cxnSp>
        <p:nvCxnSpPr>
          <p:cNvPr id="8" name="Connecteur droit avec flèche 7">
            <a:extLst>
              <a:ext uri="{FF2B5EF4-FFF2-40B4-BE49-F238E27FC236}">
                <a16:creationId xmlns:a16="http://schemas.microsoft.com/office/drawing/2014/main" id="{5F254D1F-7C16-4007-9EF0-FB5C6A09FCC7}"/>
              </a:ext>
            </a:extLst>
          </p:cNvPr>
          <p:cNvCxnSpPr>
            <a:cxnSpLocks/>
          </p:cNvCxnSpPr>
          <p:nvPr/>
        </p:nvCxnSpPr>
        <p:spPr>
          <a:xfrm flipH="1" flipV="1">
            <a:off x="2976465" y="1474238"/>
            <a:ext cx="4954555" cy="1007064"/>
          </a:xfrm>
          <a:prstGeom prst="straightConnector1">
            <a:avLst/>
          </a:prstGeom>
          <a:noFill/>
          <a:ln w="9525" cap="flat">
            <a:solidFill>
              <a:schemeClr val="accent1">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cxnSp>
        <p:nvCxnSpPr>
          <p:cNvPr id="6" name="Connecteur droit avec flèche 5">
            <a:extLst>
              <a:ext uri="{FF2B5EF4-FFF2-40B4-BE49-F238E27FC236}">
                <a16:creationId xmlns:a16="http://schemas.microsoft.com/office/drawing/2014/main" id="{46DE619F-F4A1-408F-B946-B52E699794A3}"/>
              </a:ext>
            </a:extLst>
          </p:cNvPr>
          <p:cNvCxnSpPr>
            <a:cxnSpLocks/>
          </p:cNvCxnSpPr>
          <p:nvPr/>
        </p:nvCxnSpPr>
        <p:spPr>
          <a:xfrm flipH="1" flipV="1">
            <a:off x="3532910" y="1474020"/>
            <a:ext cx="4398110" cy="994527"/>
          </a:xfrm>
          <a:prstGeom prst="straightConnector1">
            <a:avLst/>
          </a:prstGeom>
          <a:noFill/>
          <a:ln w="9525" cap="flat">
            <a:solidFill>
              <a:schemeClr val="accent1">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sp>
        <p:nvSpPr>
          <p:cNvPr id="3" name="Titre 2">
            <a:extLst>
              <a:ext uri="{FF2B5EF4-FFF2-40B4-BE49-F238E27FC236}">
                <a16:creationId xmlns:a16="http://schemas.microsoft.com/office/drawing/2014/main" id="{215F5BEB-4F15-4D9F-8C7E-A9024A6B4ECC}"/>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RECORD SELECTION</a:t>
            </a:r>
          </a:p>
        </p:txBody>
      </p:sp>
      <p:pic>
        <p:nvPicPr>
          <p:cNvPr id="11" name="Image 10">
            <a:extLst>
              <a:ext uri="{FF2B5EF4-FFF2-40B4-BE49-F238E27FC236}">
                <a16:creationId xmlns:a16="http://schemas.microsoft.com/office/drawing/2014/main" id="{14DB7BB3-D1BE-4BA0-B36B-17DF9FF492F3}"/>
              </a:ext>
            </a:extLst>
          </p:cNvPr>
          <p:cNvPicPr>
            <a:picLocks noChangeAspect="1"/>
          </p:cNvPicPr>
          <p:nvPr/>
        </p:nvPicPr>
        <p:blipFill>
          <a:blip r:embed="rId4"/>
          <a:stretch>
            <a:fillRect/>
          </a:stretch>
        </p:blipFill>
        <p:spPr>
          <a:xfrm>
            <a:off x="696628" y="3055900"/>
            <a:ext cx="2836282" cy="2458110"/>
          </a:xfrm>
          <a:prstGeom prst="rect">
            <a:avLst/>
          </a:prstGeom>
        </p:spPr>
      </p:pic>
      <p:pic>
        <p:nvPicPr>
          <p:cNvPr id="9" name="Image 8">
            <a:extLst>
              <a:ext uri="{FF2B5EF4-FFF2-40B4-BE49-F238E27FC236}">
                <a16:creationId xmlns:a16="http://schemas.microsoft.com/office/drawing/2014/main" id="{18C4E7AE-B010-4726-B406-35972906FCC7}"/>
              </a:ext>
            </a:extLst>
          </p:cNvPr>
          <p:cNvPicPr>
            <a:picLocks noChangeAspect="1"/>
          </p:cNvPicPr>
          <p:nvPr/>
        </p:nvPicPr>
        <p:blipFill>
          <a:blip r:embed="rId5"/>
          <a:stretch>
            <a:fillRect/>
          </a:stretch>
        </p:blipFill>
        <p:spPr>
          <a:xfrm>
            <a:off x="5104918" y="3055900"/>
            <a:ext cx="2814688" cy="2458110"/>
          </a:xfrm>
          <a:prstGeom prst="rect">
            <a:avLst/>
          </a:prstGeom>
        </p:spPr>
      </p:pic>
      <p:cxnSp>
        <p:nvCxnSpPr>
          <p:cNvPr id="20" name="Connecteur droit avec flèche 19">
            <a:extLst>
              <a:ext uri="{FF2B5EF4-FFF2-40B4-BE49-F238E27FC236}">
                <a16:creationId xmlns:a16="http://schemas.microsoft.com/office/drawing/2014/main" id="{CE2B7551-E15E-4AF9-92A6-AC1143EB0656}"/>
              </a:ext>
            </a:extLst>
          </p:cNvPr>
          <p:cNvCxnSpPr>
            <a:cxnSpLocks/>
            <a:stCxn id="22" idx="0"/>
          </p:cNvCxnSpPr>
          <p:nvPr/>
        </p:nvCxnSpPr>
        <p:spPr>
          <a:xfrm flipH="1" flipV="1">
            <a:off x="1645920" y="3596641"/>
            <a:ext cx="2600104" cy="1978400"/>
          </a:xfrm>
          <a:prstGeom prst="straightConnector1">
            <a:avLst/>
          </a:prstGeom>
          <a:noFill/>
          <a:ln w="9525" cap="flat">
            <a:solidFill>
              <a:schemeClr val="accent1">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cxnSp>
        <p:nvCxnSpPr>
          <p:cNvPr id="23" name="Connecteur droit avec flèche 22">
            <a:extLst>
              <a:ext uri="{FF2B5EF4-FFF2-40B4-BE49-F238E27FC236}">
                <a16:creationId xmlns:a16="http://schemas.microsoft.com/office/drawing/2014/main" id="{8A5C0E08-8F70-4579-AA8F-DC3625948886}"/>
              </a:ext>
            </a:extLst>
          </p:cNvPr>
          <p:cNvCxnSpPr>
            <a:cxnSpLocks/>
            <a:stCxn id="22" idx="0"/>
          </p:cNvCxnSpPr>
          <p:nvPr/>
        </p:nvCxnSpPr>
        <p:spPr>
          <a:xfrm flipV="1">
            <a:off x="4246024" y="3840481"/>
            <a:ext cx="1076684" cy="1734560"/>
          </a:xfrm>
          <a:prstGeom prst="straightConnector1">
            <a:avLst/>
          </a:prstGeom>
          <a:noFill/>
          <a:ln w="9525" cap="flat">
            <a:solidFill>
              <a:schemeClr val="accent1">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sp>
        <p:nvSpPr>
          <p:cNvPr id="21" name="Rectangle 20">
            <a:extLst>
              <a:ext uri="{FF2B5EF4-FFF2-40B4-BE49-F238E27FC236}">
                <a16:creationId xmlns:a16="http://schemas.microsoft.com/office/drawing/2014/main" id="{3D0CB46B-5B51-4A71-B6AB-6ECD06639616}"/>
              </a:ext>
            </a:extLst>
          </p:cNvPr>
          <p:cNvSpPr/>
          <p:nvPr/>
        </p:nvSpPr>
        <p:spPr>
          <a:xfrm>
            <a:off x="0" y="338277"/>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SC</a:t>
            </a:r>
          </a:p>
        </p:txBody>
      </p:sp>
    </p:spTree>
    <p:extLst>
      <p:ext uri="{BB962C8B-B14F-4D97-AF65-F5344CB8AC3E}">
        <p14:creationId xmlns:p14="http://schemas.microsoft.com/office/powerpoint/2010/main" val="2101167317"/>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a:xfrm>
            <a:off x="1552380" y="386034"/>
            <a:ext cx="7321032" cy="298834"/>
          </a:xfrm>
        </p:spPr>
        <p:txBody>
          <a:bodyPr>
            <a:noAutofit/>
          </a:bodyPr>
          <a:lstStyle/>
          <a:p>
            <a:pPr algn="l" rtl="0"/>
            <a:r>
              <a:rPr lang="en-GB" sz="2800" b="0" i="0" u="none" baseline="0" dirty="0">
                <a:latin typeface="Montserrat" panose="00000500000000000000" pitchFamily="50" charset="0"/>
              </a:rPr>
              <a:t>Gynaecology admissions</a:t>
            </a:r>
          </a:p>
        </p:txBody>
      </p:sp>
      <p:cxnSp>
        <p:nvCxnSpPr>
          <p:cNvPr id="14" name="Connecteur droit avec flèche 13">
            <a:extLst>
              <a:ext uri="{FF2B5EF4-FFF2-40B4-BE49-F238E27FC236}">
                <a16:creationId xmlns:a16="http://schemas.microsoft.com/office/drawing/2014/main" id="{1FE20B04-2571-4FB7-945D-CFA0CE384F34}"/>
              </a:ext>
            </a:extLst>
          </p:cNvPr>
          <p:cNvCxnSpPr>
            <a:cxnSpLocks/>
          </p:cNvCxnSpPr>
          <p:nvPr/>
        </p:nvCxnSpPr>
        <p:spPr>
          <a:xfrm flipV="1">
            <a:off x="7504923" y="5209724"/>
            <a:ext cx="0" cy="28702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7" name="Image 6">
            <a:extLst>
              <a:ext uri="{FF2B5EF4-FFF2-40B4-BE49-F238E27FC236}">
                <a16:creationId xmlns:a16="http://schemas.microsoft.com/office/drawing/2014/main" id="{4E160477-40E3-4858-AEF1-AFA970F4C981}"/>
              </a:ext>
            </a:extLst>
          </p:cNvPr>
          <p:cNvPicPr>
            <a:picLocks noChangeAspect="1"/>
          </p:cNvPicPr>
          <p:nvPr/>
        </p:nvPicPr>
        <p:blipFill>
          <a:blip r:embed="rId3"/>
          <a:stretch>
            <a:fillRect/>
          </a:stretch>
        </p:blipFill>
        <p:spPr>
          <a:xfrm>
            <a:off x="777339" y="2019400"/>
            <a:ext cx="3794661" cy="3575316"/>
          </a:xfrm>
          <a:prstGeom prst="rect">
            <a:avLst/>
          </a:prstGeom>
        </p:spPr>
      </p:pic>
      <p:pic>
        <p:nvPicPr>
          <p:cNvPr id="9" name="Image 8">
            <a:extLst>
              <a:ext uri="{FF2B5EF4-FFF2-40B4-BE49-F238E27FC236}">
                <a16:creationId xmlns:a16="http://schemas.microsoft.com/office/drawing/2014/main" id="{3C8DDF1A-638C-4F60-B0E3-ABC074FA6855}"/>
              </a:ext>
            </a:extLst>
          </p:cNvPr>
          <p:cNvPicPr>
            <a:picLocks noChangeAspect="1"/>
          </p:cNvPicPr>
          <p:nvPr/>
        </p:nvPicPr>
        <p:blipFill>
          <a:blip r:embed="rId4"/>
          <a:stretch>
            <a:fillRect/>
          </a:stretch>
        </p:blipFill>
        <p:spPr>
          <a:xfrm>
            <a:off x="4834625" y="2016376"/>
            <a:ext cx="3794654" cy="3578340"/>
          </a:xfrm>
          <a:prstGeom prst="rect">
            <a:avLst/>
          </a:prstGeom>
        </p:spPr>
      </p:pic>
      <p:pic>
        <p:nvPicPr>
          <p:cNvPr id="17" name="Image 16">
            <a:extLst>
              <a:ext uri="{FF2B5EF4-FFF2-40B4-BE49-F238E27FC236}">
                <a16:creationId xmlns:a16="http://schemas.microsoft.com/office/drawing/2014/main" id="{72D60908-CF52-4543-A8E2-13DD5C2CC173}"/>
              </a:ext>
            </a:extLst>
          </p:cNvPr>
          <p:cNvPicPr>
            <a:picLocks noChangeAspect="1"/>
          </p:cNvPicPr>
          <p:nvPr/>
        </p:nvPicPr>
        <p:blipFill>
          <a:blip r:embed="rId5"/>
          <a:stretch>
            <a:fillRect/>
          </a:stretch>
        </p:blipFill>
        <p:spPr>
          <a:xfrm>
            <a:off x="4191968" y="1110207"/>
            <a:ext cx="962229" cy="814194"/>
          </a:xfrm>
          <a:prstGeom prst="rect">
            <a:avLst/>
          </a:prstGeom>
        </p:spPr>
      </p:pic>
      <p:cxnSp>
        <p:nvCxnSpPr>
          <p:cNvPr id="19" name="Connecteur droit avec flèche 18">
            <a:extLst>
              <a:ext uri="{FF2B5EF4-FFF2-40B4-BE49-F238E27FC236}">
                <a16:creationId xmlns:a16="http://schemas.microsoft.com/office/drawing/2014/main" id="{09131873-34D2-4E60-8C6A-8005CF6F5D2C}"/>
              </a:ext>
            </a:extLst>
          </p:cNvPr>
          <p:cNvCxnSpPr>
            <a:cxnSpLocks/>
            <a:stCxn id="17" idx="3"/>
          </p:cNvCxnSpPr>
          <p:nvPr/>
        </p:nvCxnSpPr>
        <p:spPr>
          <a:xfrm>
            <a:off x="5154197" y="1517304"/>
            <a:ext cx="525248" cy="832436"/>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2" name="Connecteur droit avec flèche 21">
            <a:extLst>
              <a:ext uri="{FF2B5EF4-FFF2-40B4-BE49-F238E27FC236}">
                <a16:creationId xmlns:a16="http://schemas.microsoft.com/office/drawing/2014/main" id="{3D510791-DF09-4D20-BCB0-24FAEC244B12}"/>
              </a:ext>
            </a:extLst>
          </p:cNvPr>
          <p:cNvCxnSpPr>
            <a:cxnSpLocks/>
            <a:stCxn id="17" idx="1"/>
          </p:cNvCxnSpPr>
          <p:nvPr/>
        </p:nvCxnSpPr>
        <p:spPr>
          <a:xfrm flipH="1">
            <a:off x="1884786" y="1517304"/>
            <a:ext cx="2307182" cy="100270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0" name="Rectangle 9">
            <a:extLst>
              <a:ext uri="{FF2B5EF4-FFF2-40B4-BE49-F238E27FC236}">
                <a16:creationId xmlns:a16="http://schemas.microsoft.com/office/drawing/2014/main" id="{D8582234-F041-4577-A068-F1BF021F05FB}"/>
              </a:ext>
            </a:extLst>
          </p:cNvPr>
          <p:cNvSpPr/>
          <p:nvPr/>
        </p:nvSpPr>
        <p:spPr>
          <a:xfrm>
            <a:off x="-60960" y="289824"/>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Gyn</a:t>
            </a:r>
            <a:endParaRPr lang="en-GB"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194321937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id="{217C99B2-EC6D-437B-867E-B9C232617197}"/>
              </a:ext>
            </a:extLst>
          </p:cNvPr>
          <p:cNvSpPr>
            <a:spLocks noChangeArrowheads="1"/>
          </p:cNvSpPr>
          <p:nvPr/>
        </p:nvSpPr>
        <p:spPr bwMode="auto">
          <a:xfrm>
            <a:off x="1120775" y="13081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eaLnBrk="1" hangingPunct="1">
              <a:spcBef>
                <a:spcPct val="0"/>
              </a:spcBef>
              <a:buClrTx/>
              <a:buSzTx/>
              <a:buFontTx/>
              <a:buNone/>
            </a:pPr>
            <a:endParaRPr lang="en-GB" altLang="fr-FR" sz="1400" kern="1200" dirty="0">
              <a:solidFill>
                <a:srgbClr val="144F9F"/>
              </a:solidFill>
            </a:endParaRPr>
          </a:p>
        </p:txBody>
      </p:sp>
      <p:sp>
        <p:nvSpPr>
          <p:cNvPr id="3" name="Titre 2">
            <a:extLst>
              <a:ext uri="{FF2B5EF4-FFF2-40B4-BE49-F238E27FC236}">
                <a16:creationId xmlns:a16="http://schemas.microsoft.com/office/drawing/2014/main" id="{4ED83EF5-F092-4D6E-AFB1-5BF16A9148D2}"/>
              </a:ext>
            </a:extLst>
          </p:cNvPr>
          <p:cNvSpPr>
            <a:spLocks noGrp="1"/>
          </p:cNvSpPr>
          <p:nvPr>
            <p:ph type="title"/>
          </p:nvPr>
        </p:nvSpPr>
        <p:spPr>
          <a:xfrm>
            <a:off x="908793" y="2841504"/>
            <a:ext cx="7772404" cy="1174992"/>
          </a:xfrm>
        </p:spPr>
        <p:txBody>
          <a:bodyPr>
            <a:normAutofit fontScale="90000"/>
          </a:bodyPr>
          <a:lstStyle/>
          <a:p>
            <a:pPr rtl="0"/>
            <a:r>
              <a:rPr lang="en-GB" sz="5300" b="0" i="0" u="none" baseline="0" dirty="0">
                <a:latin typeface="Montserrat" panose="00000500000000000000" pitchFamily="50" charset="0"/>
              </a:rPr>
              <a:t>Thank you for your attention</a:t>
            </a:r>
            <a:br>
              <a:rPr lang="en-GB" sz="4000" dirty="0">
                <a:latin typeface="Montserrat" panose="00000500000000000000" pitchFamily="50" charset="0"/>
              </a:rPr>
            </a:br>
            <a:br>
              <a:rPr lang="en-GB" sz="4000" dirty="0">
                <a:latin typeface="Montserrat" panose="00000500000000000000" pitchFamily="50" charset="0"/>
              </a:rPr>
            </a:br>
            <a:endParaRPr lang="en-GB" sz="2800" dirty="0">
              <a:latin typeface="Montserrat" panose="00000500000000000000" pitchFamily="50" charset="0"/>
            </a:endParaRPr>
          </a:p>
        </p:txBody>
      </p:sp>
    </p:spTree>
    <p:extLst>
      <p:ext uri="{BB962C8B-B14F-4D97-AF65-F5344CB8AC3E}">
        <p14:creationId xmlns:p14="http://schemas.microsoft.com/office/powerpoint/2010/main" val="38140191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B6B629E-8227-42DF-9C80-C831B67DF89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1321026"/>
            <a:ext cx="6293737" cy="3412386"/>
          </a:xfrm>
          <a:prstGeom prst="rect">
            <a:avLst/>
          </a:prstGeom>
          <a:scene3d>
            <a:camera prst="perspectiveContrastingRightFacing"/>
            <a:lightRig rig="threePt" dir="t"/>
          </a:scene3d>
          <a:sp3d contourW="19050">
            <a:contourClr>
              <a:srgbClr val="61A0ED"/>
            </a:contourClr>
          </a:sp3d>
        </p:spPr>
      </p:pic>
      <p:sp>
        <p:nvSpPr>
          <p:cNvPr id="3" name="Titre 2">
            <a:extLst>
              <a:ext uri="{FF2B5EF4-FFF2-40B4-BE49-F238E27FC236}">
                <a16:creationId xmlns:a16="http://schemas.microsoft.com/office/drawing/2014/main" id="{215F5BEB-4F15-4D9F-8C7E-A9024A6B4ECC}"/>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RECORD SELECTION</a:t>
            </a:r>
          </a:p>
        </p:txBody>
      </p:sp>
      <p:pic>
        <p:nvPicPr>
          <p:cNvPr id="4" name="Image 3">
            <a:extLst>
              <a:ext uri="{FF2B5EF4-FFF2-40B4-BE49-F238E27FC236}">
                <a16:creationId xmlns:a16="http://schemas.microsoft.com/office/drawing/2014/main" id="{F6371DE4-CDCB-4B66-A0BC-7B7A7321B334}"/>
              </a:ext>
            </a:extLst>
          </p:cNvPr>
          <p:cNvPicPr>
            <a:picLocks noChangeAspect="1"/>
          </p:cNvPicPr>
          <p:nvPr/>
        </p:nvPicPr>
        <p:blipFill>
          <a:blip r:embed="rId4"/>
          <a:stretch>
            <a:fillRect/>
          </a:stretch>
        </p:blipFill>
        <p:spPr>
          <a:xfrm>
            <a:off x="3527713" y="1531942"/>
            <a:ext cx="6572251" cy="3511114"/>
          </a:xfrm>
          <a:prstGeom prst="rect">
            <a:avLst/>
          </a:prstGeom>
          <a:scene3d>
            <a:camera prst="perspectiveContrastingRightFacing"/>
            <a:lightRig rig="threePt" dir="t"/>
          </a:scene3d>
        </p:spPr>
      </p:pic>
      <p:sp>
        <p:nvSpPr>
          <p:cNvPr id="8" name="Rectangle 7">
            <a:extLst>
              <a:ext uri="{FF2B5EF4-FFF2-40B4-BE49-F238E27FC236}">
                <a16:creationId xmlns:a16="http://schemas.microsoft.com/office/drawing/2014/main" id="{03EDA25C-5C46-4B51-969F-D1471829E863}"/>
              </a:ext>
            </a:extLst>
          </p:cNvPr>
          <p:cNvSpPr/>
          <p:nvPr/>
        </p:nvSpPr>
        <p:spPr>
          <a:xfrm>
            <a:off x="0" y="338277"/>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SC</a:t>
            </a:r>
          </a:p>
        </p:txBody>
      </p:sp>
    </p:spTree>
    <p:extLst>
      <p:ext uri="{BB962C8B-B14F-4D97-AF65-F5344CB8AC3E}">
        <p14:creationId xmlns:p14="http://schemas.microsoft.com/office/powerpoint/2010/main" val="8547508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1504EFE-8C61-4254-8066-B54C0B72CEEE}"/>
              </a:ext>
            </a:extLst>
          </p:cNvPr>
          <p:cNvPicPr>
            <a:picLocks noChangeAspect="1"/>
          </p:cNvPicPr>
          <p:nvPr/>
        </p:nvPicPr>
        <p:blipFill>
          <a:blip r:embed="rId3"/>
          <a:stretch>
            <a:fillRect/>
          </a:stretch>
        </p:blipFill>
        <p:spPr>
          <a:xfrm>
            <a:off x="1106304" y="1550243"/>
            <a:ext cx="6923632" cy="3757513"/>
          </a:xfrm>
          <a:prstGeom prst="rect">
            <a:avLst/>
          </a:prstGeom>
          <a:ln>
            <a:solidFill>
              <a:schemeClr val="accent1"/>
            </a:solidFill>
          </a:ln>
        </p:spPr>
      </p:pic>
      <p:sp>
        <p:nvSpPr>
          <p:cNvPr id="19" name="ZoneTexte 18">
            <a:extLst>
              <a:ext uri="{FF2B5EF4-FFF2-40B4-BE49-F238E27FC236}">
                <a16:creationId xmlns:a16="http://schemas.microsoft.com/office/drawing/2014/main" id="{37563E50-03AE-4BD6-9B20-0A469D4700ED}"/>
              </a:ext>
            </a:extLst>
          </p:cNvPr>
          <p:cNvSpPr txBox="1"/>
          <p:nvPr/>
        </p:nvSpPr>
        <p:spPr>
          <a:xfrm>
            <a:off x="154499" y="980801"/>
            <a:ext cx="1701660"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 Information pane</a:t>
            </a:r>
          </a:p>
        </p:txBody>
      </p:sp>
      <p:sp>
        <p:nvSpPr>
          <p:cNvPr id="29" name="ZoneTexte 28">
            <a:extLst>
              <a:ext uri="{FF2B5EF4-FFF2-40B4-BE49-F238E27FC236}">
                <a16:creationId xmlns:a16="http://schemas.microsoft.com/office/drawing/2014/main" id="{F5FBDD2B-7546-4919-BF64-305F788428CC}"/>
              </a:ext>
            </a:extLst>
          </p:cNvPr>
          <p:cNvSpPr txBox="1"/>
          <p:nvPr/>
        </p:nvSpPr>
        <p:spPr>
          <a:xfrm>
            <a:off x="7312436" y="3177458"/>
            <a:ext cx="606893" cy="276995"/>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 </a:t>
            </a:r>
            <a:r>
              <a:rPr lang="en-GB" sz="1200" b="0" i="0" u="none" baseline="0" dirty="0">
                <a:solidFill>
                  <a:srgbClr val="114F9D"/>
                </a:solidFill>
                <a:latin typeface="Montserrat" panose="00000500000000000000" pitchFamily="50" charset="0"/>
              </a:rPr>
              <a:t>Tabs</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38" name="ZoneTexte 37">
            <a:extLst>
              <a:ext uri="{FF2B5EF4-FFF2-40B4-BE49-F238E27FC236}">
                <a16:creationId xmlns:a16="http://schemas.microsoft.com/office/drawing/2014/main" id="{2EB5A570-0B05-4837-8E82-72E777AE9D42}"/>
              </a:ext>
            </a:extLst>
          </p:cNvPr>
          <p:cNvSpPr txBox="1"/>
          <p:nvPr/>
        </p:nvSpPr>
        <p:spPr>
          <a:xfrm>
            <a:off x="3853571" y="5600203"/>
            <a:ext cx="973981"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Input box</a:t>
            </a:r>
          </a:p>
        </p:txBody>
      </p:sp>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General appearance</a:t>
            </a:r>
            <a:endParaRPr lang="en-GB" sz="1800" dirty="0">
              <a:latin typeface="Montserrat" panose="00000500000000000000" pitchFamily="50" charset="0"/>
            </a:endParaRPr>
          </a:p>
        </p:txBody>
      </p:sp>
      <p:cxnSp>
        <p:nvCxnSpPr>
          <p:cNvPr id="21" name="Connecteur droit avec flèche 20">
            <a:extLst>
              <a:ext uri="{FF2B5EF4-FFF2-40B4-BE49-F238E27FC236}">
                <a16:creationId xmlns:a16="http://schemas.microsoft.com/office/drawing/2014/main" id="{B8DBD6A6-57A8-49D2-96D1-91B7F6BD5334}"/>
              </a:ext>
            </a:extLst>
          </p:cNvPr>
          <p:cNvCxnSpPr>
            <a:cxnSpLocks/>
          </p:cNvCxnSpPr>
          <p:nvPr/>
        </p:nvCxnSpPr>
        <p:spPr>
          <a:xfrm flipH="1" flipV="1">
            <a:off x="3554963" y="4646645"/>
            <a:ext cx="761487" cy="95355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8" name="Connecteur droit avec flèche 27">
            <a:extLst>
              <a:ext uri="{FF2B5EF4-FFF2-40B4-BE49-F238E27FC236}">
                <a16:creationId xmlns:a16="http://schemas.microsoft.com/office/drawing/2014/main" id="{F889333B-A59C-436E-A89E-B46C46C616D6}"/>
              </a:ext>
            </a:extLst>
          </p:cNvPr>
          <p:cNvCxnSpPr>
            <a:cxnSpLocks/>
            <a:stCxn id="29" idx="0"/>
          </p:cNvCxnSpPr>
          <p:nvPr/>
        </p:nvCxnSpPr>
        <p:spPr>
          <a:xfrm flipH="1" flipV="1">
            <a:off x="5626361" y="1931438"/>
            <a:ext cx="1989522" cy="124602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34" name="Connecteur droit avec flèche 33">
            <a:extLst>
              <a:ext uri="{FF2B5EF4-FFF2-40B4-BE49-F238E27FC236}">
                <a16:creationId xmlns:a16="http://schemas.microsoft.com/office/drawing/2014/main" id="{B25E9D6F-3310-445A-9733-55CBB0809BF1}"/>
              </a:ext>
            </a:extLst>
          </p:cNvPr>
          <p:cNvCxnSpPr>
            <a:cxnSpLocks/>
          </p:cNvCxnSpPr>
          <p:nvPr/>
        </p:nvCxnSpPr>
        <p:spPr>
          <a:xfrm>
            <a:off x="620025" y="1257796"/>
            <a:ext cx="2524391" cy="29244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2" name="Connecteur droit avec flèche 21">
            <a:extLst>
              <a:ext uri="{FF2B5EF4-FFF2-40B4-BE49-F238E27FC236}">
                <a16:creationId xmlns:a16="http://schemas.microsoft.com/office/drawing/2014/main" id="{0752975C-5A55-4887-80EF-B3EBB446BF62}"/>
              </a:ext>
            </a:extLst>
          </p:cNvPr>
          <p:cNvCxnSpPr>
            <a:cxnSpLocks/>
          </p:cNvCxnSpPr>
          <p:nvPr/>
        </p:nvCxnSpPr>
        <p:spPr>
          <a:xfrm flipH="1" flipV="1">
            <a:off x="4939006" y="1965518"/>
            <a:ext cx="2676876" cy="121194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15" name="Rectangle 14">
            <a:extLst>
              <a:ext uri="{FF2B5EF4-FFF2-40B4-BE49-F238E27FC236}">
                <a16:creationId xmlns:a16="http://schemas.microsoft.com/office/drawing/2014/main" id="{66341D7F-3CCE-4340-90A3-8D994C5BE075}"/>
              </a:ext>
            </a:extLst>
          </p:cNvPr>
          <p:cNvSpPr/>
          <p:nvPr/>
        </p:nvSpPr>
        <p:spPr>
          <a:xfrm>
            <a:off x="0" y="338277"/>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SC</a:t>
            </a:r>
          </a:p>
        </p:txBody>
      </p:sp>
    </p:spTree>
    <p:extLst>
      <p:ext uri="{BB962C8B-B14F-4D97-AF65-F5344CB8AC3E}">
        <p14:creationId xmlns:p14="http://schemas.microsoft.com/office/powerpoint/2010/main" val="332476665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AA8C83D-265C-4BB4-A3DA-98F9DCF1EA86}"/>
              </a:ext>
            </a:extLst>
          </p:cNvPr>
          <p:cNvPicPr>
            <a:picLocks noChangeAspect="1"/>
          </p:cNvPicPr>
          <p:nvPr/>
        </p:nvPicPr>
        <p:blipFill>
          <a:blip r:embed="rId3"/>
          <a:stretch>
            <a:fillRect/>
          </a:stretch>
        </p:blipFill>
        <p:spPr>
          <a:xfrm>
            <a:off x="482852" y="1221899"/>
            <a:ext cx="8178296" cy="527257"/>
          </a:xfrm>
          <a:prstGeom prst="rect">
            <a:avLst/>
          </a:prstGeom>
        </p:spPr>
      </p:pic>
      <p:sp>
        <p:nvSpPr>
          <p:cNvPr id="4" name="Titre 3">
            <a:extLst>
              <a:ext uri="{FF2B5EF4-FFF2-40B4-BE49-F238E27FC236}">
                <a16:creationId xmlns:a16="http://schemas.microsoft.com/office/drawing/2014/main" id="{5F9B5A3D-15BB-418E-B15B-688C0B632276}"/>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Top ribbon</a:t>
            </a:r>
          </a:p>
        </p:txBody>
      </p:sp>
      <p:cxnSp>
        <p:nvCxnSpPr>
          <p:cNvPr id="27" name="Connecteur droit avec flèche 26">
            <a:extLst>
              <a:ext uri="{FF2B5EF4-FFF2-40B4-BE49-F238E27FC236}">
                <a16:creationId xmlns:a16="http://schemas.microsoft.com/office/drawing/2014/main" id="{BD27530A-2108-4A85-81DC-05AF631A5D9A}"/>
              </a:ext>
            </a:extLst>
          </p:cNvPr>
          <p:cNvCxnSpPr>
            <a:cxnSpLocks/>
          </p:cNvCxnSpPr>
          <p:nvPr/>
        </p:nvCxnSpPr>
        <p:spPr>
          <a:xfrm flipV="1">
            <a:off x="1117333" y="1485527"/>
            <a:ext cx="560773" cy="1321388"/>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8" name="Connecteur droit avec flèche 27">
            <a:extLst>
              <a:ext uri="{FF2B5EF4-FFF2-40B4-BE49-F238E27FC236}">
                <a16:creationId xmlns:a16="http://schemas.microsoft.com/office/drawing/2014/main" id="{B7AEAE73-53AF-4468-BAA9-316E9F29328B}"/>
              </a:ext>
            </a:extLst>
          </p:cNvPr>
          <p:cNvCxnSpPr>
            <a:cxnSpLocks/>
          </p:cNvCxnSpPr>
          <p:nvPr/>
        </p:nvCxnSpPr>
        <p:spPr>
          <a:xfrm flipH="1" flipV="1">
            <a:off x="3498981" y="1485528"/>
            <a:ext cx="690464" cy="228403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9" name="Connecteur droit avec flèche 28">
            <a:extLst>
              <a:ext uri="{FF2B5EF4-FFF2-40B4-BE49-F238E27FC236}">
                <a16:creationId xmlns:a16="http://schemas.microsoft.com/office/drawing/2014/main" id="{6B78266C-0361-4549-827A-BBA9FC878117}"/>
              </a:ext>
            </a:extLst>
          </p:cNvPr>
          <p:cNvCxnSpPr>
            <a:cxnSpLocks/>
          </p:cNvCxnSpPr>
          <p:nvPr/>
        </p:nvCxnSpPr>
        <p:spPr>
          <a:xfrm flipV="1">
            <a:off x="4189445" y="1485528"/>
            <a:ext cx="139959" cy="228403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4" name="Ellipse 23">
            <a:extLst>
              <a:ext uri="{FF2B5EF4-FFF2-40B4-BE49-F238E27FC236}">
                <a16:creationId xmlns:a16="http://schemas.microsoft.com/office/drawing/2014/main" id="{B0695DA8-47E0-4864-AEC0-9CFB60014DF7}"/>
              </a:ext>
            </a:extLst>
          </p:cNvPr>
          <p:cNvSpPr/>
          <p:nvPr/>
        </p:nvSpPr>
        <p:spPr>
          <a:xfrm>
            <a:off x="141763" y="2517412"/>
            <a:ext cx="2694580" cy="1125254"/>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rtl="0"/>
            <a:endParaRPr lang="en-GB" sz="1400" dirty="0">
              <a:solidFill>
                <a:srgbClr val="114F9D"/>
              </a:solidFill>
              <a:latin typeface="Montserrat" panose="00000500000000000000" pitchFamily="50" charset="0"/>
            </a:endParaRPr>
          </a:p>
          <a:p>
            <a:pPr algn="ctr" rtl="0"/>
            <a:r>
              <a:rPr lang="en-GB" sz="1400" b="0" i="0" u="none" baseline="0" dirty="0">
                <a:solidFill>
                  <a:srgbClr val="114F9D"/>
                </a:solidFill>
                <a:latin typeface="Montserrat" panose="00000500000000000000" pitchFamily="50" charset="0"/>
              </a:rPr>
              <a:t>Civil status of the patient</a:t>
            </a:r>
          </a:p>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9" name="Ellipse 18">
            <a:extLst>
              <a:ext uri="{FF2B5EF4-FFF2-40B4-BE49-F238E27FC236}">
                <a16:creationId xmlns:a16="http://schemas.microsoft.com/office/drawing/2014/main" id="{EB30A8EB-723D-405B-9247-B4CD6D1E4057}"/>
              </a:ext>
            </a:extLst>
          </p:cNvPr>
          <p:cNvSpPr/>
          <p:nvPr/>
        </p:nvSpPr>
        <p:spPr>
          <a:xfrm>
            <a:off x="2985715" y="3695080"/>
            <a:ext cx="2407460" cy="735741"/>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rtl="0"/>
            <a:r>
              <a:rPr lang="en-GB" sz="1400" b="0" i="0" u="none" baseline="0" dirty="0">
                <a:solidFill>
                  <a:srgbClr val="114F9D"/>
                </a:solidFill>
                <a:latin typeface="Montserrat" panose="00000500000000000000" pitchFamily="50" charset="0"/>
              </a:rPr>
              <a:t>Automated clinical data</a:t>
            </a:r>
            <a:endParaRPr kumimoji="0" lang="en-GB" sz="1400" b="0" i="0" u="none" strike="noStrike" cap="none" spc="0" normalizeH="0" baseline="0" dirty="0">
              <a:ln>
                <a:noFill/>
              </a:ln>
              <a:solidFill>
                <a:srgbClr val="000000"/>
              </a:solidFill>
              <a:effectLst/>
              <a:uFillTx/>
              <a:sym typeface="Calibri"/>
            </a:endParaRPr>
          </a:p>
        </p:txBody>
      </p:sp>
      <p:cxnSp>
        <p:nvCxnSpPr>
          <p:cNvPr id="30" name="Connecteur droit avec flèche 29">
            <a:extLst>
              <a:ext uri="{FF2B5EF4-FFF2-40B4-BE49-F238E27FC236}">
                <a16:creationId xmlns:a16="http://schemas.microsoft.com/office/drawing/2014/main" id="{42D7EADB-9A8F-45FA-AFFB-54A20AE2F97C}"/>
              </a:ext>
            </a:extLst>
          </p:cNvPr>
          <p:cNvCxnSpPr>
            <a:cxnSpLocks/>
          </p:cNvCxnSpPr>
          <p:nvPr/>
        </p:nvCxnSpPr>
        <p:spPr>
          <a:xfrm flipV="1">
            <a:off x="7339695" y="1485528"/>
            <a:ext cx="826931" cy="117386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31" name="Ellipse 30">
            <a:extLst>
              <a:ext uri="{FF2B5EF4-FFF2-40B4-BE49-F238E27FC236}">
                <a16:creationId xmlns:a16="http://schemas.microsoft.com/office/drawing/2014/main" id="{1B5CB3CF-55A5-49D2-B9E4-EB8F9086B4AD}"/>
              </a:ext>
            </a:extLst>
          </p:cNvPr>
          <p:cNvSpPr/>
          <p:nvPr/>
        </p:nvSpPr>
        <p:spPr>
          <a:xfrm>
            <a:off x="6010320" y="2659393"/>
            <a:ext cx="2407460" cy="432787"/>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rtl="0"/>
            <a:r>
              <a:rPr lang="en-GB" sz="1400" b="0" i="0" u="none" baseline="0" dirty="0">
                <a:solidFill>
                  <a:srgbClr val="114F9D"/>
                </a:solidFill>
                <a:latin typeface="Montserrat" panose="00000500000000000000" pitchFamily="50" charset="0"/>
              </a:rPr>
              <a:t>Alerts</a:t>
            </a:r>
            <a:endParaRPr kumimoji="0" lang="en-GB" sz="1400" b="0" i="0" u="none" strike="noStrike" cap="none" spc="0" normalizeH="0" baseline="0" dirty="0">
              <a:ln>
                <a:noFill/>
              </a:ln>
              <a:solidFill>
                <a:srgbClr val="000000"/>
              </a:solidFill>
              <a:effectLst/>
              <a:uFillTx/>
              <a:sym typeface="Calibri"/>
            </a:endParaRPr>
          </a:p>
        </p:txBody>
      </p:sp>
      <p:sp>
        <p:nvSpPr>
          <p:cNvPr id="34" name="ZoneTexte 33">
            <a:extLst>
              <a:ext uri="{FF2B5EF4-FFF2-40B4-BE49-F238E27FC236}">
                <a16:creationId xmlns:a16="http://schemas.microsoft.com/office/drawing/2014/main" id="{31A5A9CF-900B-4A60-B8A0-6E306A2A6D2F}"/>
              </a:ext>
            </a:extLst>
          </p:cNvPr>
          <p:cNvSpPr txBox="1"/>
          <p:nvPr/>
        </p:nvSpPr>
        <p:spPr>
          <a:xfrm>
            <a:off x="726220" y="5085339"/>
            <a:ext cx="7559364"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rtl="0"/>
            <a:r>
              <a:rPr lang="en-GB" sz="1400" b="0" i="0" u="none" baseline="0" dirty="0">
                <a:solidFill>
                  <a:srgbClr val="114F9D"/>
                </a:solidFill>
                <a:latin typeface="Montserrat" panose="00000500000000000000" pitchFamily="50" charset="0"/>
                <a:sym typeface="Wingdings" panose="05000000000000000000" pitchFamily="2" charset="2"/>
              </a:rPr>
              <a:t> </a:t>
            </a:r>
            <a:r>
              <a:rPr lang="en-GB" sz="1400" b="0" i="0" u="none" baseline="0" dirty="0">
                <a:solidFill>
                  <a:srgbClr val="114F9D"/>
                </a:solidFill>
                <a:latin typeface="Montserrat" panose="00000500000000000000" pitchFamily="50" charset="0"/>
              </a:rPr>
              <a:t>The top ribbon gives permanent access to clinical data </a:t>
            </a:r>
            <a:endParaRPr lang="en-GB" sz="1400" dirty="0"/>
          </a:p>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4" name="Rectangle 13">
            <a:extLst>
              <a:ext uri="{FF2B5EF4-FFF2-40B4-BE49-F238E27FC236}">
                <a16:creationId xmlns:a16="http://schemas.microsoft.com/office/drawing/2014/main" id="{758FA530-944E-41C4-B77F-9B10B65ED9F0}"/>
              </a:ext>
            </a:extLst>
          </p:cNvPr>
          <p:cNvSpPr/>
          <p:nvPr/>
        </p:nvSpPr>
        <p:spPr>
          <a:xfrm>
            <a:off x="0" y="338277"/>
            <a:ext cx="707027" cy="369332"/>
          </a:xfrm>
          <a:prstGeom prst="rect">
            <a:avLst/>
          </a:prstGeom>
          <a:ln>
            <a:noFill/>
          </a:ln>
        </p:spPr>
        <p:txBody>
          <a:bodyPr wrap="square">
            <a:spAutoFit/>
          </a:bodyPr>
          <a:lstStyle/>
          <a:p>
            <a:pPr algn="l" rtl="0"/>
            <a:r>
              <a:rPr lang="en-GB" b="0" i="0" u="none" baseline="0" dirty="0">
                <a:solidFill>
                  <a:schemeClr val="bg1"/>
                </a:solidFill>
                <a:latin typeface="Montserrat" panose="00000500000000000000" pitchFamily="50" charset="0"/>
              </a:rPr>
              <a:t>SC</a:t>
            </a:r>
          </a:p>
        </p:txBody>
      </p:sp>
    </p:spTree>
    <p:extLst>
      <p:ext uri="{BB962C8B-B14F-4D97-AF65-F5344CB8AC3E}">
        <p14:creationId xmlns:p14="http://schemas.microsoft.com/office/powerpoint/2010/main" val="1710216776"/>
      </p:ext>
    </p:extLst>
  </p:cSld>
  <p:clrMapOvr>
    <a:masterClrMapping/>
  </p:clrMapOvr>
  <p:transition spd="med"/>
</p:sld>
</file>

<file path=ppt/theme/theme1.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5290</Words>
  <Application>Microsoft Office PowerPoint</Application>
  <PresentationFormat>Affichage à l'écran (4:3)</PresentationFormat>
  <Paragraphs>487</Paragraphs>
  <Slides>61</Slides>
  <Notes>60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61</vt:i4>
      </vt:variant>
    </vt:vector>
  </HeadingPairs>
  <TitlesOfParts>
    <vt:vector size="68" baseType="lpstr">
      <vt:lpstr>Arial</vt:lpstr>
      <vt:lpstr>Calibri</vt:lpstr>
      <vt:lpstr>Calibri Light</vt:lpstr>
      <vt:lpstr>Montserrat</vt:lpstr>
      <vt:lpstr>Tahoma</vt:lpstr>
      <vt:lpstr>Wingdings</vt:lpstr>
      <vt:lpstr>Thème Office</vt:lpstr>
      <vt:lpstr>Obstetrics</vt:lpstr>
      <vt:lpstr>Présentation PowerPoint</vt:lpstr>
      <vt:lpstr>Opening the record and consultations  </vt:lpstr>
      <vt:lpstr>Présentation PowerPoint</vt:lpstr>
      <vt:lpstr>PATIENT SELECTION</vt:lpstr>
      <vt:lpstr>RECORD SELECTION</vt:lpstr>
      <vt:lpstr>RECORD SELECTION</vt:lpstr>
      <vt:lpstr>General appearance</vt:lpstr>
      <vt:lpstr>Top ribbon</vt:lpstr>
      <vt:lpstr>Administrative tab</vt:lpstr>
      <vt:lpstr>Intuitive search based on the first letters</vt:lpstr>
      <vt:lpstr>Présentation PowerPoint</vt:lpstr>
      <vt:lpstr>Présentation PowerPoint</vt:lpstr>
      <vt:lpstr>Pregnancy tab - ‘Start of pregnancy’ sub-tab</vt:lpstr>
      <vt:lpstr>Pregnancy monitoring </vt:lpstr>
      <vt:lpstr>Pregnancy monitoring: example of follow-up consultation</vt:lpstr>
      <vt:lpstr>Pregnancy monitoring: example of follow-up consultation - Entering a prescription</vt:lpstr>
      <vt:lpstr>Pregnancy monitoring: example of follow-up consultation - Entering a prescription</vt:lpstr>
      <vt:lpstr>Pregnancy monitoring: example of follow-up consultation - Printing a prescription</vt:lpstr>
      <vt:lpstr>Pregnancy monitoring: Example of follow-up consultation - Creating the ‘follow-up letter’</vt:lpstr>
      <vt:lpstr>Pregnancy monitoring: Example of follow-up consultation - Creating the ‘follow-up letter’</vt:lpstr>
      <vt:lpstr>Hospitalization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Pregnancy monitoring: pregnancy summary</vt:lpstr>
      <vt:lpstr>Ultrasounds</vt:lpstr>
      <vt:lpstr>Delivery room  </vt:lpstr>
      <vt:lpstr>ROOM SAFETY CHECKLIST </vt:lpstr>
      <vt:lpstr>Delivery</vt:lpstr>
      <vt:lpstr>Delivery</vt:lpstr>
      <vt:lpstr>Labour monitoring data input</vt:lpstr>
      <vt:lpstr>Entering the delivery process data</vt:lpstr>
      <vt:lpstr>Drug administration</vt:lpstr>
      <vt:lpstr>Pregnancy summary</vt:lpstr>
      <vt:lpstr>Pregnancy summary</vt:lpstr>
      <vt:lpstr>DR neonate</vt:lpstr>
      <vt:lpstr>Clinical examination/resuscitation</vt:lpstr>
      <vt:lpstr>Generating reports</vt:lpstr>
      <vt:lpstr>ANAESTHESIA RECORD</vt:lpstr>
      <vt:lpstr>Departure from delivery room</vt:lpstr>
      <vt:lpstr>Postpartum  </vt:lpstr>
      <vt:lpstr>Postpartum: Maternal monitoring</vt:lpstr>
      <vt:lpstr>Postpartum: maternal monitoring</vt:lpstr>
      <vt:lpstr>Postpartum: 8th day certificate</vt:lpstr>
      <vt:lpstr>Postpartum: Neonatal monitoring</vt:lpstr>
      <vt:lpstr>Postpartum: Neonatal monitoring</vt:lpstr>
      <vt:lpstr>Postpartum: Postnatal care at home and early discharge </vt:lpstr>
      <vt:lpstr>Family planning  </vt:lpstr>
      <vt:lpstr>Family planning</vt:lpstr>
      <vt:lpstr>Family planning monitoring</vt:lpstr>
      <vt:lpstr>Gynaecology  </vt:lpstr>
      <vt:lpstr>Gynaecology</vt:lpstr>
      <vt:lpstr>Gynaecology monitoring</vt:lpstr>
      <vt:lpstr>Gynaecology admissions</vt:lpstr>
      <vt:lpstr>Thank you for your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OLIVIER MORVAN</dc:creator>
  <cp:lastModifiedBy>Melany AVENDANO BOLIVAR</cp:lastModifiedBy>
  <cp:revision>487</cp:revision>
  <dcterms:modified xsi:type="dcterms:W3CDTF">2021-06-10T10:53:40Z</dcterms:modified>
</cp:coreProperties>
</file>