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332" r:id="rId3"/>
    <p:sldId id="354" r:id="rId4"/>
    <p:sldId id="330" r:id="rId5"/>
    <p:sldId id="361" r:id="rId6"/>
    <p:sldId id="299" r:id="rId7"/>
    <p:sldId id="360" r:id="rId8"/>
    <p:sldId id="384" r:id="rId9"/>
    <p:sldId id="382" r:id="rId10"/>
    <p:sldId id="355" r:id="rId11"/>
    <p:sldId id="356" r:id="rId12"/>
    <p:sldId id="312" r:id="rId13"/>
    <p:sldId id="292" r:id="rId14"/>
    <p:sldId id="334" r:id="rId15"/>
    <p:sldId id="357" r:id="rId16"/>
    <p:sldId id="358" r:id="rId17"/>
    <p:sldId id="335" r:id="rId18"/>
    <p:sldId id="336" r:id="rId19"/>
    <p:sldId id="366" r:id="rId20"/>
    <p:sldId id="339" r:id="rId21"/>
    <p:sldId id="341" r:id="rId22"/>
    <p:sldId id="363" r:id="rId23"/>
    <p:sldId id="340" r:id="rId24"/>
    <p:sldId id="362" r:id="rId25"/>
    <p:sldId id="364" r:id="rId26"/>
    <p:sldId id="333" r:id="rId27"/>
    <p:sldId id="343" r:id="rId28"/>
    <p:sldId id="365" r:id="rId29"/>
    <p:sldId id="367" r:id="rId30"/>
    <p:sldId id="368" r:id="rId31"/>
    <p:sldId id="369" r:id="rId32"/>
    <p:sldId id="346" r:id="rId33"/>
    <p:sldId id="347" r:id="rId34"/>
    <p:sldId id="348" r:id="rId35"/>
    <p:sldId id="370" r:id="rId36"/>
    <p:sldId id="372" r:id="rId37"/>
    <p:sldId id="373" r:id="rId38"/>
    <p:sldId id="375" r:id="rId39"/>
    <p:sldId id="376" r:id="rId40"/>
    <p:sldId id="377" r:id="rId41"/>
    <p:sldId id="378" r:id="rId42"/>
    <p:sldId id="380" r:id="rId43"/>
    <p:sldId id="383" r:id="rId44"/>
    <p:sldId id="379" r:id="rId45"/>
    <p:sldId id="314"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F9E"/>
    <a:srgbClr val="5A97E1"/>
    <a:srgbClr val="124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57" autoAdjust="0"/>
  </p:normalViewPr>
  <p:slideViewPr>
    <p:cSldViewPr snapToGrid="0">
      <p:cViewPr varScale="1">
        <p:scale>
          <a:sx n="93" d="100"/>
          <a:sy n="93" d="100"/>
        </p:scale>
        <p:origin x="720" y="57"/>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5272234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Presentation of DIANE Anaesthesia software: consultation module</a:t>
            </a:r>
          </a:p>
          <a:p>
            <a:endParaRPr lang="en-GB"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also fill in the type of surgery, the scheduled date, etc. Completion is structured. By typing the first 4 letters of the surgery or surgeon, you have access to pre-existing lists.</a:t>
            </a:r>
          </a:p>
        </p:txBody>
      </p:sp>
    </p:spTree>
    <p:extLst>
      <p:ext uri="{BB962C8B-B14F-4D97-AF65-F5344CB8AC3E}">
        <p14:creationId xmlns:p14="http://schemas.microsoft.com/office/powerpoint/2010/main" val="321819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administrative tab has two parts: </a:t>
            </a:r>
          </a:p>
          <a:p>
            <a:pPr rtl="0"/>
            <a:r>
              <a:rPr lang="en-GB" b="0" i="0" u="none" baseline="0" dirty="0"/>
              <a:t>Administrative part: provided by the HIS</a:t>
            </a:r>
          </a:p>
          <a:p>
            <a:pPr rtl="0"/>
            <a:r>
              <a:rPr lang="en-GB" b="0" i="0" u="none" baseline="0" dirty="0"/>
              <a:t>Operation part: must be completed </a:t>
            </a:r>
          </a:p>
        </p:txBody>
      </p:sp>
    </p:spTree>
    <p:extLst>
      <p:ext uri="{BB962C8B-B14F-4D97-AF65-F5344CB8AC3E}">
        <p14:creationId xmlns:p14="http://schemas.microsoft.com/office/powerpoint/2010/main" val="14512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If the patient is registered in DIANE, you will be asked if you wish to copy some of the information from the previous consultation. The range of information copied is set during configuration. In general, all history is copied and surgeries are automatically incremented by the software with the complications reported during the consultation.</a:t>
            </a:r>
          </a:p>
          <a:p>
            <a:endParaRPr lang="en-GB" dirty="0"/>
          </a:p>
        </p:txBody>
      </p:sp>
    </p:spTree>
    <p:extLst>
      <p:ext uri="{BB962C8B-B14F-4D97-AF65-F5344CB8AC3E}">
        <p14:creationId xmlns:p14="http://schemas.microsoft.com/office/powerpoint/2010/main" val="39486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Each component uses an exhaustive list corresponding to each type. </a:t>
            </a:r>
          </a:p>
        </p:txBody>
      </p:sp>
    </p:spTree>
    <p:extLst>
      <p:ext uri="{BB962C8B-B14F-4D97-AF65-F5344CB8AC3E}">
        <p14:creationId xmlns:p14="http://schemas.microsoft.com/office/powerpoint/2010/main" val="289805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Ticking the NTR box will let you quickly confirm the history for a patient who has no history. </a:t>
            </a:r>
          </a:p>
          <a:p>
            <a:endParaRPr lang="en-GB" dirty="0"/>
          </a:p>
          <a:p>
            <a:pPr rtl="0"/>
            <a:r>
              <a:rPr lang="en-GB" b="0" i="0" u="none" baseline="0" dirty="0"/>
              <a:t>The other buttons provide quick access to the EHR and/or the medical record (depending on the interfaces set up).</a:t>
            </a:r>
          </a:p>
        </p:txBody>
      </p:sp>
    </p:spTree>
    <p:extLst>
      <p:ext uri="{BB962C8B-B14F-4D97-AF65-F5344CB8AC3E}">
        <p14:creationId xmlns:p14="http://schemas.microsoft.com/office/powerpoint/2010/main" val="2290115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Each component uses an exhaustive list corresponding to each type. </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The green tick will allow quick completion using a default item (chosen during the configuration).</a:t>
            </a:r>
          </a:p>
          <a:p>
            <a:endParaRPr lang="en-GB" dirty="0"/>
          </a:p>
        </p:txBody>
      </p:sp>
    </p:spTree>
    <p:extLst>
      <p:ext uri="{BB962C8B-B14F-4D97-AF65-F5344CB8AC3E}">
        <p14:creationId xmlns:p14="http://schemas.microsoft.com/office/powerpoint/2010/main" val="1622773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you enter the first letters of the word, the search engine highlights the corresponding items in the list.</a:t>
            </a:r>
          </a:p>
        </p:txBody>
      </p:sp>
    </p:spTree>
    <p:extLst>
      <p:ext uri="{BB962C8B-B14F-4D97-AF65-F5344CB8AC3E}">
        <p14:creationId xmlns:p14="http://schemas.microsoft.com/office/powerpoint/2010/main" val="19426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It is possible to set up quick access to external websites to obtain further information. Here, for example, it was decided to create a link to ‘Orphanet’ (website for rare and orphan diseases and corresponding drugs).</a:t>
            </a:r>
          </a:p>
        </p:txBody>
      </p:sp>
    </p:spTree>
    <p:extLst>
      <p:ext uri="{BB962C8B-B14F-4D97-AF65-F5344CB8AC3E}">
        <p14:creationId xmlns:p14="http://schemas.microsoft.com/office/powerpoint/2010/main" val="33015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By right-clicking, items can be sent to the ‘important information’ in the ‘conclusion’ tab. </a:t>
            </a:r>
          </a:p>
          <a:p>
            <a:pPr rtl="0"/>
            <a:r>
              <a:rPr lang="en-GB" b="0" i="0" u="none" baseline="0" dirty="0"/>
              <a:t>The information entered in this part is automatically transferred to the ‘treatment’ tab so that you do not have to browse for drug searches. </a:t>
            </a:r>
          </a:p>
        </p:txBody>
      </p:sp>
    </p:spTree>
    <p:extLst>
      <p:ext uri="{BB962C8B-B14F-4D97-AF65-F5344CB8AC3E}">
        <p14:creationId xmlns:p14="http://schemas.microsoft.com/office/powerpoint/2010/main" val="233910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Scoring possible using advanced entries (FAGERSTROM, LEE, MET, diabetes, etc.) provided with the official scores. This enables more accurate assessments. Customizable. </a:t>
            </a:r>
          </a:p>
        </p:txBody>
      </p:sp>
    </p:spTree>
    <p:extLst>
      <p:ext uri="{BB962C8B-B14F-4D97-AF65-F5344CB8AC3E}">
        <p14:creationId xmlns:p14="http://schemas.microsoft.com/office/powerpoint/2010/main" val="429488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begin by starting up the consultation module and selecting a patient’s record.</a:t>
            </a:r>
          </a:p>
        </p:txBody>
      </p:sp>
    </p:spTree>
    <p:extLst>
      <p:ext uri="{BB962C8B-B14F-4D97-AF65-F5344CB8AC3E}">
        <p14:creationId xmlns:p14="http://schemas.microsoft.com/office/powerpoint/2010/main" val="19356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now move on to the clinical examination tab. </a:t>
            </a:r>
          </a:p>
        </p:txBody>
      </p:sp>
    </p:spTree>
    <p:extLst>
      <p:ext uri="{BB962C8B-B14F-4D97-AF65-F5344CB8AC3E}">
        <p14:creationId xmlns:p14="http://schemas.microsoft.com/office/powerpoint/2010/main" val="355696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track the patient's assessment on the day of the consultation. We see the examinations carried out today: cardiopulmonary exam, general exam, etc. Again, each component uses an exhaustive list corresponding to each type. </a:t>
            </a:r>
          </a:p>
          <a:p>
            <a:pPr rtl="0"/>
            <a:r>
              <a:rPr lang="en-GB" b="0" i="0" u="none" baseline="0" dirty="0"/>
              <a:t>Writing the first letters of the word you are looking for will quickly call up the item in the list. </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The green tick will allow quick completion using a default item (chosen during the configuration).</a:t>
            </a:r>
          </a:p>
          <a:p>
            <a:endParaRPr lang="en-GB" dirty="0"/>
          </a:p>
        </p:txBody>
      </p:sp>
    </p:spTree>
    <p:extLst>
      <p:ext uri="{BB962C8B-B14F-4D97-AF65-F5344CB8AC3E}">
        <p14:creationId xmlns:p14="http://schemas.microsoft.com/office/powerpoint/2010/main" val="3302616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evaluate the intubation score: the ‘normal’ button lets you fill in the items directly. </a:t>
            </a:r>
          </a:p>
          <a:p>
            <a:pPr rtl="0"/>
            <a:r>
              <a:rPr lang="en-GB" b="0" i="0" u="none" baseline="0" dirty="0"/>
              <a:t>If the score is 7, it is red and generates the information ‘intubation problems foreseeable’.</a:t>
            </a:r>
          </a:p>
        </p:txBody>
      </p:sp>
    </p:spTree>
    <p:extLst>
      <p:ext uri="{BB962C8B-B14F-4D97-AF65-F5344CB8AC3E}">
        <p14:creationId xmlns:p14="http://schemas.microsoft.com/office/powerpoint/2010/main" val="4139055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There are also AEs here to carry out scoring with the official scores (evaluation of ventilation problems, intubation prediction, Apfel score, etc.). Customizable. </a:t>
            </a:r>
          </a:p>
        </p:txBody>
      </p:sp>
    </p:spTree>
    <p:extLst>
      <p:ext uri="{BB962C8B-B14F-4D97-AF65-F5344CB8AC3E}">
        <p14:creationId xmlns:p14="http://schemas.microsoft.com/office/powerpoint/2010/main" val="2038736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dental diagram gives a visual overview.</a:t>
            </a:r>
          </a:p>
          <a:p>
            <a:pPr rtl="0"/>
            <a:r>
              <a:rPr lang="en-GB" b="0" i="0" u="none" baseline="0" dirty="0"/>
              <a:t>By pressing the ‘edentulous’ key all teeth will appear as ‘missing’. We can send clear and unequivocal important information such as pivot crowns, bridges, etc.</a:t>
            </a:r>
          </a:p>
          <a:p>
            <a:pPr rtl="0"/>
            <a:r>
              <a:rPr lang="en-GB" b="0" i="0" u="none" baseline="0" dirty="0"/>
              <a:t>The tool is easy to use and lets you provide clear information. </a:t>
            </a:r>
          </a:p>
          <a:p>
            <a:endParaRPr lang="en-GB" dirty="0"/>
          </a:p>
        </p:txBody>
      </p:sp>
    </p:spTree>
    <p:extLst>
      <p:ext uri="{BB962C8B-B14F-4D97-AF65-F5344CB8AC3E}">
        <p14:creationId xmlns:p14="http://schemas.microsoft.com/office/powerpoint/2010/main" val="120621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24F9D"/>
                </a:solidFill>
                <a:effectLst/>
                <a:uFillTx/>
                <a:latin typeface="Montserrat" panose="00000500000000000000" pitchFamily="50" charset="0"/>
                <a:sym typeface="Calibri"/>
              </a:rPr>
              <a:t>Note that a previous record can be viewed at any time during the consultation. This lets you search for specific information. </a:t>
            </a:r>
          </a:p>
          <a:p>
            <a:pPr marL="171450" indent="-171450" rtl="0">
              <a:buFontTx/>
              <a:buChar char="-"/>
            </a:pPr>
            <a:endParaRPr lang="en-GB" dirty="0"/>
          </a:p>
        </p:txBody>
      </p:sp>
    </p:spTree>
    <p:extLst>
      <p:ext uri="{BB962C8B-B14F-4D97-AF65-F5344CB8AC3E}">
        <p14:creationId xmlns:p14="http://schemas.microsoft.com/office/powerpoint/2010/main" val="233811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Now let's go to the ‘Treatments / Premedications’ tab</a:t>
            </a:r>
          </a:p>
        </p:txBody>
      </p:sp>
    </p:spTree>
    <p:extLst>
      <p:ext uri="{BB962C8B-B14F-4D97-AF65-F5344CB8AC3E}">
        <p14:creationId xmlns:p14="http://schemas.microsoft.com/office/powerpoint/2010/main" val="73168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can see that the medical history has been automatically inserted at the top of the page. You can add more at this time if you wish. The content of the previous tab will be supplemented simultaneously.</a:t>
            </a:r>
          </a:p>
        </p:txBody>
      </p:sp>
    </p:spTree>
    <p:extLst>
      <p:ext uri="{BB962C8B-B14F-4D97-AF65-F5344CB8AC3E}">
        <p14:creationId xmlns:p14="http://schemas.microsoft.com/office/powerpoint/2010/main" val="2076262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Entering the patient's treatment lets you make the related choices such as discontinuation, switches or maintenance.</a:t>
            </a:r>
          </a:p>
          <a:p>
            <a:pPr rtl="0"/>
            <a:r>
              <a:rPr lang="en-GB" b="0" i="0" u="none" baseline="0" dirty="0"/>
              <a:t>Note the simple completion, help with choices, choices that can be changed using the pencil on the right: these proposals are configured in the software and can be adapted to your preferences during configuration while it is possible to make changes during the consultation for special cases.</a:t>
            </a:r>
          </a:p>
          <a:p>
            <a:pPr rtl="0"/>
            <a:r>
              <a:rPr lang="en-GB" b="0" i="0" u="none" baseline="0" dirty="0"/>
              <a:t>Example of Loxen which proposes discontinuing 2 days before, Kardegic 300 results in the proposal to decrease to 75 mg, or for Previscan, a switch to Lovenox.</a:t>
            </a:r>
            <a:endParaRPr lang="en-GB" dirty="0"/>
          </a:p>
          <a:p>
            <a:endParaRPr lang="en-GB" dirty="0"/>
          </a:p>
        </p:txBody>
      </p:sp>
    </p:spTree>
    <p:extLst>
      <p:ext uri="{BB962C8B-B14F-4D97-AF65-F5344CB8AC3E}">
        <p14:creationId xmlns:p14="http://schemas.microsoft.com/office/powerpoint/2010/main" val="427096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‘generate prescription’ button generates the prescription which will allow the patient to pick up their drugs from the pharmacy and manage their treatment in anticipation of surgery. </a:t>
            </a:r>
          </a:p>
          <a:p>
            <a:endParaRPr lang="en-GB" dirty="0"/>
          </a:p>
        </p:txBody>
      </p:sp>
    </p:spTree>
    <p:extLst>
      <p:ext uri="{BB962C8B-B14F-4D97-AF65-F5344CB8AC3E}">
        <p14:creationId xmlns:p14="http://schemas.microsoft.com/office/powerpoint/2010/main" val="150679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starting up the software, you arrive on the home page.</a:t>
            </a:r>
          </a:p>
          <a:p>
            <a:pPr rtl="0"/>
            <a:r>
              <a:rPr lang="en-GB" b="0" i="0" u="none" baseline="0" dirty="0"/>
              <a:t>We can see </a:t>
            </a:r>
            <a:r>
              <a:rPr lang="en-GB" b="1" i="0" u="none" baseline="0" dirty="0"/>
              <a:t>WHO</a:t>
            </a:r>
            <a:r>
              <a:rPr lang="en-GB" b="0" i="0" u="none" baseline="0" dirty="0"/>
              <a:t> is logged on and </a:t>
            </a:r>
            <a:r>
              <a:rPr lang="en-GB" b="1" i="0" u="none" baseline="0" dirty="0"/>
              <a:t>WHERE</a:t>
            </a:r>
            <a:r>
              <a:rPr lang="en-GB" b="0" i="0" u="none" baseline="0" dirty="0"/>
              <a:t> the computer is on the tree structure.</a:t>
            </a:r>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Premedication is also generated from this tab and can be incremented via an interface in the EHR.</a:t>
            </a:r>
          </a:p>
          <a:p>
            <a:endParaRPr lang="en-GB" dirty="0"/>
          </a:p>
        </p:txBody>
      </p:sp>
    </p:spTree>
    <p:extLst>
      <p:ext uri="{BB962C8B-B14F-4D97-AF65-F5344CB8AC3E}">
        <p14:creationId xmlns:p14="http://schemas.microsoft.com/office/powerpoint/2010/main" val="2713680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paraclinical tab lists the assessments in the patient's possession. We can also order assessments and request further tests, etc.</a:t>
            </a:r>
          </a:p>
        </p:txBody>
      </p:sp>
    </p:spTree>
    <p:extLst>
      <p:ext uri="{BB962C8B-B14F-4D97-AF65-F5344CB8AC3E}">
        <p14:creationId xmlns:p14="http://schemas.microsoft.com/office/powerpoint/2010/main" val="330499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Prescriptions and letters requesting specific tests are generated by clicking on the print button after selecting the desired items.</a:t>
            </a:r>
          </a:p>
        </p:txBody>
      </p:sp>
    </p:spTree>
    <p:extLst>
      <p:ext uri="{BB962C8B-B14F-4D97-AF65-F5344CB8AC3E}">
        <p14:creationId xmlns:p14="http://schemas.microsoft.com/office/powerpoint/2010/main" val="4211475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Now let's go to the ‘Conclusion’ tab. As its name suggests, this tab shows a recap of the consultation that has just taken place. </a:t>
            </a:r>
          </a:p>
          <a:p>
            <a:pPr rtl="0"/>
            <a:r>
              <a:rPr lang="en-GB" b="0" i="0" u="none" baseline="0" dirty="0"/>
              <a:t>The information is completed like the previous tabs… using the green ticks or the first letters of the words entered. </a:t>
            </a:r>
          </a:p>
          <a:p>
            <a:endParaRPr lang="en-GB" dirty="0"/>
          </a:p>
        </p:txBody>
      </p:sp>
    </p:spTree>
    <p:extLst>
      <p:ext uri="{BB962C8B-B14F-4D97-AF65-F5344CB8AC3E}">
        <p14:creationId xmlns:p14="http://schemas.microsoft.com/office/powerpoint/2010/main" val="27001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On the left, you will find information relating to specific instructions and information given to the patient.</a:t>
            </a:r>
          </a:p>
        </p:txBody>
      </p:sp>
    </p:spTree>
    <p:extLst>
      <p:ext uri="{BB962C8B-B14F-4D97-AF65-F5344CB8AC3E}">
        <p14:creationId xmlns:p14="http://schemas.microsoft.com/office/powerpoint/2010/main" val="56885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Associated with this pane is a pane with printable documents such as the surgery authorization, information documents, compression stocking prescriptions, etc. You can also generate documents to help patients (recap of instructions, explanation to help put on stockings, etc.) or any document you usually give patients. These documents are created through the configuration. </a:t>
            </a:r>
          </a:p>
        </p:txBody>
      </p:sp>
    </p:spTree>
    <p:extLst>
      <p:ext uri="{BB962C8B-B14F-4D97-AF65-F5344CB8AC3E}">
        <p14:creationId xmlns:p14="http://schemas.microsoft.com/office/powerpoint/2010/main" val="649951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In the central pane, we can see that the important parts of the medical history are displayed to enhance the recap and help choose the anaesthesia strategy by having the necessary information in front of you.</a:t>
            </a:r>
          </a:p>
          <a:p>
            <a:endParaRPr lang="en-GB" dirty="0"/>
          </a:p>
        </p:txBody>
      </p:sp>
    </p:spTree>
    <p:extLst>
      <p:ext uri="{BB962C8B-B14F-4D97-AF65-F5344CB8AC3E}">
        <p14:creationId xmlns:p14="http://schemas.microsoft.com/office/powerpoint/2010/main" val="1575028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On the right, we find everything related to the anaesthesia strategy: chosen anaesthesia technique, instructions for ATB prophylaxis, monitoring and transfusion strategy.</a:t>
            </a:r>
          </a:p>
          <a:p>
            <a:pPr rtl="0"/>
            <a:r>
              <a:rPr lang="en-GB" b="0" i="0" u="none" baseline="0" dirty="0"/>
              <a:t>These items are completed in the same way (green tick, list).</a:t>
            </a:r>
          </a:p>
        </p:txBody>
      </p:sp>
    </p:spTree>
    <p:extLst>
      <p:ext uri="{BB962C8B-B14F-4D97-AF65-F5344CB8AC3E}">
        <p14:creationId xmlns:p14="http://schemas.microsoft.com/office/powerpoint/2010/main" val="4244444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Here is an example of what we can see.</a:t>
            </a:r>
          </a:p>
        </p:txBody>
      </p:sp>
    </p:spTree>
    <p:extLst>
      <p:ext uri="{BB962C8B-B14F-4D97-AF65-F5344CB8AC3E}">
        <p14:creationId xmlns:p14="http://schemas.microsoft.com/office/powerpoint/2010/main" val="3281260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Next is a summary tab, with all of the consultation information on one page. </a:t>
            </a:r>
          </a:p>
          <a:p>
            <a:endParaRPr lang="en-GB" dirty="0"/>
          </a:p>
        </p:txBody>
      </p:sp>
    </p:spTree>
    <p:extLst>
      <p:ext uri="{BB962C8B-B14F-4D97-AF65-F5344CB8AC3E}">
        <p14:creationId xmlns:p14="http://schemas.microsoft.com/office/powerpoint/2010/main" val="407746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are prompted to select the patient. To do this, you can search for the patient either by date of birth, UPI or by the first letters of their last name.</a:t>
            </a:r>
          </a:p>
          <a:p>
            <a:pPr rtl="0"/>
            <a:r>
              <a:rPr lang="en-GB" b="0" i="0" u="none" baseline="0" dirty="0"/>
              <a:t>This generates the corresponding list.</a:t>
            </a:r>
          </a:p>
          <a:p>
            <a:pPr rtl="0"/>
            <a:r>
              <a:rPr lang="en-GB" b="0" i="0" u="none" baseline="0" dirty="0"/>
              <a:t>Click on the record to open.</a:t>
            </a:r>
          </a:p>
        </p:txBody>
      </p:sp>
    </p:spTree>
    <p:extLst>
      <p:ext uri="{BB962C8B-B14F-4D97-AF65-F5344CB8AC3E}">
        <p14:creationId xmlns:p14="http://schemas.microsoft.com/office/powerpoint/2010/main" val="1363620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Lastly, there is a ‘Documents’ tab that lets you file in the record all the documents that could be collected during the consultation by scanning or importing them. Here we can see the consultation that was printed and saved... these can be specialists’ letters, an ECG, etc. </a:t>
            </a:r>
          </a:p>
          <a:p>
            <a:endParaRPr lang="en-GB" dirty="0"/>
          </a:p>
        </p:txBody>
      </p:sp>
    </p:spTree>
    <p:extLst>
      <p:ext uri="{BB962C8B-B14F-4D97-AF65-F5344CB8AC3E}">
        <p14:creationId xmlns:p14="http://schemas.microsoft.com/office/powerpoint/2010/main" val="460024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By closing and saving the consultation you can generate a document containing everything that was noted during this consultation. If the facility chooses, this document can be sent as a pdf to the EHR. From this point, the consultation can be accessed from any computer that has the DIANE software and the report accessed via the EHR.</a:t>
            </a:r>
          </a:p>
          <a:p>
            <a:endParaRPr lang="en-GB" dirty="0"/>
          </a:p>
        </p:txBody>
      </p:sp>
    </p:spTree>
    <p:extLst>
      <p:ext uri="{BB962C8B-B14F-4D97-AF65-F5344CB8AC3E}">
        <p14:creationId xmlns:p14="http://schemas.microsoft.com/office/powerpoint/2010/main" val="415405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preoperative assessment report</a:t>
            </a:r>
            <a:endParaRPr lang="en-GB" dirty="0"/>
          </a:p>
        </p:txBody>
      </p:sp>
    </p:spTree>
    <p:extLst>
      <p:ext uri="{BB962C8B-B14F-4D97-AF65-F5344CB8AC3E}">
        <p14:creationId xmlns:p14="http://schemas.microsoft.com/office/powerpoint/2010/main" val="784148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Here is an example of a preoperative assessment report. All the information collected during the consultation is automatically inserted in the appropriate areas. </a:t>
            </a:r>
          </a:p>
          <a:p>
            <a:pPr rtl="0"/>
            <a:r>
              <a:rPr lang="en-GB" b="0" i="0" u="none" baseline="0" dirty="0"/>
              <a:t>This document is customizable and you can choose the order in which the information is displayed. </a:t>
            </a:r>
          </a:p>
          <a:p>
            <a:pPr rtl="0"/>
            <a:r>
              <a:rPr lang="en-GB" b="0" i="0" u="none" baseline="0" dirty="0"/>
              <a:t>The visual display is customizable. </a:t>
            </a:r>
          </a:p>
          <a:p>
            <a:pPr rtl="0"/>
            <a:r>
              <a:rPr lang="en-GB" b="0" i="0" u="none" baseline="0" dirty="0"/>
              <a:t>The lettering and order of the components can be adapted to suit each practitioner.</a:t>
            </a:r>
          </a:p>
        </p:txBody>
      </p:sp>
    </p:spTree>
    <p:extLst>
      <p:ext uri="{BB962C8B-B14F-4D97-AF65-F5344CB8AC3E}">
        <p14:creationId xmlns:p14="http://schemas.microsoft.com/office/powerpoint/2010/main" val="2223941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can use a filter to focus on patients expected for consultation.</a:t>
            </a:r>
          </a:p>
        </p:txBody>
      </p:sp>
    </p:spTree>
    <p:extLst>
      <p:ext uri="{BB962C8B-B14F-4D97-AF65-F5344CB8AC3E}">
        <p14:creationId xmlns:p14="http://schemas.microsoft.com/office/powerpoint/2010/main" val="2901058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Before selecting the patient's record, you can see the records registered in the anaesthesia software.</a:t>
            </a:r>
            <a:endParaRPr lang="en-GB" dirty="0"/>
          </a:p>
          <a:p>
            <a:pPr rtl="0"/>
            <a:r>
              <a:rPr lang="en-GB" b="0" i="0" u="none" baseline="0" dirty="0"/>
              <a:t>HIS means that the patient is registered in the facility’s administration database.</a:t>
            </a:r>
            <a:endParaRPr lang="en-GB" dirty="0"/>
          </a:p>
          <a:p>
            <a:pPr rtl="0"/>
            <a:r>
              <a:rPr lang="en-GB" b="0" i="0" u="none" baseline="0" dirty="0"/>
              <a:t>DIA means the patient is already registered in the DIANE software.</a:t>
            </a:r>
          </a:p>
          <a:p>
            <a:endParaRPr lang="en-GB" dirty="0"/>
          </a:p>
        </p:txBody>
      </p:sp>
    </p:spTree>
    <p:extLst>
      <p:ext uri="{BB962C8B-B14F-4D97-AF65-F5344CB8AC3E}">
        <p14:creationId xmlns:p14="http://schemas.microsoft.com/office/powerpoint/2010/main" val="234593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Once the record has been selected, click to open.</a:t>
            </a:r>
          </a:p>
        </p:txBody>
      </p:sp>
    </p:spTree>
    <p:extLst>
      <p:ext uri="{BB962C8B-B14F-4D97-AF65-F5344CB8AC3E}">
        <p14:creationId xmlns:p14="http://schemas.microsoft.com/office/powerpoint/2010/main" val="249690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now look at the actual consultation.</a:t>
            </a:r>
          </a:p>
        </p:txBody>
      </p:sp>
    </p:spTree>
    <p:extLst>
      <p:ext uri="{BB962C8B-B14F-4D97-AF65-F5344CB8AC3E}">
        <p14:creationId xmlns:p14="http://schemas.microsoft.com/office/powerpoint/2010/main" val="794161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From the start, a first form is shown containing information. If there is a connection with the HIS, some information is automatically provided... otherwise now is the time to enter it. </a:t>
            </a:r>
          </a:p>
        </p:txBody>
      </p:sp>
    </p:spTree>
    <p:extLst>
      <p:ext uri="{BB962C8B-B14F-4D97-AF65-F5344CB8AC3E}">
        <p14:creationId xmlns:p14="http://schemas.microsoft.com/office/powerpoint/2010/main" val="2729157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dirty="0"/>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1605669" y="4322871"/>
            <a:ext cx="7772401" cy="1952801"/>
          </a:xfrm>
          <a:prstGeom prst="rect">
            <a:avLst/>
          </a:prstGeom>
          <a:ln>
            <a:noFill/>
          </a:ln>
        </p:spPr>
        <p:txBody>
          <a:bodyPr>
            <a:normAutofit fontScale="90000"/>
          </a:bodyPr>
          <a:lstStyle/>
          <a:p>
            <a:pPr rtl="0"/>
            <a:r>
              <a:rPr lang="en-GB" sz="4800" b="0" i="0" u="none" baseline="0" dirty="0">
                <a:latin typeface="Montserrat" panose="00000500000000000000" pitchFamily="50" charset="0"/>
              </a:rPr>
              <a:t>Preoperative </a:t>
            </a:r>
            <a:br>
              <a:rPr lang="en-GB" sz="4800" dirty="0">
                <a:latin typeface="Montserrat" panose="00000500000000000000" pitchFamily="50" charset="0"/>
              </a:rPr>
            </a:br>
            <a:r>
              <a:rPr lang="en-GB" sz="4800" b="0" i="0" u="none" baseline="0" dirty="0">
                <a:latin typeface="Montserrat" panose="00000500000000000000" pitchFamily="50" charset="0"/>
              </a:rPr>
              <a:t>assessment</a:t>
            </a:r>
            <a:br>
              <a:rPr lang="en-GB" sz="4800" dirty="0">
                <a:latin typeface="Montserrat" panose="00000500000000000000" pitchFamily="50" charset="0"/>
              </a:rPr>
            </a:br>
            <a:r>
              <a:rPr lang="en-GB" sz="4800" b="0" i="0" u="none" baseline="0" dirty="0">
                <a:latin typeface="Montserrat" panose="00000500000000000000" pitchFamily="50" charset="0"/>
              </a:rPr>
              <a:t>(Pre-Op) </a:t>
            </a:r>
            <a:endParaRPr lang="en-GB" sz="4800" dirty="0">
              <a:latin typeface="Montserrat" panose="00000500000000000000" pitchFamily="50"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Opening the Pre-Op </a:t>
            </a:r>
            <a:endParaRPr lang="en-GB" altLang="fr-FR" sz="2800" dirty="0">
              <a:solidFill>
                <a:srgbClr val="1B4F9E"/>
              </a:solidFill>
              <a:latin typeface="Montserrat" panose="00000500000000000000" pitchFamily="50" charset="0"/>
              <a:cs typeface="Calibri Light"/>
              <a:sym typeface="Calibri Light"/>
            </a:endParaRPr>
          </a:p>
        </p:txBody>
      </p:sp>
      <p:pic>
        <p:nvPicPr>
          <p:cNvPr id="3" name="Image 2">
            <a:extLst>
              <a:ext uri="{FF2B5EF4-FFF2-40B4-BE49-F238E27FC236}">
                <a16:creationId xmlns:a16="http://schemas.microsoft.com/office/drawing/2014/main" id="{4B316323-DA87-4A0B-9B5B-7BA9972D1108}"/>
              </a:ext>
            </a:extLst>
          </p:cNvPr>
          <p:cNvPicPr>
            <a:picLocks noChangeAspect="1"/>
          </p:cNvPicPr>
          <p:nvPr/>
        </p:nvPicPr>
        <p:blipFill>
          <a:blip r:embed="rId3"/>
          <a:stretch>
            <a:fillRect/>
          </a:stretch>
        </p:blipFill>
        <p:spPr>
          <a:xfrm>
            <a:off x="899160" y="1355653"/>
            <a:ext cx="7589520" cy="4146693"/>
          </a:xfrm>
          <a:prstGeom prst="rect">
            <a:avLst/>
          </a:prstGeom>
        </p:spPr>
      </p:pic>
    </p:spTree>
    <p:extLst>
      <p:ext uri="{BB962C8B-B14F-4D97-AF65-F5344CB8AC3E}">
        <p14:creationId xmlns:p14="http://schemas.microsoft.com/office/powerpoint/2010/main" val="26418704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Record opening form</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903F7C77-5A66-4EC8-88B2-9EFFA68446FA}"/>
              </a:ext>
            </a:extLst>
          </p:cNvPr>
          <p:cNvPicPr>
            <a:picLocks noChangeAspect="1"/>
          </p:cNvPicPr>
          <p:nvPr/>
        </p:nvPicPr>
        <p:blipFill>
          <a:blip r:embed="rId3"/>
          <a:stretch>
            <a:fillRect/>
          </a:stretch>
        </p:blipFill>
        <p:spPr>
          <a:xfrm>
            <a:off x="0" y="1067880"/>
            <a:ext cx="2957453" cy="3123120"/>
          </a:xfrm>
          <a:prstGeom prst="rect">
            <a:avLst/>
          </a:prstGeom>
        </p:spPr>
      </p:pic>
      <p:pic>
        <p:nvPicPr>
          <p:cNvPr id="8" name="Image 7">
            <a:extLst>
              <a:ext uri="{FF2B5EF4-FFF2-40B4-BE49-F238E27FC236}">
                <a16:creationId xmlns:a16="http://schemas.microsoft.com/office/drawing/2014/main" id="{D94D7C4D-68AD-40BD-A51A-41656D7C6F9E}"/>
              </a:ext>
            </a:extLst>
          </p:cNvPr>
          <p:cNvPicPr>
            <a:picLocks noChangeAspect="1"/>
          </p:cNvPicPr>
          <p:nvPr/>
        </p:nvPicPr>
        <p:blipFill>
          <a:blip r:embed="rId4"/>
          <a:stretch>
            <a:fillRect/>
          </a:stretch>
        </p:blipFill>
        <p:spPr>
          <a:xfrm>
            <a:off x="2904113" y="1676400"/>
            <a:ext cx="2902695" cy="3059597"/>
          </a:xfrm>
          <a:prstGeom prst="rect">
            <a:avLst/>
          </a:prstGeom>
        </p:spPr>
      </p:pic>
      <p:pic>
        <p:nvPicPr>
          <p:cNvPr id="11" name="Image 10">
            <a:extLst>
              <a:ext uri="{FF2B5EF4-FFF2-40B4-BE49-F238E27FC236}">
                <a16:creationId xmlns:a16="http://schemas.microsoft.com/office/drawing/2014/main" id="{DC3B052E-0B31-49F4-A20E-4DFBC1C02526}"/>
              </a:ext>
            </a:extLst>
          </p:cNvPr>
          <p:cNvPicPr>
            <a:picLocks noChangeAspect="1"/>
          </p:cNvPicPr>
          <p:nvPr/>
        </p:nvPicPr>
        <p:blipFill>
          <a:blip r:embed="rId5"/>
          <a:stretch>
            <a:fillRect/>
          </a:stretch>
        </p:blipFill>
        <p:spPr>
          <a:xfrm>
            <a:off x="5861566" y="2339340"/>
            <a:ext cx="2902696" cy="3076978"/>
          </a:xfrm>
          <a:prstGeom prst="rect">
            <a:avLst/>
          </a:prstGeom>
        </p:spPr>
      </p:pic>
    </p:spTree>
    <p:extLst>
      <p:ext uri="{BB962C8B-B14F-4D97-AF65-F5344CB8AC3E}">
        <p14:creationId xmlns:p14="http://schemas.microsoft.com/office/powerpoint/2010/main" val="1592062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0AC48E2-1822-4CDA-8804-59D6E5AB7162}"/>
              </a:ext>
            </a:extLst>
          </p:cNvPr>
          <p:cNvPicPr>
            <a:picLocks noChangeAspect="1"/>
          </p:cNvPicPr>
          <p:nvPr/>
        </p:nvPicPr>
        <p:blipFill>
          <a:blip r:embed="rId3"/>
          <a:stretch>
            <a:fillRect/>
          </a:stretch>
        </p:blipFill>
        <p:spPr>
          <a:xfrm>
            <a:off x="387864" y="1333623"/>
            <a:ext cx="6662367" cy="4569273"/>
          </a:xfrm>
          <a:prstGeom prst="rect">
            <a:avLst/>
          </a:prstGeom>
        </p:spPr>
      </p:pic>
      <p:sp>
        <p:nvSpPr>
          <p:cNvPr id="4" name="Rectangle 9">
            <a:extLst>
              <a:ext uri="{FF2B5EF4-FFF2-40B4-BE49-F238E27FC236}">
                <a16:creationId xmlns:a16="http://schemas.microsoft.com/office/drawing/2014/main" id="{B14F6B52-B50F-45F9-A51D-4A5ACFD34D17}"/>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‘Administrative’ tab</a:t>
            </a:r>
            <a:endParaRPr lang="en-GB" altLang="fr-FR" sz="2800" dirty="0">
              <a:solidFill>
                <a:srgbClr val="1B4F9E"/>
              </a:solidFill>
              <a:latin typeface="Montserrat" panose="00000500000000000000" pitchFamily="50" charset="0"/>
              <a:cs typeface="Calibri Light"/>
              <a:sym typeface="Calibri Light"/>
            </a:endParaRPr>
          </a:p>
        </p:txBody>
      </p:sp>
      <p:sp>
        <p:nvSpPr>
          <p:cNvPr id="3" name="ZoneTexte 2">
            <a:extLst>
              <a:ext uri="{FF2B5EF4-FFF2-40B4-BE49-F238E27FC236}">
                <a16:creationId xmlns:a16="http://schemas.microsoft.com/office/drawing/2014/main" id="{5654CC34-9943-4D78-9C43-4287B30EE185}"/>
              </a:ext>
            </a:extLst>
          </p:cNvPr>
          <p:cNvSpPr txBox="1"/>
          <p:nvPr/>
        </p:nvSpPr>
        <p:spPr>
          <a:xfrm>
            <a:off x="4458792" y="1025850"/>
            <a:ext cx="4465397" cy="307773"/>
          </a:xfrm>
          <a:prstGeom prst="rect">
            <a:avLst/>
          </a:prstGeom>
          <a:noFill/>
          <a:ln w="9525"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Old records available for consultation  </a:t>
            </a:r>
          </a:p>
        </p:txBody>
      </p:sp>
      <p:cxnSp>
        <p:nvCxnSpPr>
          <p:cNvPr id="6" name="Connecteur droit avec flèche 5">
            <a:extLst>
              <a:ext uri="{FF2B5EF4-FFF2-40B4-BE49-F238E27FC236}">
                <a16:creationId xmlns:a16="http://schemas.microsoft.com/office/drawing/2014/main" id="{B2410CDA-8399-4FBD-BB54-69EADA36A525}"/>
              </a:ext>
            </a:extLst>
          </p:cNvPr>
          <p:cNvCxnSpPr>
            <a:cxnSpLocks/>
          </p:cNvCxnSpPr>
          <p:nvPr/>
        </p:nvCxnSpPr>
        <p:spPr>
          <a:xfrm flipH="1">
            <a:off x="4297680" y="1218763"/>
            <a:ext cx="161112" cy="48198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6E40A685-59CC-4869-86D2-4EAEA8E37714}"/>
              </a:ext>
            </a:extLst>
          </p:cNvPr>
          <p:cNvSpPr txBox="1"/>
          <p:nvPr/>
        </p:nvSpPr>
        <p:spPr>
          <a:xfrm>
            <a:off x="7390862" y="2737724"/>
            <a:ext cx="1095913" cy="523216"/>
          </a:xfrm>
          <a:prstGeom prst="rect">
            <a:avLst/>
          </a:prstGeom>
          <a:noFill/>
          <a:ln w="952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Patient’s identity </a:t>
            </a:r>
          </a:p>
        </p:txBody>
      </p:sp>
      <p:sp>
        <p:nvSpPr>
          <p:cNvPr id="12" name="ZoneTexte 11">
            <a:extLst>
              <a:ext uri="{FF2B5EF4-FFF2-40B4-BE49-F238E27FC236}">
                <a16:creationId xmlns:a16="http://schemas.microsoft.com/office/drawing/2014/main" id="{6870F638-F88D-4DFA-AFAE-8704B144F69F}"/>
              </a:ext>
            </a:extLst>
          </p:cNvPr>
          <p:cNvSpPr txBox="1"/>
          <p:nvPr/>
        </p:nvSpPr>
        <p:spPr>
          <a:xfrm>
            <a:off x="7390862" y="4059790"/>
            <a:ext cx="1557474" cy="738660"/>
          </a:xfrm>
          <a:prstGeom prst="rect">
            <a:avLst/>
          </a:prstGeom>
          <a:noFill/>
          <a:ln w="12700" cap="flat">
            <a:solidFill>
              <a:srgbClr val="12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Information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24F9D"/>
                </a:solidFill>
                <a:latin typeface="Montserrat" panose="00000500000000000000" pitchFamily="50" charset="0"/>
              </a:rPr>
              <a:t>about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24F9D"/>
                </a:solidFill>
                <a:latin typeface="Montserrat" panose="00000500000000000000" pitchFamily="50" charset="0"/>
              </a:rPr>
              <a:t>t</a:t>
            </a: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he operation </a:t>
            </a:r>
          </a:p>
        </p:txBody>
      </p:sp>
      <p:sp>
        <p:nvSpPr>
          <p:cNvPr id="11" name="Rectangle 10">
            <a:extLst>
              <a:ext uri="{FF2B5EF4-FFF2-40B4-BE49-F238E27FC236}">
                <a16:creationId xmlns:a16="http://schemas.microsoft.com/office/drawing/2014/main" id="{9534B053-A9DB-4A70-A323-A91D1FDF35C4}"/>
              </a:ext>
            </a:extLst>
          </p:cNvPr>
          <p:cNvSpPr/>
          <p:nvPr/>
        </p:nvSpPr>
        <p:spPr>
          <a:xfrm>
            <a:off x="387864" y="3507479"/>
            <a:ext cx="6470167" cy="196515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Rectangle 14">
            <a:extLst>
              <a:ext uri="{FF2B5EF4-FFF2-40B4-BE49-F238E27FC236}">
                <a16:creationId xmlns:a16="http://schemas.microsoft.com/office/drawing/2014/main" id="{38AD34CF-139B-4860-9759-01E6BB7E4B5A}"/>
              </a:ext>
            </a:extLst>
          </p:cNvPr>
          <p:cNvSpPr/>
          <p:nvPr/>
        </p:nvSpPr>
        <p:spPr>
          <a:xfrm>
            <a:off x="387864" y="2614504"/>
            <a:ext cx="6483198" cy="555416"/>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id="{3B165960-38A7-4C24-95FB-F8D3A5E720F3}"/>
              </a:ext>
            </a:extLst>
          </p:cNvPr>
          <p:cNvCxnSpPr/>
          <p:nvPr/>
        </p:nvCxnSpPr>
        <p:spPr>
          <a:xfrm flipH="1">
            <a:off x="6871062" y="2888899"/>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id="{ABFF2B7E-D29A-4414-92BA-CF0054FDD68B}"/>
              </a:ext>
            </a:extLst>
          </p:cNvPr>
          <p:cNvCxnSpPr/>
          <p:nvPr/>
        </p:nvCxnSpPr>
        <p:spPr>
          <a:xfrm flipH="1">
            <a:off x="6871062" y="4429120"/>
            <a:ext cx="519800" cy="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900123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Copying previous information</a:t>
            </a:r>
            <a:endParaRPr lang="en-GB" altLang="fr-FR" sz="2800" dirty="0">
              <a:solidFill>
                <a:srgbClr val="1B4F9E"/>
              </a:solidFill>
              <a:latin typeface="Montserrat" panose="00000500000000000000" pitchFamily="50" charset="0"/>
              <a:cs typeface="Calibri Light"/>
              <a:sym typeface="Calibri Light"/>
            </a:endParaRPr>
          </a:p>
        </p:txBody>
      </p:sp>
      <p:pic>
        <p:nvPicPr>
          <p:cNvPr id="3" name="Image 2">
            <a:extLst>
              <a:ext uri="{FF2B5EF4-FFF2-40B4-BE49-F238E27FC236}">
                <a16:creationId xmlns:a16="http://schemas.microsoft.com/office/drawing/2014/main" id="{75F19F6C-DFB9-4AA8-974C-2C9A285D2F49}"/>
              </a:ext>
            </a:extLst>
          </p:cNvPr>
          <p:cNvPicPr>
            <a:picLocks noChangeAspect="1"/>
          </p:cNvPicPr>
          <p:nvPr/>
        </p:nvPicPr>
        <p:blipFill>
          <a:blip r:embed="rId3"/>
          <a:stretch>
            <a:fillRect/>
          </a:stretch>
        </p:blipFill>
        <p:spPr>
          <a:xfrm>
            <a:off x="343694" y="1157304"/>
            <a:ext cx="8456612" cy="4543391"/>
          </a:xfrm>
          <a:prstGeom prst="rect">
            <a:avLst/>
          </a:prstGeom>
        </p:spPr>
      </p:pic>
    </p:spTree>
    <p:extLst>
      <p:ext uri="{BB962C8B-B14F-4D97-AF65-F5344CB8AC3E}">
        <p14:creationId xmlns:p14="http://schemas.microsoft.com/office/powerpoint/2010/main" val="2973383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5FCC62A-B822-4164-A901-4C46928655F1}"/>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9AD8CB5F-CA43-47B6-BB40-F11CB8A72543}"/>
              </a:ext>
            </a:extLst>
          </p:cNvPr>
          <p:cNvPicPr>
            <a:picLocks noChangeAspect="1"/>
          </p:cNvPicPr>
          <p:nvPr/>
        </p:nvPicPr>
        <p:blipFill>
          <a:blip r:embed="rId3"/>
          <a:stretch>
            <a:fillRect/>
          </a:stretch>
        </p:blipFill>
        <p:spPr>
          <a:xfrm>
            <a:off x="813732" y="1044419"/>
            <a:ext cx="7717871" cy="5078152"/>
          </a:xfrm>
          <a:prstGeom prst="rect">
            <a:avLst/>
          </a:prstGeom>
        </p:spPr>
      </p:pic>
    </p:spTree>
    <p:extLst>
      <p:ext uri="{BB962C8B-B14F-4D97-AF65-F5344CB8AC3E}">
        <p14:creationId xmlns:p14="http://schemas.microsoft.com/office/powerpoint/2010/main" val="34479514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E698F6E5-9609-4806-B71B-D59B39C6D572}"/>
              </a:ext>
            </a:extLst>
          </p:cNvPr>
          <p:cNvPicPr>
            <a:picLocks noChangeAspect="1"/>
          </p:cNvPicPr>
          <p:nvPr/>
        </p:nvPicPr>
        <p:blipFill>
          <a:blip r:embed="rId3"/>
          <a:stretch>
            <a:fillRect/>
          </a:stretch>
        </p:blipFill>
        <p:spPr>
          <a:xfrm>
            <a:off x="593860" y="1527799"/>
            <a:ext cx="3459780" cy="403895"/>
          </a:xfrm>
          <a:prstGeom prst="rect">
            <a:avLst/>
          </a:prstGeom>
        </p:spPr>
      </p:pic>
      <p:pic>
        <p:nvPicPr>
          <p:cNvPr id="2" name="Image 1">
            <a:extLst>
              <a:ext uri="{FF2B5EF4-FFF2-40B4-BE49-F238E27FC236}">
                <a16:creationId xmlns:a16="http://schemas.microsoft.com/office/drawing/2014/main" id="{9C81C3BE-93C1-41A4-A8BC-2FE16323A0D1}"/>
              </a:ext>
            </a:extLst>
          </p:cNvPr>
          <p:cNvPicPr>
            <a:picLocks noChangeAspect="1"/>
          </p:cNvPicPr>
          <p:nvPr/>
        </p:nvPicPr>
        <p:blipFill>
          <a:blip r:embed="rId4"/>
          <a:stretch>
            <a:fillRect/>
          </a:stretch>
        </p:blipFill>
        <p:spPr>
          <a:xfrm>
            <a:off x="3523377" y="2419472"/>
            <a:ext cx="5334798" cy="3510153"/>
          </a:xfrm>
          <a:prstGeom prst="rect">
            <a:avLst/>
          </a:prstGeom>
        </p:spPr>
      </p:pic>
      <p:cxnSp>
        <p:nvCxnSpPr>
          <p:cNvPr id="8" name="Connecteur droit avec flèche 7">
            <a:extLst>
              <a:ext uri="{FF2B5EF4-FFF2-40B4-BE49-F238E27FC236}">
                <a16:creationId xmlns:a16="http://schemas.microsoft.com/office/drawing/2014/main" id="{8DB897D1-9902-4D8B-AC85-71651B3A6B84}"/>
              </a:ext>
            </a:extLst>
          </p:cNvPr>
          <p:cNvCxnSpPr>
            <a:cxnSpLocks/>
            <a:stCxn id="13" idx="1"/>
          </p:cNvCxnSpPr>
          <p:nvPr/>
        </p:nvCxnSpPr>
        <p:spPr>
          <a:xfrm flipH="1" flipV="1">
            <a:off x="2567032" y="1803633"/>
            <a:ext cx="4319529" cy="359768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0" name="Rectangle 9">
            <a:extLst>
              <a:ext uri="{FF2B5EF4-FFF2-40B4-BE49-F238E27FC236}">
                <a16:creationId xmlns:a16="http://schemas.microsoft.com/office/drawing/2014/main" id="{304F7540-6EA4-4F56-8BA5-04717BFC779C}"/>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
        <p:nvSpPr>
          <p:cNvPr id="13" name="Ellipse 12">
            <a:extLst>
              <a:ext uri="{FF2B5EF4-FFF2-40B4-BE49-F238E27FC236}">
                <a16:creationId xmlns:a16="http://schemas.microsoft.com/office/drawing/2014/main" id="{045ABD07-FD74-4BBE-AB84-7D13DE0FFAD8}"/>
              </a:ext>
            </a:extLst>
          </p:cNvPr>
          <p:cNvSpPr/>
          <p:nvPr/>
        </p:nvSpPr>
        <p:spPr>
          <a:xfrm>
            <a:off x="6576969" y="5352176"/>
            <a:ext cx="2114025" cy="335560"/>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1767952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2515EF6-1062-43A0-9377-61EAF114127A}"/>
              </a:ext>
            </a:extLst>
          </p:cNvPr>
          <p:cNvPicPr>
            <a:picLocks noChangeAspect="1"/>
          </p:cNvPicPr>
          <p:nvPr/>
        </p:nvPicPr>
        <p:blipFill>
          <a:blip r:embed="rId3"/>
          <a:stretch>
            <a:fillRect/>
          </a:stretch>
        </p:blipFill>
        <p:spPr>
          <a:xfrm>
            <a:off x="4342578" y="3163459"/>
            <a:ext cx="4714613" cy="2922995"/>
          </a:xfrm>
          <a:prstGeom prst="rect">
            <a:avLst/>
          </a:prstGeom>
        </p:spPr>
      </p:pic>
      <p:sp>
        <p:nvSpPr>
          <p:cNvPr id="16" name="ZoneTexte 15">
            <a:extLst>
              <a:ext uri="{FF2B5EF4-FFF2-40B4-BE49-F238E27FC236}">
                <a16:creationId xmlns:a16="http://schemas.microsoft.com/office/drawing/2014/main" id="{2F6F05B2-5F86-480F-BBD1-9CC0BBCEFEB9}"/>
              </a:ext>
            </a:extLst>
          </p:cNvPr>
          <p:cNvSpPr txBox="1"/>
          <p:nvPr/>
        </p:nvSpPr>
        <p:spPr>
          <a:xfrm>
            <a:off x="510139" y="3787369"/>
            <a:ext cx="3555260" cy="307773"/>
          </a:xfrm>
          <a:prstGeom prst="rect">
            <a:avLst/>
          </a:prstGeom>
          <a:noFill/>
          <a:ln w="12700" cap="flat">
            <a:solidFill>
              <a:srgbClr val="5A97E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24F9D"/>
                </a:solidFill>
                <a:effectLst/>
                <a:uFillTx/>
                <a:latin typeface="Montserrat" panose="00000500000000000000" pitchFamily="50" charset="0"/>
                <a:sym typeface="Calibri"/>
              </a:rPr>
              <a:t>Quick entry using the green tick </a:t>
            </a:r>
          </a:p>
        </p:txBody>
      </p:sp>
      <p:sp>
        <p:nvSpPr>
          <p:cNvPr id="9" name="Rectangle 9">
            <a:extLst>
              <a:ext uri="{FF2B5EF4-FFF2-40B4-BE49-F238E27FC236}">
                <a16:creationId xmlns:a16="http://schemas.microsoft.com/office/drawing/2014/main" id="{1623D0CE-4AD4-4A4A-878D-5969588717BD}"/>
              </a:ext>
            </a:extLst>
          </p:cNvPr>
          <p:cNvSpPr txBox="1">
            <a:spLocks noChangeArrowheads="1"/>
          </p:cNvSpPr>
          <p:nvPr/>
        </p:nvSpPr>
        <p:spPr bwMode="auto">
          <a:xfrm>
            <a:off x="1464340" y="230296"/>
            <a:ext cx="8456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792AA21C-754B-49AE-8328-9DF0864280AC}"/>
              </a:ext>
            </a:extLst>
          </p:cNvPr>
          <p:cNvPicPr>
            <a:picLocks noChangeAspect="1"/>
          </p:cNvPicPr>
          <p:nvPr/>
        </p:nvPicPr>
        <p:blipFill>
          <a:blip r:embed="rId4"/>
          <a:stretch>
            <a:fillRect/>
          </a:stretch>
        </p:blipFill>
        <p:spPr>
          <a:xfrm>
            <a:off x="403728" y="1209814"/>
            <a:ext cx="4429125" cy="1857375"/>
          </a:xfrm>
          <a:prstGeom prst="rect">
            <a:avLst/>
          </a:prstGeom>
        </p:spPr>
      </p:pic>
      <p:sp>
        <p:nvSpPr>
          <p:cNvPr id="6" name="Ellipse 5">
            <a:extLst>
              <a:ext uri="{FF2B5EF4-FFF2-40B4-BE49-F238E27FC236}">
                <a16:creationId xmlns:a16="http://schemas.microsoft.com/office/drawing/2014/main" id="{0DEF07B9-99E8-4E34-A880-C41641DB5327}"/>
              </a:ext>
            </a:extLst>
          </p:cNvPr>
          <p:cNvSpPr/>
          <p:nvPr/>
        </p:nvSpPr>
        <p:spPr>
          <a:xfrm>
            <a:off x="2984802" y="1175500"/>
            <a:ext cx="1848051" cy="99140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id="{8B6B7416-E2DF-40F8-8220-FF4CCBA6FF38}"/>
              </a:ext>
            </a:extLst>
          </p:cNvPr>
          <p:cNvCxnSpPr>
            <a:cxnSpLocks/>
            <a:stCxn id="24" idx="2"/>
          </p:cNvCxnSpPr>
          <p:nvPr/>
        </p:nvCxnSpPr>
        <p:spPr>
          <a:xfrm flipH="1" flipV="1">
            <a:off x="4065400" y="2138501"/>
            <a:ext cx="1387444" cy="176854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4" name="Ellipse 23">
            <a:extLst>
              <a:ext uri="{FF2B5EF4-FFF2-40B4-BE49-F238E27FC236}">
                <a16:creationId xmlns:a16="http://schemas.microsoft.com/office/drawing/2014/main" id="{2EE2DE27-C366-4938-9283-52D92C0A62EB}"/>
              </a:ext>
            </a:extLst>
          </p:cNvPr>
          <p:cNvSpPr/>
          <p:nvPr/>
        </p:nvSpPr>
        <p:spPr>
          <a:xfrm>
            <a:off x="5452844" y="3787369"/>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Ellipse 25">
            <a:extLst>
              <a:ext uri="{FF2B5EF4-FFF2-40B4-BE49-F238E27FC236}">
                <a16:creationId xmlns:a16="http://schemas.microsoft.com/office/drawing/2014/main" id="{C837764A-1D02-4844-BFDC-1E55A05B61BB}"/>
              </a:ext>
            </a:extLst>
          </p:cNvPr>
          <p:cNvSpPr/>
          <p:nvPr/>
        </p:nvSpPr>
        <p:spPr>
          <a:xfrm>
            <a:off x="5471020" y="4431915"/>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8" name="Ellipse 27">
            <a:extLst>
              <a:ext uri="{FF2B5EF4-FFF2-40B4-BE49-F238E27FC236}">
                <a16:creationId xmlns:a16="http://schemas.microsoft.com/office/drawing/2014/main" id="{761FC525-33D1-4392-B063-95892BB07454}"/>
              </a:ext>
            </a:extLst>
          </p:cNvPr>
          <p:cNvSpPr/>
          <p:nvPr/>
        </p:nvSpPr>
        <p:spPr>
          <a:xfrm>
            <a:off x="5471020" y="5072813"/>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1" name="Ellipse 30">
            <a:extLst>
              <a:ext uri="{FF2B5EF4-FFF2-40B4-BE49-F238E27FC236}">
                <a16:creationId xmlns:a16="http://schemas.microsoft.com/office/drawing/2014/main" id="{D55E76D3-91C5-4557-BF32-58FC14752015}"/>
              </a:ext>
            </a:extLst>
          </p:cNvPr>
          <p:cNvSpPr/>
          <p:nvPr/>
        </p:nvSpPr>
        <p:spPr>
          <a:xfrm>
            <a:off x="5471020" y="5381692"/>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3" name="Ellipse 32">
            <a:extLst>
              <a:ext uri="{FF2B5EF4-FFF2-40B4-BE49-F238E27FC236}">
                <a16:creationId xmlns:a16="http://schemas.microsoft.com/office/drawing/2014/main" id="{00347FD4-BBE1-4CEA-BFCE-AA5270673AC2}"/>
              </a:ext>
            </a:extLst>
          </p:cNvPr>
          <p:cNvSpPr/>
          <p:nvPr/>
        </p:nvSpPr>
        <p:spPr>
          <a:xfrm>
            <a:off x="6697334" y="3821581"/>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5" name="Ellipse 34">
            <a:extLst>
              <a:ext uri="{FF2B5EF4-FFF2-40B4-BE49-F238E27FC236}">
                <a16:creationId xmlns:a16="http://schemas.microsoft.com/office/drawing/2014/main" id="{230CA0EC-7936-46CF-AD6D-84EE12EFA118}"/>
              </a:ext>
            </a:extLst>
          </p:cNvPr>
          <p:cNvSpPr/>
          <p:nvPr/>
        </p:nvSpPr>
        <p:spPr>
          <a:xfrm>
            <a:off x="6697334" y="4302359"/>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7" name="Ellipse 36">
            <a:extLst>
              <a:ext uri="{FF2B5EF4-FFF2-40B4-BE49-F238E27FC236}">
                <a16:creationId xmlns:a16="http://schemas.microsoft.com/office/drawing/2014/main" id="{8EF89661-25DC-45CC-9186-C40E882038EE}"/>
              </a:ext>
            </a:extLst>
          </p:cNvPr>
          <p:cNvSpPr/>
          <p:nvPr/>
        </p:nvSpPr>
        <p:spPr>
          <a:xfrm>
            <a:off x="6697334" y="4783137"/>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9" name="Ellipse 38">
            <a:extLst>
              <a:ext uri="{FF2B5EF4-FFF2-40B4-BE49-F238E27FC236}">
                <a16:creationId xmlns:a16="http://schemas.microsoft.com/office/drawing/2014/main" id="{E0C98AFB-2710-42BA-B727-298D5D363C9F}"/>
              </a:ext>
            </a:extLst>
          </p:cNvPr>
          <p:cNvSpPr/>
          <p:nvPr/>
        </p:nvSpPr>
        <p:spPr>
          <a:xfrm>
            <a:off x="6697334" y="5262018"/>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41" name="Ellipse 40">
            <a:extLst>
              <a:ext uri="{FF2B5EF4-FFF2-40B4-BE49-F238E27FC236}">
                <a16:creationId xmlns:a16="http://schemas.microsoft.com/office/drawing/2014/main" id="{79E042C6-A684-44D1-A5AE-9AF0F3C6E4A3}"/>
              </a:ext>
            </a:extLst>
          </p:cNvPr>
          <p:cNvSpPr/>
          <p:nvPr/>
        </p:nvSpPr>
        <p:spPr>
          <a:xfrm>
            <a:off x="8365413" y="3821581"/>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43" name="Ellipse 42">
            <a:extLst>
              <a:ext uri="{FF2B5EF4-FFF2-40B4-BE49-F238E27FC236}">
                <a16:creationId xmlns:a16="http://schemas.microsoft.com/office/drawing/2014/main" id="{75DE9739-EA1C-4691-A46A-67B1E7FCCDBF}"/>
              </a:ext>
            </a:extLst>
          </p:cNvPr>
          <p:cNvSpPr/>
          <p:nvPr/>
        </p:nvSpPr>
        <p:spPr>
          <a:xfrm>
            <a:off x="8365413" y="5262017"/>
            <a:ext cx="268448" cy="23934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702624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6B6147-2EF6-4854-8FEF-337BF58D9F3C}"/>
              </a:ext>
            </a:extLst>
          </p:cNvPr>
          <p:cNvPicPr>
            <a:picLocks noChangeAspect="1"/>
          </p:cNvPicPr>
          <p:nvPr/>
        </p:nvPicPr>
        <p:blipFill>
          <a:blip r:embed="rId3"/>
          <a:stretch>
            <a:fillRect/>
          </a:stretch>
        </p:blipFill>
        <p:spPr>
          <a:xfrm>
            <a:off x="309672" y="1036112"/>
            <a:ext cx="2260710" cy="3309385"/>
          </a:xfrm>
          <a:prstGeom prst="rect">
            <a:avLst/>
          </a:prstGeom>
        </p:spPr>
      </p:pic>
      <p:sp>
        <p:nvSpPr>
          <p:cNvPr id="6" name="Rectangle 9">
            <a:extLst>
              <a:ext uri="{FF2B5EF4-FFF2-40B4-BE49-F238E27FC236}">
                <a16:creationId xmlns:a16="http://schemas.microsoft.com/office/drawing/2014/main"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pic>
        <p:nvPicPr>
          <p:cNvPr id="13" name="Image 12">
            <a:extLst>
              <a:ext uri="{FF2B5EF4-FFF2-40B4-BE49-F238E27FC236}">
                <a16:creationId xmlns:a16="http://schemas.microsoft.com/office/drawing/2014/main" id="{8804DE4A-965E-4D89-A984-6AAD674AA60A}"/>
              </a:ext>
            </a:extLst>
          </p:cNvPr>
          <p:cNvPicPr>
            <a:picLocks noChangeAspect="1"/>
          </p:cNvPicPr>
          <p:nvPr/>
        </p:nvPicPr>
        <p:blipFill>
          <a:blip r:embed="rId4"/>
          <a:stretch>
            <a:fillRect/>
          </a:stretch>
        </p:blipFill>
        <p:spPr>
          <a:xfrm>
            <a:off x="4350967" y="3079569"/>
            <a:ext cx="4714613" cy="2922995"/>
          </a:xfrm>
          <a:prstGeom prst="rect">
            <a:avLst/>
          </a:prstGeom>
        </p:spPr>
      </p:pic>
      <p:cxnSp>
        <p:nvCxnSpPr>
          <p:cNvPr id="5" name="Connecteur droit avec flèche 4">
            <a:extLst>
              <a:ext uri="{FF2B5EF4-FFF2-40B4-BE49-F238E27FC236}">
                <a16:creationId xmlns:a16="http://schemas.microsoft.com/office/drawing/2014/main" id="{2D6750DF-5C1B-47DD-B1DC-6E26297C5F8F}"/>
              </a:ext>
            </a:extLst>
          </p:cNvPr>
          <p:cNvCxnSpPr>
            <a:cxnSpLocks/>
          </p:cNvCxnSpPr>
          <p:nvPr/>
        </p:nvCxnSpPr>
        <p:spPr>
          <a:xfrm flipH="1" flipV="1">
            <a:off x="1887524" y="1560354"/>
            <a:ext cx="2852256" cy="244958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829117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12DDD4-87BB-4A2A-92DA-F88EC32BC2F7}"/>
              </a:ext>
            </a:extLst>
          </p:cNvPr>
          <p:cNvPicPr>
            <a:picLocks noChangeAspect="1"/>
          </p:cNvPicPr>
          <p:nvPr/>
        </p:nvPicPr>
        <p:blipFill rotWithShape="1">
          <a:blip r:embed="rId3"/>
          <a:srcRect l="31401" t="37060" r="42142" b="30968"/>
          <a:stretch/>
        </p:blipFill>
        <p:spPr>
          <a:xfrm>
            <a:off x="4235115" y="2504791"/>
            <a:ext cx="750771" cy="317634"/>
          </a:xfrm>
          <a:prstGeom prst="rect">
            <a:avLst/>
          </a:prstGeom>
          <a:ln>
            <a:solidFill>
              <a:srgbClr val="5A97E1"/>
            </a:solidFill>
          </a:ln>
        </p:spPr>
      </p:pic>
      <p:pic>
        <p:nvPicPr>
          <p:cNvPr id="5" name="Image 4">
            <a:extLst>
              <a:ext uri="{FF2B5EF4-FFF2-40B4-BE49-F238E27FC236}">
                <a16:creationId xmlns:a16="http://schemas.microsoft.com/office/drawing/2014/main" id="{259098A4-63CD-4F69-A536-D11C1F34EF32}"/>
              </a:ext>
            </a:extLst>
          </p:cNvPr>
          <p:cNvPicPr>
            <a:picLocks noChangeAspect="1"/>
          </p:cNvPicPr>
          <p:nvPr/>
        </p:nvPicPr>
        <p:blipFill>
          <a:blip r:embed="rId4"/>
          <a:stretch>
            <a:fillRect/>
          </a:stretch>
        </p:blipFill>
        <p:spPr>
          <a:xfrm>
            <a:off x="3773103" y="3310227"/>
            <a:ext cx="5159141" cy="2740794"/>
          </a:xfrm>
          <a:prstGeom prst="rect">
            <a:avLst/>
          </a:prstGeom>
          <a:ln>
            <a:solidFill>
              <a:srgbClr val="5A97E1"/>
            </a:solidFill>
          </a:ln>
        </p:spPr>
      </p:pic>
      <p:pic>
        <p:nvPicPr>
          <p:cNvPr id="4" name="Image 3">
            <a:extLst>
              <a:ext uri="{FF2B5EF4-FFF2-40B4-BE49-F238E27FC236}">
                <a16:creationId xmlns:a16="http://schemas.microsoft.com/office/drawing/2014/main" id="{A7F1DE58-919D-418E-8C9A-7FAE36B4442A}"/>
              </a:ext>
            </a:extLst>
          </p:cNvPr>
          <p:cNvPicPr>
            <a:picLocks noChangeAspect="1"/>
          </p:cNvPicPr>
          <p:nvPr/>
        </p:nvPicPr>
        <p:blipFill rotWithShape="1">
          <a:blip r:embed="rId5"/>
          <a:srcRect l="24228" t="3439" r="8930"/>
          <a:stretch/>
        </p:blipFill>
        <p:spPr>
          <a:xfrm>
            <a:off x="245055" y="1058776"/>
            <a:ext cx="3744227" cy="4356569"/>
          </a:xfrm>
          <a:prstGeom prst="rect">
            <a:avLst/>
          </a:prstGeom>
          <a:ln>
            <a:solidFill>
              <a:srgbClr val="5A97E1"/>
            </a:solidFill>
          </a:ln>
        </p:spPr>
      </p:pic>
      <p:sp>
        <p:nvSpPr>
          <p:cNvPr id="2" name="Ellipse 1">
            <a:extLst>
              <a:ext uri="{FF2B5EF4-FFF2-40B4-BE49-F238E27FC236}">
                <a16:creationId xmlns:a16="http://schemas.microsoft.com/office/drawing/2014/main" id="{5AD015AC-6E9E-423F-89D5-3AB6B0BA28A9}"/>
              </a:ext>
            </a:extLst>
          </p:cNvPr>
          <p:cNvSpPr/>
          <p:nvPr/>
        </p:nvSpPr>
        <p:spPr>
          <a:xfrm>
            <a:off x="4985886" y="3898232"/>
            <a:ext cx="510139" cy="28875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id="{B262DCE1-3AD3-4ABD-8E8D-A8D97A0DE352}"/>
              </a:ext>
            </a:extLst>
          </p:cNvPr>
          <p:cNvCxnSpPr>
            <a:cxnSpLocks/>
            <a:stCxn id="2" idx="1"/>
          </p:cNvCxnSpPr>
          <p:nvPr/>
        </p:nvCxnSpPr>
        <p:spPr>
          <a:xfrm flipH="1" flipV="1">
            <a:off x="4595674" y="2692893"/>
            <a:ext cx="464920" cy="124762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0" name="Connecteur droit avec flèche 9">
            <a:extLst>
              <a:ext uri="{FF2B5EF4-FFF2-40B4-BE49-F238E27FC236}">
                <a16:creationId xmlns:a16="http://schemas.microsoft.com/office/drawing/2014/main" id="{E4CA34A1-9028-46FA-98A2-DE5419BF476D}"/>
              </a:ext>
            </a:extLst>
          </p:cNvPr>
          <p:cNvCxnSpPr>
            <a:stCxn id="2" idx="1"/>
          </p:cNvCxnSpPr>
          <p:nvPr/>
        </p:nvCxnSpPr>
        <p:spPr>
          <a:xfrm flipH="1" flipV="1">
            <a:off x="3667225" y="2857408"/>
            <a:ext cx="1393369" cy="108311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9">
            <a:extLst>
              <a:ext uri="{FF2B5EF4-FFF2-40B4-BE49-F238E27FC236}">
                <a16:creationId xmlns:a16="http://schemas.microsoft.com/office/drawing/2014/main" id="{ACE3B824-CE93-425A-A174-38A7AFAE0A56}"/>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37157339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2334FF-EC39-44CD-826F-06BF1AE6BADB}"/>
              </a:ext>
            </a:extLst>
          </p:cNvPr>
          <p:cNvPicPr>
            <a:picLocks noChangeAspect="1"/>
          </p:cNvPicPr>
          <p:nvPr/>
        </p:nvPicPr>
        <p:blipFill>
          <a:blip r:embed="rId3"/>
          <a:stretch>
            <a:fillRect/>
          </a:stretch>
        </p:blipFill>
        <p:spPr>
          <a:xfrm>
            <a:off x="4429387" y="3247349"/>
            <a:ext cx="4714613" cy="2922995"/>
          </a:xfrm>
          <a:prstGeom prst="rect">
            <a:avLst/>
          </a:prstGeom>
        </p:spPr>
      </p:pic>
      <p:pic>
        <p:nvPicPr>
          <p:cNvPr id="10" name="Image 9">
            <a:extLst>
              <a:ext uri="{FF2B5EF4-FFF2-40B4-BE49-F238E27FC236}">
                <a16:creationId xmlns:a16="http://schemas.microsoft.com/office/drawing/2014/main" id="{E3BE9443-3635-468F-87A1-E3AAE8124C7F}"/>
              </a:ext>
            </a:extLst>
          </p:cNvPr>
          <p:cNvPicPr>
            <a:picLocks noChangeAspect="1"/>
          </p:cNvPicPr>
          <p:nvPr/>
        </p:nvPicPr>
        <p:blipFill>
          <a:blip r:embed="rId4"/>
          <a:stretch>
            <a:fillRect/>
          </a:stretch>
        </p:blipFill>
        <p:spPr>
          <a:xfrm>
            <a:off x="0" y="951022"/>
            <a:ext cx="4429387" cy="2325428"/>
          </a:xfrm>
          <a:prstGeom prst="rect">
            <a:avLst/>
          </a:prstGeom>
        </p:spPr>
      </p:pic>
      <p:sp>
        <p:nvSpPr>
          <p:cNvPr id="6" name="Rectangle 9">
            <a:extLst>
              <a:ext uri="{FF2B5EF4-FFF2-40B4-BE49-F238E27FC236}">
                <a16:creationId xmlns:a16="http://schemas.microsoft.com/office/drawing/2014/main" id="{8F17EFFE-6406-41C5-B98F-FDDC3B34A2EA}"/>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
        <p:nvSpPr>
          <p:cNvPr id="4" name="Rectangle 3">
            <a:extLst>
              <a:ext uri="{FF2B5EF4-FFF2-40B4-BE49-F238E27FC236}">
                <a16:creationId xmlns:a16="http://schemas.microsoft.com/office/drawing/2014/main" id="{D645153D-7712-4365-815E-3E3CACA91DE2}"/>
              </a:ext>
            </a:extLst>
          </p:cNvPr>
          <p:cNvSpPr/>
          <p:nvPr/>
        </p:nvSpPr>
        <p:spPr>
          <a:xfrm>
            <a:off x="4429387" y="3943174"/>
            <a:ext cx="1368624" cy="70539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9AE0BC4A-3327-4C5E-83EE-BD4C04BBE99E}"/>
              </a:ext>
            </a:extLst>
          </p:cNvPr>
          <p:cNvCxnSpPr>
            <a:cxnSpLocks/>
          </p:cNvCxnSpPr>
          <p:nvPr/>
        </p:nvCxnSpPr>
        <p:spPr>
          <a:xfrm flipH="1" flipV="1">
            <a:off x="3590488" y="2483141"/>
            <a:ext cx="1107348" cy="181273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838665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id="{997A5DFB-11D2-48FD-A626-37110CDEB238}"/>
              </a:ext>
            </a:extLst>
          </p:cNvPr>
          <p:cNvSpPr txBox="1"/>
          <p:nvPr/>
        </p:nvSpPr>
        <p:spPr>
          <a:xfrm>
            <a:off x="587694" y="1305343"/>
            <a:ext cx="7722354"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Startup</a:t>
            </a:r>
          </a:p>
          <a:p>
            <a:pPr marL="342900" lvl="2"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Patient selection</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lvl="1" algn="l" rtl="0"/>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Preoperative assessment (Pre-Op)</a:t>
            </a:r>
          </a:p>
          <a:p>
            <a:pPr marL="628650" lvl="3" indent="-90488"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  Record opening form</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Administrative</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History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Clinical examination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Treatments / Premedications</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Paraclinical</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Conclusion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Summary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Documents</a:t>
            </a:r>
          </a:p>
          <a:p>
            <a:pPr marL="538162" lvl="3" algn="l" rtl="0"/>
            <a:endParaRPr lang="en-GB" dirty="0">
              <a:solidFill>
                <a:srgbClr val="1B4F9E"/>
              </a:solidFill>
              <a:latin typeface="Montserrat" panose="00000500000000000000" pitchFamily="50" charset="0"/>
            </a:endParaRPr>
          </a:p>
          <a:p>
            <a:pPr marL="285750" lvl="5" indent="-285750" algn="l" rtl="0">
              <a:buFont typeface="Wingdings" panose="05000000000000000000" pitchFamily="2" charset="2"/>
              <a:buChar char="Ø"/>
            </a:pPr>
            <a:r>
              <a:rPr lang="en-GB" b="0" i="0" u="none" baseline="0" dirty="0">
                <a:solidFill>
                  <a:srgbClr val="1B4F9E"/>
                </a:solidFill>
                <a:latin typeface="Montserrat" panose="00000500000000000000" pitchFamily="50" charset="0"/>
              </a:rPr>
              <a:t>	Generating a CONSULTATION REPORT</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983550E-3750-4BC7-86CB-701E97AA3EA4}"/>
              </a:ext>
            </a:extLst>
          </p:cNvPr>
          <p:cNvPicPr>
            <a:picLocks noChangeAspect="1"/>
          </p:cNvPicPr>
          <p:nvPr/>
        </p:nvPicPr>
        <p:blipFill rotWithShape="1">
          <a:blip r:embed="rId3"/>
          <a:srcRect r="903" b="7202"/>
          <a:stretch/>
        </p:blipFill>
        <p:spPr>
          <a:xfrm>
            <a:off x="6245762" y="4730749"/>
            <a:ext cx="2898237" cy="1411413"/>
          </a:xfrm>
          <a:prstGeom prst="rect">
            <a:avLst/>
          </a:prstGeom>
        </p:spPr>
      </p:pic>
      <p:sp>
        <p:nvSpPr>
          <p:cNvPr id="8" name="Rectangle 9">
            <a:extLst>
              <a:ext uri="{FF2B5EF4-FFF2-40B4-BE49-F238E27FC236}">
                <a16:creationId xmlns:a16="http://schemas.microsoft.com/office/drawing/2014/main" id="{99CC08C8-A8D1-486B-BBB1-E4015A15346D}"/>
              </a:ext>
            </a:extLst>
          </p:cNvPr>
          <p:cNvSpPr txBox="1">
            <a:spLocks noChangeArrowheads="1"/>
          </p:cNvSpPr>
          <p:nvPr/>
        </p:nvSpPr>
        <p:spPr bwMode="auto">
          <a:xfrm>
            <a:off x="1464340" y="230296"/>
            <a:ext cx="551397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‘History’ tab</a:t>
            </a:r>
            <a:endParaRPr lang="en-GB" altLang="fr-FR" sz="2800" dirty="0">
              <a:solidFill>
                <a:srgbClr val="1B4F9E"/>
              </a:solidFill>
              <a:latin typeface="Montserrat" panose="00000500000000000000" pitchFamily="50" charset="0"/>
              <a:cs typeface="Calibri Light"/>
              <a:sym typeface="Calibri Light"/>
            </a:endParaRPr>
          </a:p>
        </p:txBody>
      </p:sp>
      <p:sp>
        <p:nvSpPr>
          <p:cNvPr id="10" name="Rectangle 9">
            <a:extLst>
              <a:ext uri="{FF2B5EF4-FFF2-40B4-BE49-F238E27FC236}">
                <a16:creationId xmlns:a16="http://schemas.microsoft.com/office/drawing/2014/main" id="{18EFEA72-16B5-4E9C-87D6-5EDF2241031A}"/>
              </a:ext>
            </a:extLst>
          </p:cNvPr>
          <p:cNvSpPr/>
          <p:nvPr/>
        </p:nvSpPr>
        <p:spPr>
          <a:xfrm>
            <a:off x="8409481" y="5092701"/>
            <a:ext cx="664653" cy="49530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id="{6825C066-61BC-4030-BEB9-278122805DE6}"/>
              </a:ext>
            </a:extLst>
          </p:cNvPr>
          <p:cNvSpPr txBox="1"/>
          <p:nvPr/>
        </p:nvSpPr>
        <p:spPr>
          <a:xfrm>
            <a:off x="5584026" y="1418211"/>
            <a:ext cx="312521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History scoring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and details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using Advanced Entries</a:t>
            </a:r>
          </a:p>
        </p:txBody>
      </p:sp>
      <p:cxnSp>
        <p:nvCxnSpPr>
          <p:cNvPr id="12" name="Connecteur droit avec flèche 11">
            <a:extLst>
              <a:ext uri="{FF2B5EF4-FFF2-40B4-BE49-F238E27FC236}">
                <a16:creationId xmlns:a16="http://schemas.microsoft.com/office/drawing/2014/main" id="{AB5DEBED-6A9E-4CD9-80C8-C280E76D275B}"/>
              </a:ext>
            </a:extLst>
          </p:cNvPr>
          <p:cNvCxnSpPr>
            <a:cxnSpLocks/>
          </p:cNvCxnSpPr>
          <p:nvPr/>
        </p:nvCxnSpPr>
        <p:spPr>
          <a:xfrm flipH="1" flipV="1">
            <a:off x="5749176" y="4312228"/>
            <a:ext cx="2660305" cy="780473"/>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8" name="Image 17">
            <a:extLst>
              <a:ext uri="{FF2B5EF4-FFF2-40B4-BE49-F238E27FC236}">
                <a16:creationId xmlns:a16="http://schemas.microsoft.com/office/drawing/2014/main" id="{DAD75F22-4926-4641-9505-E30670654DCC}"/>
              </a:ext>
            </a:extLst>
          </p:cNvPr>
          <p:cNvPicPr>
            <a:picLocks noChangeAspect="1"/>
          </p:cNvPicPr>
          <p:nvPr/>
        </p:nvPicPr>
        <p:blipFill>
          <a:blip r:embed="rId4"/>
          <a:stretch>
            <a:fillRect/>
          </a:stretch>
        </p:blipFill>
        <p:spPr>
          <a:xfrm>
            <a:off x="0" y="1074675"/>
            <a:ext cx="2851474" cy="2284476"/>
          </a:xfrm>
          <a:prstGeom prst="rect">
            <a:avLst/>
          </a:prstGeom>
        </p:spPr>
      </p:pic>
      <p:pic>
        <p:nvPicPr>
          <p:cNvPr id="20" name="Image 19">
            <a:extLst>
              <a:ext uri="{FF2B5EF4-FFF2-40B4-BE49-F238E27FC236}">
                <a16:creationId xmlns:a16="http://schemas.microsoft.com/office/drawing/2014/main" id="{9F8D08CA-E073-4B2A-A3DA-CE9B86993D41}"/>
              </a:ext>
            </a:extLst>
          </p:cNvPr>
          <p:cNvPicPr>
            <a:picLocks noChangeAspect="1"/>
          </p:cNvPicPr>
          <p:nvPr/>
        </p:nvPicPr>
        <p:blipFill>
          <a:blip r:embed="rId5"/>
          <a:stretch>
            <a:fillRect/>
          </a:stretch>
        </p:blipFill>
        <p:spPr>
          <a:xfrm>
            <a:off x="2797916" y="1074675"/>
            <a:ext cx="2691309" cy="2161769"/>
          </a:xfrm>
          <a:prstGeom prst="rect">
            <a:avLst/>
          </a:prstGeom>
        </p:spPr>
      </p:pic>
      <p:pic>
        <p:nvPicPr>
          <p:cNvPr id="22" name="Image 21">
            <a:extLst>
              <a:ext uri="{FF2B5EF4-FFF2-40B4-BE49-F238E27FC236}">
                <a16:creationId xmlns:a16="http://schemas.microsoft.com/office/drawing/2014/main" id="{5159C0A0-70DD-4C9F-BF9D-29F93AE04C06}"/>
              </a:ext>
            </a:extLst>
          </p:cNvPr>
          <p:cNvPicPr>
            <a:picLocks noChangeAspect="1"/>
          </p:cNvPicPr>
          <p:nvPr/>
        </p:nvPicPr>
        <p:blipFill>
          <a:blip r:embed="rId6"/>
          <a:stretch>
            <a:fillRect/>
          </a:stretch>
        </p:blipFill>
        <p:spPr>
          <a:xfrm>
            <a:off x="1236361" y="2400270"/>
            <a:ext cx="3430956" cy="3616520"/>
          </a:xfrm>
          <a:prstGeom prst="rect">
            <a:avLst/>
          </a:prstGeom>
        </p:spPr>
      </p:pic>
    </p:spTree>
    <p:extLst>
      <p:ext uri="{BB962C8B-B14F-4D97-AF65-F5344CB8AC3E}">
        <p14:creationId xmlns:p14="http://schemas.microsoft.com/office/powerpoint/2010/main" val="28605727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40" y="230296"/>
            <a:ext cx="593592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06202357-5A6D-4735-883A-1045FEA56B02}"/>
              </a:ext>
            </a:extLst>
          </p:cNvPr>
          <p:cNvPicPr>
            <a:picLocks noChangeAspect="1"/>
          </p:cNvPicPr>
          <p:nvPr/>
        </p:nvPicPr>
        <p:blipFill>
          <a:blip r:embed="rId3"/>
          <a:stretch>
            <a:fillRect/>
          </a:stretch>
        </p:blipFill>
        <p:spPr>
          <a:xfrm>
            <a:off x="528506" y="1036667"/>
            <a:ext cx="8279933" cy="5051889"/>
          </a:xfrm>
          <a:prstGeom prst="rect">
            <a:avLst/>
          </a:prstGeom>
        </p:spPr>
      </p:pic>
    </p:spTree>
    <p:extLst>
      <p:ext uri="{BB962C8B-B14F-4D97-AF65-F5344CB8AC3E}">
        <p14:creationId xmlns:p14="http://schemas.microsoft.com/office/powerpoint/2010/main" val="29019072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B6FED5C-40A3-4E35-9E10-780B0996B105}"/>
              </a:ext>
            </a:extLst>
          </p:cNvPr>
          <p:cNvPicPr>
            <a:picLocks noChangeAspect="1"/>
          </p:cNvPicPr>
          <p:nvPr/>
        </p:nvPicPr>
        <p:blipFill>
          <a:blip r:embed="rId3"/>
          <a:stretch>
            <a:fillRect/>
          </a:stretch>
        </p:blipFill>
        <p:spPr>
          <a:xfrm>
            <a:off x="4471018" y="3361620"/>
            <a:ext cx="4655890" cy="2840728"/>
          </a:xfrm>
          <a:prstGeom prst="rect">
            <a:avLst/>
          </a:prstGeom>
        </p:spPr>
      </p:pic>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39" y="230296"/>
            <a:ext cx="590635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cxnSp>
        <p:nvCxnSpPr>
          <p:cNvPr id="21" name="Connecteur droit avec flèche 20">
            <a:extLst>
              <a:ext uri="{FF2B5EF4-FFF2-40B4-BE49-F238E27FC236}">
                <a16:creationId xmlns:a16="http://schemas.microsoft.com/office/drawing/2014/main" id="{EEF6EF49-6297-4F8F-9DF5-75D8E61E2F53}"/>
              </a:ext>
            </a:extLst>
          </p:cNvPr>
          <p:cNvCxnSpPr>
            <a:cxnSpLocks/>
          </p:cNvCxnSpPr>
          <p:nvPr/>
        </p:nvCxnSpPr>
        <p:spPr>
          <a:xfrm flipH="1" flipV="1">
            <a:off x="3273001" y="2278023"/>
            <a:ext cx="1558089" cy="213158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41" name="Image 40">
            <a:extLst>
              <a:ext uri="{FF2B5EF4-FFF2-40B4-BE49-F238E27FC236}">
                <a16:creationId xmlns:a16="http://schemas.microsoft.com/office/drawing/2014/main" id="{97152A43-E601-4C22-BFB7-6ED09391BB24}"/>
              </a:ext>
            </a:extLst>
          </p:cNvPr>
          <p:cNvPicPr>
            <a:picLocks noChangeAspect="1"/>
          </p:cNvPicPr>
          <p:nvPr/>
        </p:nvPicPr>
        <p:blipFill>
          <a:blip r:embed="rId4"/>
          <a:stretch>
            <a:fillRect/>
          </a:stretch>
        </p:blipFill>
        <p:spPr>
          <a:xfrm>
            <a:off x="983984" y="3025519"/>
            <a:ext cx="2579130" cy="3048512"/>
          </a:xfrm>
          <a:prstGeom prst="rect">
            <a:avLst/>
          </a:prstGeom>
        </p:spPr>
      </p:pic>
      <p:cxnSp>
        <p:nvCxnSpPr>
          <p:cNvPr id="23" name="Connecteur droit avec flèche 22">
            <a:extLst>
              <a:ext uri="{FF2B5EF4-FFF2-40B4-BE49-F238E27FC236}">
                <a16:creationId xmlns:a16="http://schemas.microsoft.com/office/drawing/2014/main" id="{E104C492-7DA5-4F2A-ABBF-0ED5A1D6B6DB}"/>
              </a:ext>
            </a:extLst>
          </p:cNvPr>
          <p:cNvCxnSpPr>
            <a:cxnSpLocks/>
          </p:cNvCxnSpPr>
          <p:nvPr/>
        </p:nvCxnSpPr>
        <p:spPr>
          <a:xfrm flipV="1">
            <a:off x="5376671" y="2086868"/>
            <a:ext cx="793348" cy="266017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0" name="Ellipse 9">
            <a:extLst>
              <a:ext uri="{FF2B5EF4-FFF2-40B4-BE49-F238E27FC236}">
                <a16:creationId xmlns:a16="http://schemas.microsoft.com/office/drawing/2014/main" id="{6EB18C65-4AEC-44C8-8F67-012F7EF18E0A}"/>
              </a:ext>
            </a:extLst>
          </p:cNvPr>
          <p:cNvSpPr/>
          <p:nvPr/>
        </p:nvSpPr>
        <p:spPr>
          <a:xfrm>
            <a:off x="5612062" y="4314825"/>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1" name="Ellipse 10">
            <a:extLst>
              <a:ext uri="{FF2B5EF4-FFF2-40B4-BE49-F238E27FC236}">
                <a16:creationId xmlns:a16="http://schemas.microsoft.com/office/drawing/2014/main" id="{7C890EED-BDA9-4669-9B05-2120CEFA7D66}"/>
              </a:ext>
            </a:extLst>
          </p:cNvPr>
          <p:cNvSpPr/>
          <p:nvPr/>
        </p:nvSpPr>
        <p:spPr>
          <a:xfrm>
            <a:off x="5612062" y="4645869"/>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12" name="Ellipse 11">
            <a:extLst>
              <a:ext uri="{FF2B5EF4-FFF2-40B4-BE49-F238E27FC236}">
                <a16:creationId xmlns:a16="http://schemas.microsoft.com/office/drawing/2014/main" id="{141C175E-F05F-49F2-ABB5-3778EC677C35}"/>
              </a:ext>
            </a:extLst>
          </p:cNvPr>
          <p:cNvSpPr/>
          <p:nvPr/>
        </p:nvSpPr>
        <p:spPr>
          <a:xfrm>
            <a:off x="5612062" y="5037237"/>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6" name="Ellipse 25">
            <a:extLst>
              <a:ext uri="{FF2B5EF4-FFF2-40B4-BE49-F238E27FC236}">
                <a16:creationId xmlns:a16="http://schemas.microsoft.com/office/drawing/2014/main" id="{2C88CB6A-5369-427C-A49D-1F0700AA5983}"/>
              </a:ext>
            </a:extLst>
          </p:cNvPr>
          <p:cNvSpPr/>
          <p:nvPr/>
        </p:nvSpPr>
        <p:spPr>
          <a:xfrm>
            <a:off x="6466889" y="4010025"/>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28" name="Ellipse 27">
            <a:extLst>
              <a:ext uri="{FF2B5EF4-FFF2-40B4-BE49-F238E27FC236}">
                <a16:creationId xmlns:a16="http://schemas.microsoft.com/office/drawing/2014/main" id="{D7AD054E-6BF7-4FB7-A4AA-E201D613ABDB}"/>
              </a:ext>
            </a:extLst>
          </p:cNvPr>
          <p:cNvSpPr/>
          <p:nvPr/>
        </p:nvSpPr>
        <p:spPr>
          <a:xfrm>
            <a:off x="7281123" y="4010025"/>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sp>
        <p:nvSpPr>
          <p:cNvPr id="30" name="Ellipse 29">
            <a:extLst>
              <a:ext uri="{FF2B5EF4-FFF2-40B4-BE49-F238E27FC236}">
                <a16:creationId xmlns:a16="http://schemas.microsoft.com/office/drawing/2014/main" id="{3672C4E6-E245-40CE-AA07-BEA5A3EF988E}"/>
              </a:ext>
            </a:extLst>
          </p:cNvPr>
          <p:cNvSpPr/>
          <p:nvPr/>
        </p:nvSpPr>
        <p:spPr>
          <a:xfrm>
            <a:off x="7281123" y="4597412"/>
            <a:ext cx="179138" cy="178644"/>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Calibri"/>
            </a:endParaRPr>
          </a:p>
        </p:txBody>
      </p:sp>
      <p:pic>
        <p:nvPicPr>
          <p:cNvPr id="34" name="Image 33">
            <a:extLst>
              <a:ext uri="{FF2B5EF4-FFF2-40B4-BE49-F238E27FC236}">
                <a16:creationId xmlns:a16="http://schemas.microsoft.com/office/drawing/2014/main" id="{BB43723F-189E-4D1B-B2B0-CC4248332A41}"/>
              </a:ext>
            </a:extLst>
          </p:cNvPr>
          <p:cNvPicPr>
            <a:picLocks noChangeAspect="1"/>
          </p:cNvPicPr>
          <p:nvPr/>
        </p:nvPicPr>
        <p:blipFill rotWithShape="1">
          <a:blip r:embed="rId5"/>
          <a:srcRect l="5064"/>
          <a:stretch/>
        </p:blipFill>
        <p:spPr>
          <a:xfrm>
            <a:off x="938921" y="1275906"/>
            <a:ext cx="3219450" cy="868755"/>
          </a:xfrm>
          <a:prstGeom prst="rect">
            <a:avLst/>
          </a:prstGeom>
        </p:spPr>
      </p:pic>
      <p:pic>
        <p:nvPicPr>
          <p:cNvPr id="37" name="Image 36">
            <a:extLst>
              <a:ext uri="{FF2B5EF4-FFF2-40B4-BE49-F238E27FC236}">
                <a16:creationId xmlns:a16="http://schemas.microsoft.com/office/drawing/2014/main" id="{096673C2-9E26-44F8-AE7E-1137FF5EA4DD}"/>
              </a:ext>
            </a:extLst>
          </p:cNvPr>
          <p:cNvPicPr>
            <a:picLocks noChangeAspect="1"/>
          </p:cNvPicPr>
          <p:nvPr/>
        </p:nvPicPr>
        <p:blipFill rotWithShape="1">
          <a:blip r:embed="rId6"/>
          <a:srcRect l="3986" t="1" b="2622"/>
          <a:stretch/>
        </p:blipFill>
        <p:spPr>
          <a:xfrm>
            <a:off x="4471018" y="1275906"/>
            <a:ext cx="3219450" cy="949867"/>
          </a:xfrm>
          <a:prstGeom prst="rect">
            <a:avLst/>
          </a:prstGeom>
        </p:spPr>
      </p:pic>
      <p:cxnSp>
        <p:nvCxnSpPr>
          <p:cNvPr id="4" name="Connecteur droit avec flèche 3">
            <a:extLst>
              <a:ext uri="{FF2B5EF4-FFF2-40B4-BE49-F238E27FC236}">
                <a16:creationId xmlns:a16="http://schemas.microsoft.com/office/drawing/2014/main" id="{A07AD848-9167-4CF9-8D64-27C9C6546CFE}"/>
              </a:ext>
            </a:extLst>
          </p:cNvPr>
          <p:cNvCxnSpPr>
            <a:cxnSpLocks/>
          </p:cNvCxnSpPr>
          <p:nvPr/>
        </p:nvCxnSpPr>
        <p:spPr>
          <a:xfrm flipH="1" flipV="1">
            <a:off x="2637905" y="3867150"/>
            <a:ext cx="1934096" cy="109568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721249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D7225D2-647B-47C1-BD6C-36D9165763B8}"/>
              </a:ext>
            </a:extLst>
          </p:cNvPr>
          <p:cNvPicPr>
            <a:picLocks noChangeAspect="1"/>
          </p:cNvPicPr>
          <p:nvPr/>
        </p:nvPicPr>
        <p:blipFill>
          <a:blip r:embed="rId3"/>
          <a:stretch>
            <a:fillRect/>
          </a:stretch>
        </p:blipFill>
        <p:spPr>
          <a:xfrm>
            <a:off x="4752107" y="3823419"/>
            <a:ext cx="4391893" cy="2351076"/>
          </a:xfrm>
          <a:prstGeom prst="rect">
            <a:avLst/>
          </a:prstGeom>
          <a:ln>
            <a:solidFill>
              <a:srgbClr val="194F9E"/>
            </a:solidFill>
          </a:ln>
        </p:spPr>
      </p:pic>
      <p:sp>
        <p:nvSpPr>
          <p:cNvPr id="5" name="Rectangle 4">
            <a:extLst>
              <a:ext uri="{FF2B5EF4-FFF2-40B4-BE49-F238E27FC236}">
                <a16:creationId xmlns:a16="http://schemas.microsoft.com/office/drawing/2014/main" id="{8879770C-AD9B-47D6-BB10-7F54F640D206}"/>
              </a:ext>
            </a:extLst>
          </p:cNvPr>
          <p:cNvSpPr/>
          <p:nvPr/>
        </p:nvSpPr>
        <p:spPr>
          <a:xfrm>
            <a:off x="6066816" y="4428720"/>
            <a:ext cx="1634845" cy="73141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Rectangle 9">
            <a:extLst>
              <a:ext uri="{FF2B5EF4-FFF2-40B4-BE49-F238E27FC236}">
                <a16:creationId xmlns:a16="http://schemas.microsoft.com/office/drawing/2014/main" id="{79106C06-E6FE-46CF-A7DC-BFF01AA5AF56}"/>
              </a:ext>
            </a:extLst>
          </p:cNvPr>
          <p:cNvSpPr txBox="1">
            <a:spLocks noChangeArrowheads="1"/>
          </p:cNvSpPr>
          <p:nvPr/>
        </p:nvSpPr>
        <p:spPr bwMode="auto">
          <a:xfrm>
            <a:off x="1464339" y="230296"/>
            <a:ext cx="597845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476964C3-6B14-4B1E-AC98-C2A80CF61104}"/>
              </a:ext>
            </a:extLst>
          </p:cNvPr>
          <p:cNvPicPr>
            <a:picLocks noChangeAspect="1"/>
          </p:cNvPicPr>
          <p:nvPr/>
        </p:nvPicPr>
        <p:blipFill>
          <a:blip r:embed="rId4"/>
          <a:stretch>
            <a:fillRect/>
          </a:stretch>
        </p:blipFill>
        <p:spPr>
          <a:xfrm>
            <a:off x="0" y="1172905"/>
            <a:ext cx="3276524" cy="1121221"/>
          </a:xfrm>
          <a:prstGeom prst="rect">
            <a:avLst/>
          </a:prstGeom>
        </p:spPr>
      </p:pic>
      <p:pic>
        <p:nvPicPr>
          <p:cNvPr id="11" name="Image 10">
            <a:extLst>
              <a:ext uri="{FF2B5EF4-FFF2-40B4-BE49-F238E27FC236}">
                <a16:creationId xmlns:a16="http://schemas.microsoft.com/office/drawing/2014/main" id="{F6DECC0A-DE74-4B19-A25C-6611E1C44B58}"/>
              </a:ext>
            </a:extLst>
          </p:cNvPr>
          <p:cNvPicPr>
            <a:picLocks noChangeAspect="1"/>
          </p:cNvPicPr>
          <p:nvPr/>
        </p:nvPicPr>
        <p:blipFill>
          <a:blip r:embed="rId5"/>
          <a:stretch>
            <a:fillRect/>
          </a:stretch>
        </p:blipFill>
        <p:spPr>
          <a:xfrm>
            <a:off x="2368550" y="1850041"/>
            <a:ext cx="3276524" cy="1101788"/>
          </a:xfrm>
          <a:prstGeom prst="rect">
            <a:avLst/>
          </a:prstGeom>
        </p:spPr>
      </p:pic>
      <p:pic>
        <p:nvPicPr>
          <p:cNvPr id="13" name="Image 12">
            <a:extLst>
              <a:ext uri="{FF2B5EF4-FFF2-40B4-BE49-F238E27FC236}">
                <a16:creationId xmlns:a16="http://schemas.microsoft.com/office/drawing/2014/main" id="{ED0044BE-FAA5-4D12-9279-F2CFC1F1F482}"/>
              </a:ext>
            </a:extLst>
          </p:cNvPr>
          <p:cNvPicPr>
            <a:picLocks noChangeAspect="1"/>
          </p:cNvPicPr>
          <p:nvPr/>
        </p:nvPicPr>
        <p:blipFill>
          <a:blip r:embed="rId6"/>
          <a:stretch>
            <a:fillRect/>
          </a:stretch>
        </p:blipFill>
        <p:spPr>
          <a:xfrm>
            <a:off x="4733316" y="2494888"/>
            <a:ext cx="3276524" cy="1121377"/>
          </a:xfrm>
          <a:prstGeom prst="rect">
            <a:avLst/>
          </a:prstGeom>
        </p:spPr>
      </p:pic>
    </p:spTree>
    <p:extLst>
      <p:ext uri="{BB962C8B-B14F-4D97-AF65-F5344CB8AC3E}">
        <p14:creationId xmlns:p14="http://schemas.microsoft.com/office/powerpoint/2010/main" val="53424047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039B4EA-62F0-4A23-A821-78592C9D96BD}"/>
              </a:ext>
            </a:extLst>
          </p:cNvPr>
          <p:cNvPicPr>
            <a:picLocks noChangeAspect="1"/>
          </p:cNvPicPr>
          <p:nvPr/>
        </p:nvPicPr>
        <p:blipFill>
          <a:blip r:embed="rId3"/>
          <a:stretch>
            <a:fillRect/>
          </a:stretch>
        </p:blipFill>
        <p:spPr>
          <a:xfrm>
            <a:off x="4572000" y="3706900"/>
            <a:ext cx="4391893" cy="2351076"/>
          </a:xfrm>
          <a:prstGeom prst="rect">
            <a:avLst/>
          </a:prstGeom>
          <a:ln>
            <a:solidFill>
              <a:srgbClr val="194F9E"/>
            </a:solidFill>
          </a:ln>
        </p:spPr>
      </p:pic>
      <p:sp>
        <p:nvSpPr>
          <p:cNvPr id="7" name="Rectangle 6">
            <a:extLst>
              <a:ext uri="{FF2B5EF4-FFF2-40B4-BE49-F238E27FC236}">
                <a16:creationId xmlns:a16="http://schemas.microsoft.com/office/drawing/2014/main" id="{22F094C0-1B8A-4A71-B45E-D86C54498EE1}"/>
              </a:ext>
            </a:extLst>
          </p:cNvPr>
          <p:cNvSpPr/>
          <p:nvPr/>
        </p:nvSpPr>
        <p:spPr>
          <a:xfrm>
            <a:off x="5918838" y="5015755"/>
            <a:ext cx="1630824" cy="92198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ZoneTexte 10">
            <a:extLst>
              <a:ext uri="{FF2B5EF4-FFF2-40B4-BE49-F238E27FC236}">
                <a16:creationId xmlns:a16="http://schemas.microsoft.com/office/drawing/2014/main" id="{6825C066-61BC-4030-BEB9-278122805DE6}"/>
              </a:ext>
            </a:extLst>
          </p:cNvPr>
          <p:cNvSpPr txBox="1"/>
          <p:nvPr/>
        </p:nvSpPr>
        <p:spPr>
          <a:xfrm>
            <a:off x="5584026" y="1418211"/>
            <a:ext cx="278858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Scoring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and evaluation</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using Advanced Entries</a:t>
            </a:r>
          </a:p>
        </p:txBody>
      </p:sp>
      <p:sp>
        <p:nvSpPr>
          <p:cNvPr id="12" name="Rectangle 9">
            <a:extLst>
              <a:ext uri="{FF2B5EF4-FFF2-40B4-BE49-F238E27FC236}">
                <a16:creationId xmlns:a16="http://schemas.microsoft.com/office/drawing/2014/main" id="{91B5BAC3-54D3-4D4B-B795-08AF38D979CE}"/>
              </a:ext>
            </a:extLst>
          </p:cNvPr>
          <p:cNvSpPr txBox="1">
            <a:spLocks noChangeArrowheads="1"/>
          </p:cNvSpPr>
          <p:nvPr/>
        </p:nvSpPr>
        <p:spPr bwMode="auto">
          <a:xfrm>
            <a:off x="1464340" y="230296"/>
            <a:ext cx="596781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18" name="Image 17">
            <a:extLst>
              <a:ext uri="{FF2B5EF4-FFF2-40B4-BE49-F238E27FC236}">
                <a16:creationId xmlns:a16="http://schemas.microsoft.com/office/drawing/2014/main" id="{E7359E3D-BE4D-412B-8D25-758B98254C50}"/>
              </a:ext>
            </a:extLst>
          </p:cNvPr>
          <p:cNvPicPr>
            <a:picLocks noChangeAspect="1"/>
          </p:cNvPicPr>
          <p:nvPr/>
        </p:nvPicPr>
        <p:blipFill>
          <a:blip r:embed="rId4"/>
          <a:stretch>
            <a:fillRect/>
          </a:stretch>
        </p:blipFill>
        <p:spPr>
          <a:xfrm>
            <a:off x="-115553" y="1141574"/>
            <a:ext cx="3666635" cy="2933308"/>
          </a:xfrm>
          <a:prstGeom prst="rect">
            <a:avLst/>
          </a:prstGeom>
          <a:ln>
            <a:solidFill>
              <a:srgbClr val="194F9E"/>
            </a:solidFill>
          </a:ln>
          <a:scene3d>
            <a:camera prst="perspectiveContrastingRightFacing"/>
            <a:lightRig rig="threePt" dir="t"/>
          </a:scene3d>
        </p:spPr>
      </p:pic>
      <p:pic>
        <p:nvPicPr>
          <p:cNvPr id="19" name="Image 18">
            <a:extLst>
              <a:ext uri="{FF2B5EF4-FFF2-40B4-BE49-F238E27FC236}">
                <a16:creationId xmlns:a16="http://schemas.microsoft.com/office/drawing/2014/main" id="{3BF2FB4D-C8AB-413A-A01E-9D1C375A19D6}"/>
              </a:ext>
            </a:extLst>
          </p:cNvPr>
          <p:cNvPicPr>
            <a:picLocks noChangeAspect="1"/>
          </p:cNvPicPr>
          <p:nvPr/>
        </p:nvPicPr>
        <p:blipFill>
          <a:blip r:embed="rId5"/>
          <a:stretch>
            <a:fillRect/>
          </a:stretch>
        </p:blipFill>
        <p:spPr>
          <a:xfrm>
            <a:off x="785761" y="1590426"/>
            <a:ext cx="3709759" cy="2985735"/>
          </a:xfrm>
          <a:prstGeom prst="rect">
            <a:avLst/>
          </a:prstGeom>
          <a:ln>
            <a:solidFill>
              <a:srgbClr val="194F9E"/>
            </a:solidFill>
          </a:ln>
          <a:scene3d>
            <a:camera prst="perspectiveContrastingRightFacing"/>
            <a:lightRig rig="threePt" dir="t"/>
          </a:scene3d>
        </p:spPr>
      </p:pic>
      <p:pic>
        <p:nvPicPr>
          <p:cNvPr id="20" name="Image 19">
            <a:extLst>
              <a:ext uri="{FF2B5EF4-FFF2-40B4-BE49-F238E27FC236}">
                <a16:creationId xmlns:a16="http://schemas.microsoft.com/office/drawing/2014/main" id="{232FB668-FEBC-4FF5-B449-A3FCDD68E058}"/>
              </a:ext>
            </a:extLst>
          </p:cNvPr>
          <p:cNvPicPr>
            <a:picLocks noChangeAspect="1"/>
          </p:cNvPicPr>
          <p:nvPr/>
        </p:nvPicPr>
        <p:blipFill>
          <a:blip r:embed="rId6"/>
          <a:stretch>
            <a:fillRect/>
          </a:stretch>
        </p:blipFill>
        <p:spPr>
          <a:xfrm>
            <a:off x="1981776" y="2015418"/>
            <a:ext cx="3709759" cy="3000337"/>
          </a:xfrm>
          <a:prstGeom prst="rect">
            <a:avLst/>
          </a:prstGeom>
          <a:ln>
            <a:solidFill>
              <a:srgbClr val="194F9E"/>
            </a:solidFill>
          </a:ln>
          <a:scene3d>
            <a:camera prst="perspectiveContrastingRightFacing"/>
            <a:lightRig rig="threePt" dir="t"/>
          </a:scene3d>
        </p:spPr>
      </p:pic>
      <p:pic>
        <p:nvPicPr>
          <p:cNvPr id="21" name="Image 20">
            <a:extLst>
              <a:ext uri="{FF2B5EF4-FFF2-40B4-BE49-F238E27FC236}">
                <a16:creationId xmlns:a16="http://schemas.microsoft.com/office/drawing/2014/main" id="{265B5325-199B-4231-B6E3-EECB00BF392C}"/>
              </a:ext>
            </a:extLst>
          </p:cNvPr>
          <p:cNvPicPr>
            <a:picLocks noChangeAspect="1"/>
          </p:cNvPicPr>
          <p:nvPr/>
        </p:nvPicPr>
        <p:blipFill>
          <a:blip r:embed="rId4"/>
          <a:stretch>
            <a:fillRect/>
          </a:stretch>
        </p:blipFill>
        <p:spPr>
          <a:xfrm>
            <a:off x="3353944" y="2583884"/>
            <a:ext cx="3666635" cy="2933308"/>
          </a:xfrm>
          <a:prstGeom prst="rect">
            <a:avLst/>
          </a:prstGeom>
          <a:ln>
            <a:solidFill>
              <a:srgbClr val="194F9E"/>
            </a:solidFill>
          </a:ln>
          <a:scene3d>
            <a:camera prst="perspectiveContrastingRightFacing"/>
            <a:lightRig rig="threePt" dir="t"/>
          </a:scene3d>
        </p:spPr>
      </p:pic>
      <p:cxnSp>
        <p:nvCxnSpPr>
          <p:cNvPr id="4" name="Connecteur droit avec flèche 3">
            <a:extLst>
              <a:ext uri="{FF2B5EF4-FFF2-40B4-BE49-F238E27FC236}">
                <a16:creationId xmlns:a16="http://schemas.microsoft.com/office/drawing/2014/main" id="{C141D3D7-DD1D-486F-916C-EA05E04C766B}"/>
              </a:ext>
            </a:extLst>
          </p:cNvPr>
          <p:cNvCxnSpPr/>
          <p:nvPr/>
        </p:nvCxnSpPr>
        <p:spPr>
          <a:xfrm flipH="1" flipV="1">
            <a:off x="4495520" y="4824046"/>
            <a:ext cx="2086988" cy="69314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2393537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FB561BD-62BE-488D-B9F2-87359547246A}"/>
              </a:ext>
            </a:extLst>
          </p:cNvPr>
          <p:cNvPicPr>
            <a:picLocks noChangeAspect="1"/>
          </p:cNvPicPr>
          <p:nvPr/>
        </p:nvPicPr>
        <p:blipFill>
          <a:blip r:embed="rId3"/>
          <a:stretch>
            <a:fillRect/>
          </a:stretch>
        </p:blipFill>
        <p:spPr>
          <a:xfrm>
            <a:off x="0" y="1068512"/>
            <a:ext cx="4125221" cy="4209696"/>
          </a:xfrm>
          <a:prstGeom prst="rect">
            <a:avLst/>
          </a:prstGeom>
          <a:scene3d>
            <a:camera prst="perspectiveContrastingRightFacing"/>
            <a:lightRig rig="threePt" dir="t"/>
          </a:scene3d>
        </p:spPr>
      </p:pic>
      <p:pic>
        <p:nvPicPr>
          <p:cNvPr id="6" name="Image 5">
            <a:extLst>
              <a:ext uri="{FF2B5EF4-FFF2-40B4-BE49-F238E27FC236}">
                <a16:creationId xmlns:a16="http://schemas.microsoft.com/office/drawing/2014/main" id="{129757AA-F386-4B8A-978A-7F4F223E2D7B}"/>
              </a:ext>
            </a:extLst>
          </p:cNvPr>
          <p:cNvPicPr>
            <a:picLocks noChangeAspect="1"/>
          </p:cNvPicPr>
          <p:nvPr/>
        </p:nvPicPr>
        <p:blipFill>
          <a:blip r:embed="rId4"/>
          <a:stretch>
            <a:fillRect/>
          </a:stretch>
        </p:blipFill>
        <p:spPr>
          <a:xfrm>
            <a:off x="4752107" y="3823419"/>
            <a:ext cx="4391893" cy="2351076"/>
          </a:xfrm>
          <a:prstGeom prst="rect">
            <a:avLst/>
          </a:prstGeom>
          <a:ln>
            <a:solidFill>
              <a:srgbClr val="194F9E"/>
            </a:solidFill>
          </a:ln>
        </p:spPr>
      </p:pic>
      <p:sp>
        <p:nvSpPr>
          <p:cNvPr id="3" name="Rectangle 9">
            <a:extLst>
              <a:ext uri="{FF2B5EF4-FFF2-40B4-BE49-F238E27FC236}">
                <a16:creationId xmlns:a16="http://schemas.microsoft.com/office/drawing/2014/main" id="{8ED12AD7-B8C8-437F-BB7B-DCDF38BB8D44}"/>
              </a:ext>
            </a:extLst>
          </p:cNvPr>
          <p:cNvSpPr txBox="1">
            <a:spLocks noChangeArrowheads="1"/>
          </p:cNvSpPr>
          <p:nvPr/>
        </p:nvSpPr>
        <p:spPr bwMode="auto">
          <a:xfrm>
            <a:off x="1464339" y="230296"/>
            <a:ext cx="591465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‘Clinical Examination’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2" name="Image 1">
            <a:extLst>
              <a:ext uri="{FF2B5EF4-FFF2-40B4-BE49-F238E27FC236}">
                <a16:creationId xmlns:a16="http://schemas.microsoft.com/office/drawing/2014/main" id="{3E8B7753-A921-4BB7-B134-E4F590B81543}"/>
              </a:ext>
            </a:extLst>
          </p:cNvPr>
          <p:cNvPicPr>
            <a:picLocks noChangeAspect="1"/>
          </p:cNvPicPr>
          <p:nvPr/>
        </p:nvPicPr>
        <p:blipFill>
          <a:blip r:embed="rId5"/>
          <a:stretch>
            <a:fillRect/>
          </a:stretch>
        </p:blipFill>
        <p:spPr>
          <a:xfrm>
            <a:off x="2959429" y="1291803"/>
            <a:ext cx="4118704" cy="4274394"/>
          </a:xfrm>
          <a:prstGeom prst="rect">
            <a:avLst/>
          </a:prstGeom>
          <a:scene3d>
            <a:camera prst="perspectiveContrastingRightFacing"/>
            <a:lightRig rig="threePt" dir="t"/>
          </a:scene3d>
        </p:spPr>
      </p:pic>
      <p:sp>
        <p:nvSpPr>
          <p:cNvPr id="5" name="Rectangle 4">
            <a:extLst>
              <a:ext uri="{FF2B5EF4-FFF2-40B4-BE49-F238E27FC236}">
                <a16:creationId xmlns:a16="http://schemas.microsoft.com/office/drawing/2014/main" id="{6C765B92-5F96-4E64-8593-C1FEE82FDD18}"/>
              </a:ext>
            </a:extLst>
          </p:cNvPr>
          <p:cNvSpPr/>
          <p:nvPr/>
        </p:nvSpPr>
        <p:spPr>
          <a:xfrm>
            <a:off x="7705019" y="4727819"/>
            <a:ext cx="1371600" cy="138332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F252DC52-FCBD-4B64-A600-9ED0458B47DD}"/>
              </a:ext>
            </a:extLst>
          </p:cNvPr>
          <p:cNvCxnSpPr>
            <a:stCxn id="5" idx="1"/>
          </p:cNvCxnSpPr>
          <p:nvPr/>
        </p:nvCxnSpPr>
        <p:spPr>
          <a:xfrm flipH="1" flipV="1">
            <a:off x="5993450" y="4997450"/>
            <a:ext cx="1711569" cy="42203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595263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Viewing a previous record</a:t>
            </a:r>
          </a:p>
        </p:txBody>
      </p:sp>
      <p:sp>
        <p:nvSpPr>
          <p:cNvPr id="23" name="Rectangle 22">
            <a:extLst>
              <a:ext uri="{FF2B5EF4-FFF2-40B4-BE49-F238E27FC236}">
                <a16:creationId xmlns:a16="http://schemas.microsoft.com/office/drawing/2014/main" id="{DAF0237D-32EF-4489-999F-6FF80F63BA0B}"/>
              </a:ext>
            </a:extLst>
          </p:cNvPr>
          <p:cNvSpPr/>
          <p:nvPr/>
        </p:nvSpPr>
        <p:spPr>
          <a:xfrm>
            <a:off x="414375" y="3500651"/>
            <a:ext cx="2390398" cy="923330"/>
          </a:xfrm>
          <a:prstGeom prst="rect">
            <a:avLst/>
          </a:prstGeom>
          <a:ln>
            <a:solidFill>
              <a:srgbClr val="124F9D"/>
            </a:solidFill>
          </a:ln>
        </p:spPr>
        <p:txBody>
          <a:bodyPr wrap="none">
            <a:spAutoFit/>
          </a:bodyPr>
          <a:lstStyle/>
          <a:p>
            <a:pPr algn="l" rtl="0"/>
            <a:r>
              <a:rPr lang="en-GB" b="0" i="0" u="none" baseline="0" dirty="0">
                <a:solidFill>
                  <a:srgbClr val="124F9D"/>
                </a:solidFill>
                <a:latin typeface="Montserrat" panose="00000500000000000000" pitchFamily="50" charset="0"/>
              </a:rPr>
              <a:t>Feasible at any </a:t>
            </a:r>
            <a:br>
              <a:rPr lang="en-GB" b="0" i="0" u="none" baseline="0" dirty="0">
                <a:solidFill>
                  <a:srgbClr val="124F9D"/>
                </a:solidFill>
                <a:latin typeface="Montserrat" panose="00000500000000000000" pitchFamily="50" charset="0"/>
              </a:rPr>
            </a:br>
            <a:r>
              <a:rPr lang="en-GB" b="0" i="0" u="none" baseline="0" dirty="0">
                <a:solidFill>
                  <a:srgbClr val="124F9D"/>
                </a:solidFill>
                <a:latin typeface="Montserrat" panose="00000500000000000000" pitchFamily="50" charset="0"/>
              </a:rPr>
              <a:t>time during the </a:t>
            </a:r>
            <a:br>
              <a:rPr lang="en-GB" b="0" i="0" u="none" baseline="0" dirty="0">
                <a:solidFill>
                  <a:srgbClr val="124F9D"/>
                </a:solidFill>
                <a:latin typeface="Montserrat" panose="00000500000000000000" pitchFamily="50" charset="0"/>
              </a:rPr>
            </a:br>
            <a:r>
              <a:rPr lang="en-GB" b="0" i="0" u="none" baseline="0" dirty="0">
                <a:solidFill>
                  <a:srgbClr val="124F9D"/>
                </a:solidFill>
                <a:latin typeface="Montserrat" panose="00000500000000000000" pitchFamily="50" charset="0"/>
              </a:rPr>
              <a:t>consultation</a:t>
            </a:r>
            <a:endParaRPr lang="en-GB" dirty="0">
              <a:solidFill>
                <a:srgbClr val="124F9D"/>
              </a:solidFill>
            </a:endParaRPr>
          </a:p>
        </p:txBody>
      </p:sp>
      <p:pic>
        <p:nvPicPr>
          <p:cNvPr id="6" name="Image 5">
            <a:extLst>
              <a:ext uri="{FF2B5EF4-FFF2-40B4-BE49-F238E27FC236}">
                <a16:creationId xmlns:a16="http://schemas.microsoft.com/office/drawing/2014/main" id="{155600B2-E214-4FFF-A138-DDEF5B3EB8C0}"/>
              </a:ext>
            </a:extLst>
          </p:cNvPr>
          <p:cNvPicPr>
            <a:picLocks noChangeAspect="1"/>
          </p:cNvPicPr>
          <p:nvPr/>
        </p:nvPicPr>
        <p:blipFill>
          <a:blip r:embed="rId3"/>
          <a:stretch>
            <a:fillRect/>
          </a:stretch>
        </p:blipFill>
        <p:spPr>
          <a:xfrm>
            <a:off x="0" y="1102065"/>
            <a:ext cx="9144000" cy="1097869"/>
          </a:xfrm>
          <a:prstGeom prst="rect">
            <a:avLst/>
          </a:prstGeom>
        </p:spPr>
      </p:pic>
      <p:pic>
        <p:nvPicPr>
          <p:cNvPr id="7" name="Image 6">
            <a:extLst>
              <a:ext uri="{FF2B5EF4-FFF2-40B4-BE49-F238E27FC236}">
                <a16:creationId xmlns:a16="http://schemas.microsoft.com/office/drawing/2014/main" id="{8543DFD7-58D7-47F1-8EA7-7E31D8CB33C9}"/>
              </a:ext>
            </a:extLst>
          </p:cNvPr>
          <p:cNvPicPr>
            <a:picLocks noChangeAspect="1"/>
          </p:cNvPicPr>
          <p:nvPr/>
        </p:nvPicPr>
        <p:blipFill>
          <a:blip r:embed="rId4"/>
          <a:stretch>
            <a:fillRect/>
          </a:stretch>
        </p:blipFill>
        <p:spPr>
          <a:xfrm>
            <a:off x="2927350" y="3287140"/>
            <a:ext cx="6216650" cy="2906317"/>
          </a:xfrm>
          <a:prstGeom prst="rect">
            <a:avLst/>
          </a:prstGeom>
        </p:spPr>
      </p:pic>
      <p:cxnSp>
        <p:nvCxnSpPr>
          <p:cNvPr id="26" name="Connecteur droit avec flèche 25">
            <a:extLst>
              <a:ext uri="{FF2B5EF4-FFF2-40B4-BE49-F238E27FC236}">
                <a16:creationId xmlns:a16="http://schemas.microsoft.com/office/drawing/2014/main" id="{89CB2169-1AEF-46BD-812E-CB32D757EE9B}"/>
              </a:ext>
            </a:extLst>
          </p:cNvPr>
          <p:cNvCxnSpPr>
            <a:cxnSpLocks/>
          </p:cNvCxnSpPr>
          <p:nvPr/>
        </p:nvCxnSpPr>
        <p:spPr>
          <a:xfrm>
            <a:off x="4248150" y="1670050"/>
            <a:ext cx="254000" cy="175895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373096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87641B3A-10BB-46FD-87A7-FB52E2207083}"/>
              </a:ext>
            </a:extLst>
          </p:cNvPr>
          <p:cNvPicPr>
            <a:picLocks noChangeAspect="1"/>
          </p:cNvPicPr>
          <p:nvPr/>
        </p:nvPicPr>
        <p:blipFill>
          <a:blip r:embed="rId3"/>
          <a:stretch>
            <a:fillRect/>
          </a:stretch>
        </p:blipFill>
        <p:spPr>
          <a:xfrm>
            <a:off x="0" y="1022350"/>
            <a:ext cx="9144000" cy="4953000"/>
          </a:xfrm>
          <a:prstGeom prst="rect">
            <a:avLst/>
          </a:prstGeom>
        </p:spPr>
      </p:pic>
    </p:spTree>
    <p:extLst>
      <p:ext uri="{BB962C8B-B14F-4D97-AF65-F5344CB8AC3E}">
        <p14:creationId xmlns:p14="http://schemas.microsoft.com/office/powerpoint/2010/main" val="4009183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EC3D42-0A6E-43ED-8FFF-B1FC7FC69456}"/>
              </a:ext>
            </a:extLst>
          </p:cNvPr>
          <p:cNvPicPr>
            <a:picLocks noChangeAspect="1"/>
          </p:cNvPicPr>
          <p:nvPr/>
        </p:nvPicPr>
        <p:blipFill>
          <a:blip r:embed="rId3"/>
          <a:stretch>
            <a:fillRect/>
          </a:stretch>
        </p:blipFill>
        <p:spPr>
          <a:xfrm>
            <a:off x="374483" y="1168335"/>
            <a:ext cx="4407393" cy="1701865"/>
          </a:xfrm>
          <a:prstGeom prst="rect">
            <a:avLst/>
          </a:prstGeom>
        </p:spPr>
      </p:pic>
      <p:pic>
        <p:nvPicPr>
          <p:cNvPr id="2" name="Image 1">
            <a:extLst>
              <a:ext uri="{FF2B5EF4-FFF2-40B4-BE49-F238E27FC236}">
                <a16:creationId xmlns:a16="http://schemas.microsoft.com/office/drawing/2014/main" id="{1F13A6D6-83A8-4E94-87CE-EA384085A6C5}"/>
              </a:ext>
            </a:extLst>
          </p:cNvPr>
          <p:cNvPicPr>
            <a:picLocks noChangeAspect="1"/>
          </p:cNvPicPr>
          <p:nvPr/>
        </p:nvPicPr>
        <p:blipFill>
          <a:blip r:embed="rId4"/>
          <a:stretch>
            <a:fillRect/>
          </a:stretch>
        </p:blipFill>
        <p:spPr>
          <a:xfrm>
            <a:off x="4972050" y="3801740"/>
            <a:ext cx="4171950" cy="2259806"/>
          </a:xfrm>
          <a:prstGeom prst="rect">
            <a:avLst/>
          </a:prstGeom>
        </p:spPr>
      </p:pic>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cxnSp>
        <p:nvCxnSpPr>
          <p:cNvPr id="10" name="Connecteur droit avec flèche 9">
            <a:extLst>
              <a:ext uri="{FF2B5EF4-FFF2-40B4-BE49-F238E27FC236}">
                <a16:creationId xmlns:a16="http://schemas.microsoft.com/office/drawing/2014/main" id="{639958BE-3EC8-4FD7-A66C-7F2412A61401}"/>
              </a:ext>
            </a:extLst>
          </p:cNvPr>
          <p:cNvCxnSpPr>
            <a:cxnSpLocks/>
          </p:cNvCxnSpPr>
          <p:nvPr/>
        </p:nvCxnSpPr>
        <p:spPr>
          <a:xfrm flipH="1" flipV="1">
            <a:off x="2717800" y="1968500"/>
            <a:ext cx="3534955" cy="202002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296914E6-49F5-499C-A68A-7E3E8FA425BE}"/>
              </a:ext>
            </a:extLst>
          </p:cNvPr>
          <p:cNvSpPr/>
          <p:nvPr/>
        </p:nvSpPr>
        <p:spPr>
          <a:xfrm>
            <a:off x="6252754" y="3988526"/>
            <a:ext cx="2891246" cy="44413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291000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503BFBB7-7F2D-4B6B-9E38-5A8652A7B97A}"/>
              </a:ext>
            </a:extLst>
          </p:cNvPr>
          <p:cNvPicPr>
            <a:picLocks noChangeAspect="1"/>
          </p:cNvPicPr>
          <p:nvPr/>
        </p:nvPicPr>
        <p:blipFill>
          <a:blip r:embed="rId3"/>
          <a:stretch>
            <a:fillRect/>
          </a:stretch>
        </p:blipFill>
        <p:spPr>
          <a:xfrm>
            <a:off x="-2" y="1069938"/>
            <a:ext cx="9144000" cy="2362593"/>
          </a:xfrm>
          <a:prstGeom prst="rect">
            <a:avLst/>
          </a:prstGeom>
        </p:spPr>
      </p:pic>
      <p:pic>
        <p:nvPicPr>
          <p:cNvPr id="15" name="Image 14">
            <a:extLst>
              <a:ext uri="{FF2B5EF4-FFF2-40B4-BE49-F238E27FC236}">
                <a16:creationId xmlns:a16="http://schemas.microsoft.com/office/drawing/2014/main" id="{73812F79-52F1-4520-9734-59CB9B5678D2}"/>
              </a:ext>
            </a:extLst>
          </p:cNvPr>
          <p:cNvPicPr>
            <a:picLocks noChangeAspect="1"/>
          </p:cNvPicPr>
          <p:nvPr/>
        </p:nvPicPr>
        <p:blipFill>
          <a:blip r:embed="rId4"/>
          <a:stretch>
            <a:fillRect/>
          </a:stretch>
        </p:blipFill>
        <p:spPr>
          <a:xfrm>
            <a:off x="4705076" y="3829050"/>
            <a:ext cx="4453045" cy="2412066"/>
          </a:xfrm>
          <a:prstGeom prst="rect">
            <a:avLst/>
          </a:prstGeom>
        </p:spPr>
      </p:pic>
      <p:cxnSp>
        <p:nvCxnSpPr>
          <p:cNvPr id="7" name="Connecteur droit avec flèche 6">
            <a:extLst>
              <a:ext uri="{FF2B5EF4-FFF2-40B4-BE49-F238E27FC236}">
                <a16:creationId xmlns:a16="http://schemas.microsoft.com/office/drawing/2014/main" id="{C9A79245-AAFB-48A0-9CD0-87BC2E8C5EE3}"/>
              </a:ext>
            </a:extLst>
          </p:cNvPr>
          <p:cNvCxnSpPr>
            <a:cxnSpLocks/>
          </p:cNvCxnSpPr>
          <p:nvPr/>
        </p:nvCxnSpPr>
        <p:spPr>
          <a:xfrm flipH="1" flipV="1">
            <a:off x="3676650" y="2559051"/>
            <a:ext cx="1130300" cy="153797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E8DB2668-F78E-43C7-9F7C-D5EBE4295649}"/>
              </a:ext>
            </a:extLst>
          </p:cNvPr>
          <p:cNvSpPr/>
          <p:nvPr/>
        </p:nvSpPr>
        <p:spPr>
          <a:xfrm>
            <a:off x="2729700" y="1319043"/>
            <a:ext cx="273849" cy="55420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4" name="Connecteur droit avec flèche 13">
            <a:extLst>
              <a:ext uri="{FF2B5EF4-FFF2-40B4-BE49-F238E27FC236}">
                <a16:creationId xmlns:a16="http://schemas.microsoft.com/office/drawing/2014/main" id="{8FC26A73-11EC-4850-9A64-BFE4582E4C49}"/>
              </a:ext>
            </a:extLst>
          </p:cNvPr>
          <p:cNvCxnSpPr>
            <a:cxnSpLocks/>
          </p:cNvCxnSpPr>
          <p:nvPr/>
        </p:nvCxnSpPr>
        <p:spPr>
          <a:xfrm flipH="1">
            <a:off x="1464340" y="1873250"/>
            <a:ext cx="1397115" cy="198430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id="{A508CCE6-342D-4DB4-989E-13B547BDCE6B}"/>
              </a:ext>
            </a:extLst>
          </p:cNvPr>
          <p:cNvSpPr txBox="1"/>
          <p:nvPr/>
        </p:nvSpPr>
        <p:spPr>
          <a:xfrm>
            <a:off x="319409" y="5542660"/>
            <a:ext cx="3934727"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Patient treatment management</a:t>
            </a:r>
          </a:p>
        </p:txBody>
      </p:sp>
      <p:pic>
        <p:nvPicPr>
          <p:cNvPr id="13" name="Image 12">
            <a:extLst>
              <a:ext uri="{FF2B5EF4-FFF2-40B4-BE49-F238E27FC236}">
                <a16:creationId xmlns:a16="http://schemas.microsoft.com/office/drawing/2014/main" id="{17199311-BF4F-4D09-8168-4FF99310B3EF}"/>
              </a:ext>
            </a:extLst>
          </p:cNvPr>
          <p:cNvPicPr>
            <a:picLocks noChangeAspect="1"/>
          </p:cNvPicPr>
          <p:nvPr/>
        </p:nvPicPr>
        <p:blipFill rotWithShape="1">
          <a:blip r:embed="rId5"/>
          <a:srcRect l="1" r="11266"/>
          <a:stretch/>
        </p:blipFill>
        <p:spPr>
          <a:xfrm>
            <a:off x="1187435" y="3948605"/>
            <a:ext cx="400066" cy="1282460"/>
          </a:xfrm>
          <a:prstGeom prst="rect">
            <a:avLst/>
          </a:prstGeom>
        </p:spPr>
      </p:pic>
      <p:sp>
        <p:nvSpPr>
          <p:cNvPr id="4" name="Rectangle 3">
            <a:extLst>
              <a:ext uri="{FF2B5EF4-FFF2-40B4-BE49-F238E27FC236}">
                <a16:creationId xmlns:a16="http://schemas.microsoft.com/office/drawing/2014/main" id="{27790992-3E06-4F3D-83A5-A80B0469602C}"/>
              </a:ext>
            </a:extLst>
          </p:cNvPr>
          <p:cNvSpPr/>
          <p:nvPr/>
        </p:nvSpPr>
        <p:spPr>
          <a:xfrm>
            <a:off x="4752105" y="4403592"/>
            <a:ext cx="4391893" cy="11677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8331175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id="{2361958F-E1E9-4B7C-9EB4-E834A91C30C0}"/>
              </a:ext>
            </a:extLst>
          </p:cNvPr>
          <p:cNvSpPr txBox="1"/>
          <p:nvPr/>
        </p:nvSpPr>
        <p:spPr>
          <a:xfrm>
            <a:off x="587694" y="3105836"/>
            <a:ext cx="77223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Startup</a:t>
            </a:r>
          </a:p>
          <a:p>
            <a:pPr marL="342900" lvl="2"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Patient selection</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8578328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60160FEF-9DC0-40F2-ACF6-C1987D39490F}"/>
              </a:ext>
            </a:extLst>
          </p:cNvPr>
          <p:cNvPicPr>
            <a:picLocks noChangeAspect="1"/>
          </p:cNvPicPr>
          <p:nvPr/>
        </p:nvPicPr>
        <p:blipFill>
          <a:blip r:embed="rId3"/>
          <a:stretch>
            <a:fillRect/>
          </a:stretch>
        </p:blipFill>
        <p:spPr>
          <a:xfrm>
            <a:off x="4972050" y="3841436"/>
            <a:ext cx="4171950" cy="2259806"/>
          </a:xfrm>
          <a:prstGeom prst="rect">
            <a:avLst/>
          </a:prstGeom>
        </p:spPr>
      </p:pic>
      <p:sp>
        <p:nvSpPr>
          <p:cNvPr id="4" name="Rectangle 3">
            <a:extLst>
              <a:ext uri="{FF2B5EF4-FFF2-40B4-BE49-F238E27FC236}">
                <a16:creationId xmlns:a16="http://schemas.microsoft.com/office/drawing/2014/main" id="{27790992-3E06-4F3D-83A5-A80B0469602C}"/>
              </a:ext>
            </a:extLst>
          </p:cNvPr>
          <p:cNvSpPr/>
          <p:nvPr/>
        </p:nvSpPr>
        <p:spPr>
          <a:xfrm>
            <a:off x="8426450" y="5492750"/>
            <a:ext cx="406400" cy="19596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Image 10">
            <a:extLst>
              <a:ext uri="{FF2B5EF4-FFF2-40B4-BE49-F238E27FC236}">
                <a16:creationId xmlns:a16="http://schemas.microsoft.com/office/drawing/2014/main" id="{F193DED1-F67E-480B-ACBB-64DF2320AF4F}"/>
              </a:ext>
            </a:extLst>
          </p:cNvPr>
          <p:cNvPicPr>
            <a:picLocks noChangeAspect="1"/>
          </p:cNvPicPr>
          <p:nvPr/>
        </p:nvPicPr>
        <p:blipFill>
          <a:blip r:embed="rId4"/>
          <a:stretch>
            <a:fillRect/>
          </a:stretch>
        </p:blipFill>
        <p:spPr>
          <a:xfrm>
            <a:off x="107950" y="995700"/>
            <a:ext cx="8172450" cy="1751240"/>
          </a:xfrm>
          <a:prstGeom prst="rect">
            <a:avLst/>
          </a:prstGeom>
        </p:spPr>
      </p:pic>
      <p:sp>
        <p:nvSpPr>
          <p:cNvPr id="17" name="ZoneTexte 16">
            <a:extLst>
              <a:ext uri="{FF2B5EF4-FFF2-40B4-BE49-F238E27FC236}">
                <a16:creationId xmlns:a16="http://schemas.microsoft.com/office/drawing/2014/main" id="{A508CCE6-342D-4DB4-989E-13B547BDCE6B}"/>
              </a:ext>
            </a:extLst>
          </p:cNvPr>
          <p:cNvSpPr txBox="1"/>
          <p:nvPr/>
        </p:nvSpPr>
        <p:spPr>
          <a:xfrm>
            <a:off x="435935" y="4691008"/>
            <a:ext cx="4029739"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0" i="0" u="none" baseline="0" dirty="0">
                <a:solidFill>
                  <a:srgbClr val="194F9E"/>
                </a:solidFill>
                <a:latin typeface="Montserrat" panose="00000500000000000000" pitchFamily="50" charset="0"/>
              </a:rPr>
              <a:t>Generating the prescription </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pic>
        <p:nvPicPr>
          <p:cNvPr id="13" name="Image 12">
            <a:extLst>
              <a:ext uri="{FF2B5EF4-FFF2-40B4-BE49-F238E27FC236}">
                <a16:creationId xmlns:a16="http://schemas.microsoft.com/office/drawing/2014/main" id="{F321145E-A1BC-4EDF-AC9D-0B2606F188B8}"/>
              </a:ext>
            </a:extLst>
          </p:cNvPr>
          <p:cNvPicPr>
            <a:picLocks noChangeAspect="1"/>
          </p:cNvPicPr>
          <p:nvPr/>
        </p:nvPicPr>
        <p:blipFill>
          <a:blip r:embed="rId5"/>
          <a:stretch>
            <a:fillRect/>
          </a:stretch>
        </p:blipFill>
        <p:spPr>
          <a:xfrm>
            <a:off x="1464340" y="1984420"/>
            <a:ext cx="7430144" cy="1821338"/>
          </a:xfrm>
          <a:prstGeom prst="rect">
            <a:avLst/>
          </a:prstGeom>
        </p:spPr>
      </p:pic>
      <p:cxnSp>
        <p:nvCxnSpPr>
          <p:cNvPr id="7" name="Connecteur droit avec flèche 6">
            <a:extLst>
              <a:ext uri="{FF2B5EF4-FFF2-40B4-BE49-F238E27FC236}">
                <a16:creationId xmlns:a16="http://schemas.microsoft.com/office/drawing/2014/main" id="{5D8C1AA9-E7A6-4084-90CA-BAF86A8B9C72}"/>
              </a:ext>
            </a:extLst>
          </p:cNvPr>
          <p:cNvCxnSpPr>
            <a:cxnSpLocks/>
          </p:cNvCxnSpPr>
          <p:nvPr/>
        </p:nvCxnSpPr>
        <p:spPr>
          <a:xfrm flipH="1" flipV="1">
            <a:off x="5740400" y="3428904"/>
            <a:ext cx="2686050" cy="210156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617543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6691E80-B9DE-4EBE-9C39-261FA842E121}"/>
              </a:ext>
            </a:extLst>
          </p:cNvPr>
          <p:cNvPicPr>
            <a:picLocks noChangeAspect="1"/>
          </p:cNvPicPr>
          <p:nvPr/>
        </p:nvPicPr>
        <p:blipFill>
          <a:blip r:embed="rId3"/>
          <a:stretch>
            <a:fillRect/>
          </a:stretch>
        </p:blipFill>
        <p:spPr>
          <a:xfrm>
            <a:off x="4571999" y="3667902"/>
            <a:ext cx="4391893" cy="2378942"/>
          </a:xfrm>
          <a:prstGeom prst="rect">
            <a:avLst/>
          </a:prstGeom>
        </p:spPr>
      </p:pic>
      <p:sp>
        <p:nvSpPr>
          <p:cNvPr id="3" name="Rectangle 9">
            <a:extLst>
              <a:ext uri="{FF2B5EF4-FFF2-40B4-BE49-F238E27FC236}">
                <a16:creationId xmlns:a16="http://schemas.microsoft.com/office/drawing/2014/main" id="{99A21A12-7FC9-4EBE-8D50-D5EEA4B438B1}"/>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‘Treatments / Premedications’ tab</a:t>
            </a:r>
            <a:endParaRPr lang="en-GB" altLang="fr-FR" sz="2800" dirty="0">
              <a:solidFill>
                <a:srgbClr val="1B4F9E"/>
              </a:solidFill>
              <a:latin typeface="Montserrat" panose="00000500000000000000" pitchFamily="50" charset="0"/>
              <a:cs typeface="Calibri Light"/>
              <a:sym typeface="Calibri Light"/>
            </a:endParaRPr>
          </a:p>
        </p:txBody>
      </p:sp>
      <p:sp>
        <p:nvSpPr>
          <p:cNvPr id="4" name="Rectangle 3">
            <a:extLst>
              <a:ext uri="{FF2B5EF4-FFF2-40B4-BE49-F238E27FC236}">
                <a16:creationId xmlns:a16="http://schemas.microsoft.com/office/drawing/2014/main" id="{27790992-3E06-4F3D-83A5-A80B0469602C}"/>
              </a:ext>
            </a:extLst>
          </p:cNvPr>
          <p:cNvSpPr/>
          <p:nvPr/>
        </p:nvSpPr>
        <p:spPr>
          <a:xfrm>
            <a:off x="4571999" y="5429250"/>
            <a:ext cx="4438651" cy="61759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ZoneTexte 16">
            <a:extLst>
              <a:ext uri="{FF2B5EF4-FFF2-40B4-BE49-F238E27FC236}">
                <a16:creationId xmlns:a16="http://schemas.microsoft.com/office/drawing/2014/main" id="{A508CCE6-342D-4DB4-989E-13B547BDCE6B}"/>
              </a:ext>
            </a:extLst>
          </p:cNvPr>
          <p:cNvSpPr txBox="1"/>
          <p:nvPr/>
        </p:nvSpPr>
        <p:spPr>
          <a:xfrm>
            <a:off x="868049" y="4691008"/>
            <a:ext cx="3120477" cy="369328"/>
          </a:xfrm>
          <a:prstGeom prst="rect">
            <a:avLst/>
          </a:prstGeom>
          <a:no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0" i="0" u="none" baseline="0" dirty="0">
                <a:solidFill>
                  <a:srgbClr val="194F9E"/>
                </a:solidFill>
                <a:latin typeface="Montserrat" panose="00000500000000000000" pitchFamily="50" charset="0"/>
              </a:rPr>
              <a:t>Managing premedication </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cxnSp>
        <p:nvCxnSpPr>
          <p:cNvPr id="5" name="Connecteur droit avec flèche 4">
            <a:extLst>
              <a:ext uri="{FF2B5EF4-FFF2-40B4-BE49-F238E27FC236}">
                <a16:creationId xmlns:a16="http://schemas.microsoft.com/office/drawing/2014/main" id="{1DE47E91-D921-425E-9AC6-77C9C2905C51}"/>
              </a:ext>
            </a:extLst>
          </p:cNvPr>
          <p:cNvCxnSpPr>
            <a:cxnSpLocks/>
            <a:stCxn id="4" idx="0"/>
          </p:cNvCxnSpPr>
          <p:nvPr/>
        </p:nvCxnSpPr>
        <p:spPr>
          <a:xfrm flipH="1" flipV="1">
            <a:off x="3856893" y="2801816"/>
            <a:ext cx="2934432" cy="262743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7" name="Image 6">
            <a:extLst>
              <a:ext uri="{FF2B5EF4-FFF2-40B4-BE49-F238E27FC236}">
                <a16:creationId xmlns:a16="http://schemas.microsoft.com/office/drawing/2014/main" id="{A681061D-6AF8-432A-862D-BA6593B482AC}"/>
              </a:ext>
            </a:extLst>
          </p:cNvPr>
          <p:cNvPicPr>
            <a:picLocks noChangeAspect="1"/>
          </p:cNvPicPr>
          <p:nvPr/>
        </p:nvPicPr>
        <p:blipFill>
          <a:blip r:embed="rId4"/>
          <a:stretch>
            <a:fillRect/>
          </a:stretch>
        </p:blipFill>
        <p:spPr>
          <a:xfrm>
            <a:off x="0" y="1516397"/>
            <a:ext cx="9144000" cy="1285418"/>
          </a:xfrm>
          <a:prstGeom prst="rect">
            <a:avLst/>
          </a:prstGeom>
        </p:spPr>
      </p:pic>
    </p:spTree>
    <p:extLst>
      <p:ext uri="{BB962C8B-B14F-4D97-AF65-F5344CB8AC3E}">
        <p14:creationId xmlns:p14="http://schemas.microsoft.com/office/powerpoint/2010/main" val="39000010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3BB433BA-FA53-4879-90DF-15D97FAF9967}"/>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‘Paraclinical’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C209DEC1-8D08-4825-BABA-C2119459E0F2}"/>
              </a:ext>
            </a:extLst>
          </p:cNvPr>
          <p:cNvPicPr>
            <a:picLocks noChangeAspect="1"/>
          </p:cNvPicPr>
          <p:nvPr/>
        </p:nvPicPr>
        <p:blipFill>
          <a:blip r:embed="rId3"/>
          <a:stretch>
            <a:fillRect/>
          </a:stretch>
        </p:blipFill>
        <p:spPr>
          <a:xfrm>
            <a:off x="419100" y="951021"/>
            <a:ext cx="8305800" cy="5028564"/>
          </a:xfrm>
          <a:prstGeom prst="rect">
            <a:avLst/>
          </a:prstGeom>
        </p:spPr>
      </p:pic>
    </p:spTree>
    <p:extLst>
      <p:ext uri="{BB962C8B-B14F-4D97-AF65-F5344CB8AC3E}">
        <p14:creationId xmlns:p14="http://schemas.microsoft.com/office/powerpoint/2010/main" val="272644187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08B7F531-31E0-4E37-94F8-13D2AED755CC}"/>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‘Paraclinical’ tab</a:t>
            </a:r>
            <a:endParaRPr lang="en-GB" altLang="fr-FR" sz="2800" dirty="0">
              <a:solidFill>
                <a:srgbClr val="1B4F9E"/>
              </a:solidFill>
              <a:latin typeface="Montserrat" panose="00000500000000000000" pitchFamily="50" charset="0"/>
              <a:cs typeface="Calibri Light"/>
              <a:sym typeface="Calibri Light"/>
            </a:endParaRPr>
          </a:p>
        </p:txBody>
      </p:sp>
      <p:pic>
        <p:nvPicPr>
          <p:cNvPr id="8" name="Image 7">
            <a:extLst>
              <a:ext uri="{FF2B5EF4-FFF2-40B4-BE49-F238E27FC236}">
                <a16:creationId xmlns:a16="http://schemas.microsoft.com/office/drawing/2014/main" id="{D45EE971-67F9-4AEC-A47B-FF710EA4FA2D}"/>
              </a:ext>
            </a:extLst>
          </p:cNvPr>
          <p:cNvPicPr>
            <a:picLocks noChangeAspect="1"/>
          </p:cNvPicPr>
          <p:nvPr/>
        </p:nvPicPr>
        <p:blipFill rotWithShape="1">
          <a:blip r:embed="rId3"/>
          <a:srcRect l="1550"/>
          <a:stretch/>
        </p:blipFill>
        <p:spPr>
          <a:xfrm>
            <a:off x="2520462" y="1987854"/>
            <a:ext cx="2996876" cy="3433294"/>
          </a:xfrm>
          <a:prstGeom prst="rect">
            <a:avLst/>
          </a:prstGeom>
          <a:ln>
            <a:solidFill>
              <a:schemeClr val="accent1"/>
            </a:solidFill>
          </a:ln>
        </p:spPr>
      </p:pic>
      <p:pic>
        <p:nvPicPr>
          <p:cNvPr id="4" name="Image 3">
            <a:extLst>
              <a:ext uri="{FF2B5EF4-FFF2-40B4-BE49-F238E27FC236}">
                <a16:creationId xmlns:a16="http://schemas.microsoft.com/office/drawing/2014/main" id="{C9A0B3C0-72E3-431A-AE9C-28B0A604C96E}"/>
              </a:ext>
            </a:extLst>
          </p:cNvPr>
          <p:cNvPicPr>
            <a:picLocks noChangeAspect="1"/>
          </p:cNvPicPr>
          <p:nvPr/>
        </p:nvPicPr>
        <p:blipFill>
          <a:blip r:embed="rId4"/>
          <a:stretch>
            <a:fillRect/>
          </a:stretch>
        </p:blipFill>
        <p:spPr>
          <a:xfrm>
            <a:off x="4978400" y="3675045"/>
            <a:ext cx="4165600" cy="2521971"/>
          </a:xfrm>
          <a:prstGeom prst="rect">
            <a:avLst/>
          </a:prstGeom>
        </p:spPr>
      </p:pic>
      <p:cxnSp>
        <p:nvCxnSpPr>
          <p:cNvPr id="10" name="Connecteur droit avec flèche 9">
            <a:extLst>
              <a:ext uri="{FF2B5EF4-FFF2-40B4-BE49-F238E27FC236}">
                <a16:creationId xmlns:a16="http://schemas.microsoft.com/office/drawing/2014/main" id="{C70459F5-CAD5-4C95-8ED3-EC372A9F9C2C}"/>
              </a:ext>
            </a:extLst>
          </p:cNvPr>
          <p:cNvCxnSpPr>
            <a:cxnSpLocks/>
          </p:cNvCxnSpPr>
          <p:nvPr/>
        </p:nvCxnSpPr>
        <p:spPr>
          <a:xfrm flipH="1" flipV="1">
            <a:off x="5293127" y="3522786"/>
            <a:ext cx="2974573" cy="228122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2" name="Connecteur droit avec flèche 11">
            <a:extLst>
              <a:ext uri="{FF2B5EF4-FFF2-40B4-BE49-F238E27FC236}">
                <a16:creationId xmlns:a16="http://schemas.microsoft.com/office/drawing/2014/main" id="{C5B1F31E-5324-4779-B0CA-2622EA892D10}"/>
              </a:ext>
            </a:extLst>
          </p:cNvPr>
          <p:cNvCxnSpPr>
            <a:cxnSpLocks/>
          </p:cNvCxnSpPr>
          <p:nvPr/>
        </p:nvCxnSpPr>
        <p:spPr>
          <a:xfrm flipH="1" flipV="1">
            <a:off x="1881556" y="2743200"/>
            <a:ext cx="6386144" cy="306081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6" name="Image 15">
            <a:extLst>
              <a:ext uri="{FF2B5EF4-FFF2-40B4-BE49-F238E27FC236}">
                <a16:creationId xmlns:a16="http://schemas.microsoft.com/office/drawing/2014/main" id="{8A139DFB-FFAE-42F8-B341-0E838A0935B5}"/>
              </a:ext>
            </a:extLst>
          </p:cNvPr>
          <p:cNvPicPr>
            <a:picLocks noChangeAspect="1"/>
          </p:cNvPicPr>
          <p:nvPr/>
        </p:nvPicPr>
        <p:blipFill>
          <a:blip r:embed="rId5"/>
          <a:stretch>
            <a:fillRect/>
          </a:stretch>
        </p:blipFill>
        <p:spPr>
          <a:xfrm>
            <a:off x="380286" y="1112319"/>
            <a:ext cx="1501270" cy="2316681"/>
          </a:xfrm>
          <a:prstGeom prst="rect">
            <a:avLst/>
          </a:prstGeom>
        </p:spPr>
      </p:pic>
    </p:spTree>
    <p:extLst>
      <p:ext uri="{BB962C8B-B14F-4D97-AF65-F5344CB8AC3E}">
        <p14:creationId xmlns:p14="http://schemas.microsoft.com/office/powerpoint/2010/main" val="27042037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id="{076BCB1B-2B60-4D33-9D09-C2592D8B5BFD}"/>
              </a:ext>
            </a:extLst>
          </p:cNvPr>
          <p:cNvPicPr>
            <a:picLocks noChangeAspect="1"/>
          </p:cNvPicPr>
          <p:nvPr/>
        </p:nvPicPr>
        <p:blipFill rotWithShape="1">
          <a:blip r:embed="rId3"/>
          <a:srcRect b="8848"/>
          <a:stretch/>
        </p:blipFill>
        <p:spPr>
          <a:xfrm>
            <a:off x="862964" y="1044208"/>
            <a:ext cx="7622227" cy="4891772"/>
          </a:xfrm>
          <a:prstGeom prst="rect">
            <a:avLst/>
          </a:prstGeom>
        </p:spPr>
      </p:pic>
    </p:spTree>
    <p:extLst>
      <p:ext uri="{BB962C8B-B14F-4D97-AF65-F5344CB8AC3E}">
        <p14:creationId xmlns:p14="http://schemas.microsoft.com/office/powerpoint/2010/main" val="288127766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44C463-FBF1-4826-B4A0-38FB20972DFB}"/>
              </a:ext>
            </a:extLst>
          </p:cNvPr>
          <p:cNvPicPr>
            <a:picLocks noChangeAspect="1"/>
          </p:cNvPicPr>
          <p:nvPr/>
        </p:nvPicPr>
        <p:blipFill>
          <a:blip r:embed="rId3"/>
          <a:stretch>
            <a:fillRect/>
          </a:stretch>
        </p:blipFill>
        <p:spPr>
          <a:xfrm>
            <a:off x="4447520" y="2903473"/>
            <a:ext cx="4696480" cy="3317697"/>
          </a:xfrm>
          <a:prstGeom prst="rect">
            <a:avLst/>
          </a:prstGeom>
        </p:spPr>
      </p:pic>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17" name="Image 16">
            <a:extLst>
              <a:ext uri="{FF2B5EF4-FFF2-40B4-BE49-F238E27FC236}">
                <a16:creationId xmlns:a16="http://schemas.microsoft.com/office/drawing/2014/main" id="{1285A56C-234B-4EE2-9755-B73A47143D66}"/>
              </a:ext>
            </a:extLst>
          </p:cNvPr>
          <p:cNvPicPr>
            <a:picLocks noChangeAspect="1"/>
          </p:cNvPicPr>
          <p:nvPr/>
        </p:nvPicPr>
        <p:blipFill>
          <a:blip r:embed="rId4"/>
          <a:stretch>
            <a:fillRect/>
          </a:stretch>
        </p:blipFill>
        <p:spPr>
          <a:xfrm>
            <a:off x="130634" y="3886089"/>
            <a:ext cx="3589331" cy="853514"/>
          </a:xfrm>
          <a:prstGeom prst="rect">
            <a:avLst/>
          </a:prstGeom>
        </p:spPr>
      </p:pic>
      <p:sp>
        <p:nvSpPr>
          <p:cNvPr id="7" name="Rectangle 6">
            <a:extLst>
              <a:ext uri="{FF2B5EF4-FFF2-40B4-BE49-F238E27FC236}">
                <a16:creationId xmlns:a16="http://schemas.microsoft.com/office/drawing/2014/main" id="{D300B31C-A7DD-4CFA-90DF-FFB4BB83BC6F}"/>
              </a:ext>
            </a:extLst>
          </p:cNvPr>
          <p:cNvSpPr/>
          <p:nvPr/>
        </p:nvSpPr>
        <p:spPr>
          <a:xfrm>
            <a:off x="4447520" y="4518660"/>
            <a:ext cx="1686580" cy="41148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8" name="Connecteur droit avec flèche 7">
            <a:extLst>
              <a:ext uri="{FF2B5EF4-FFF2-40B4-BE49-F238E27FC236}">
                <a16:creationId xmlns:a16="http://schemas.microsoft.com/office/drawing/2014/main" id="{5904B2B0-A899-4301-A987-5D6E4F8C9D14}"/>
              </a:ext>
            </a:extLst>
          </p:cNvPr>
          <p:cNvCxnSpPr>
            <a:cxnSpLocks/>
            <a:stCxn id="7" idx="1"/>
          </p:cNvCxnSpPr>
          <p:nvPr/>
        </p:nvCxnSpPr>
        <p:spPr>
          <a:xfrm flipH="1" flipV="1">
            <a:off x="3611880" y="4251960"/>
            <a:ext cx="835640" cy="47244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2" name="Rectangle 11">
            <a:extLst>
              <a:ext uri="{FF2B5EF4-FFF2-40B4-BE49-F238E27FC236}">
                <a16:creationId xmlns:a16="http://schemas.microsoft.com/office/drawing/2014/main" id="{D9003220-D013-44B0-977B-B64DE46C6385}"/>
              </a:ext>
            </a:extLst>
          </p:cNvPr>
          <p:cNvSpPr/>
          <p:nvPr/>
        </p:nvSpPr>
        <p:spPr>
          <a:xfrm>
            <a:off x="6073140" y="3642360"/>
            <a:ext cx="1565910" cy="41148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3" name="Connecteur droit avec flèche 12">
            <a:extLst>
              <a:ext uri="{FF2B5EF4-FFF2-40B4-BE49-F238E27FC236}">
                <a16:creationId xmlns:a16="http://schemas.microsoft.com/office/drawing/2014/main" id="{584A4472-3066-49C1-B3F4-7BE47E96CA26}"/>
              </a:ext>
            </a:extLst>
          </p:cNvPr>
          <p:cNvCxnSpPr>
            <a:cxnSpLocks/>
          </p:cNvCxnSpPr>
          <p:nvPr/>
        </p:nvCxnSpPr>
        <p:spPr>
          <a:xfrm flipH="1" flipV="1">
            <a:off x="3893820" y="2403484"/>
            <a:ext cx="2179320" cy="123887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21" name="Image 20">
            <a:extLst>
              <a:ext uri="{FF2B5EF4-FFF2-40B4-BE49-F238E27FC236}">
                <a16:creationId xmlns:a16="http://schemas.microsoft.com/office/drawing/2014/main" id="{D37D66D2-DDFA-4E81-9DFF-46978D30E67E}"/>
              </a:ext>
            </a:extLst>
          </p:cNvPr>
          <p:cNvPicPr>
            <a:picLocks noChangeAspect="1"/>
          </p:cNvPicPr>
          <p:nvPr/>
        </p:nvPicPr>
        <p:blipFill>
          <a:blip r:embed="rId5"/>
          <a:stretch>
            <a:fillRect/>
          </a:stretch>
        </p:blipFill>
        <p:spPr>
          <a:xfrm>
            <a:off x="625977" y="1798217"/>
            <a:ext cx="3093988" cy="792549"/>
          </a:xfrm>
          <a:prstGeom prst="rect">
            <a:avLst/>
          </a:prstGeom>
        </p:spPr>
      </p:pic>
    </p:spTree>
    <p:extLst>
      <p:ext uri="{BB962C8B-B14F-4D97-AF65-F5344CB8AC3E}">
        <p14:creationId xmlns:p14="http://schemas.microsoft.com/office/powerpoint/2010/main" val="11933174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11" name="Image 10">
            <a:extLst>
              <a:ext uri="{FF2B5EF4-FFF2-40B4-BE49-F238E27FC236}">
                <a16:creationId xmlns:a16="http://schemas.microsoft.com/office/drawing/2014/main" id="{199E17EE-CA6A-4ADB-8A69-B809241D0317}"/>
              </a:ext>
            </a:extLst>
          </p:cNvPr>
          <p:cNvPicPr>
            <a:picLocks noChangeAspect="1"/>
          </p:cNvPicPr>
          <p:nvPr/>
        </p:nvPicPr>
        <p:blipFill>
          <a:blip r:embed="rId3"/>
          <a:stretch>
            <a:fillRect/>
          </a:stretch>
        </p:blipFill>
        <p:spPr>
          <a:xfrm>
            <a:off x="5136644" y="3368040"/>
            <a:ext cx="3997124" cy="2808048"/>
          </a:xfrm>
          <a:prstGeom prst="rect">
            <a:avLst/>
          </a:prstGeom>
        </p:spPr>
      </p:pic>
      <p:sp>
        <p:nvSpPr>
          <p:cNvPr id="6" name="Rectangle 5">
            <a:extLst>
              <a:ext uri="{FF2B5EF4-FFF2-40B4-BE49-F238E27FC236}">
                <a16:creationId xmlns:a16="http://schemas.microsoft.com/office/drawing/2014/main" id="{6D235C27-D585-494C-B8F6-23CF03F22483}"/>
              </a:ext>
            </a:extLst>
          </p:cNvPr>
          <p:cNvSpPr/>
          <p:nvPr/>
        </p:nvSpPr>
        <p:spPr>
          <a:xfrm>
            <a:off x="5699760" y="5258482"/>
            <a:ext cx="1181100" cy="33174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0" name="Image 9">
            <a:extLst>
              <a:ext uri="{FF2B5EF4-FFF2-40B4-BE49-F238E27FC236}">
                <a16:creationId xmlns:a16="http://schemas.microsoft.com/office/drawing/2014/main" id="{9F32BE34-F87E-4F10-8AAD-F55D15A4FE74}"/>
              </a:ext>
            </a:extLst>
          </p:cNvPr>
          <p:cNvPicPr>
            <a:picLocks noChangeAspect="1"/>
          </p:cNvPicPr>
          <p:nvPr/>
        </p:nvPicPr>
        <p:blipFill>
          <a:blip r:embed="rId4"/>
          <a:stretch>
            <a:fillRect/>
          </a:stretch>
        </p:blipFill>
        <p:spPr>
          <a:xfrm>
            <a:off x="657932" y="1179978"/>
            <a:ext cx="3520368" cy="3873300"/>
          </a:xfrm>
          <a:prstGeom prst="rect">
            <a:avLst/>
          </a:prstGeom>
          <a:ln>
            <a:solidFill>
              <a:schemeClr val="accent1"/>
            </a:solidFill>
          </a:ln>
        </p:spPr>
      </p:pic>
      <p:cxnSp>
        <p:nvCxnSpPr>
          <p:cNvPr id="9" name="Connecteur droit avec flèche 8">
            <a:extLst>
              <a:ext uri="{FF2B5EF4-FFF2-40B4-BE49-F238E27FC236}">
                <a16:creationId xmlns:a16="http://schemas.microsoft.com/office/drawing/2014/main" id="{FADD4A93-2090-4787-8C33-5378C1049C17}"/>
              </a:ext>
            </a:extLst>
          </p:cNvPr>
          <p:cNvCxnSpPr>
            <a:cxnSpLocks/>
            <a:stCxn id="6" idx="1"/>
          </p:cNvCxnSpPr>
          <p:nvPr/>
        </p:nvCxnSpPr>
        <p:spPr>
          <a:xfrm flipH="1" flipV="1">
            <a:off x="3822700" y="4443921"/>
            <a:ext cx="1877060" cy="98043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5" name="Image 14">
            <a:extLst>
              <a:ext uri="{FF2B5EF4-FFF2-40B4-BE49-F238E27FC236}">
                <a16:creationId xmlns:a16="http://schemas.microsoft.com/office/drawing/2014/main" id="{7D0B2A30-9FD6-4AE3-BA4E-AEFB02A30F9F}"/>
              </a:ext>
            </a:extLst>
          </p:cNvPr>
          <p:cNvPicPr>
            <a:picLocks noChangeAspect="1"/>
          </p:cNvPicPr>
          <p:nvPr/>
        </p:nvPicPr>
        <p:blipFill rotWithShape="1">
          <a:blip r:embed="rId5"/>
          <a:srcRect l="7105" b="2124"/>
          <a:stretch/>
        </p:blipFill>
        <p:spPr>
          <a:xfrm>
            <a:off x="5875020" y="1486987"/>
            <a:ext cx="1366297" cy="402773"/>
          </a:xfrm>
          <a:prstGeom prst="rect">
            <a:avLst/>
          </a:prstGeom>
        </p:spPr>
      </p:pic>
      <p:pic>
        <p:nvPicPr>
          <p:cNvPr id="17" name="Image 16">
            <a:extLst>
              <a:ext uri="{FF2B5EF4-FFF2-40B4-BE49-F238E27FC236}">
                <a16:creationId xmlns:a16="http://schemas.microsoft.com/office/drawing/2014/main" id="{D990F426-6419-42D3-A4D5-FF06E8775286}"/>
              </a:ext>
            </a:extLst>
          </p:cNvPr>
          <p:cNvPicPr>
            <a:picLocks noChangeAspect="1"/>
          </p:cNvPicPr>
          <p:nvPr/>
        </p:nvPicPr>
        <p:blipFill rotWithShape="1">
          <a:blip r:embed="rId6"/>
          <a:srcRect t="11296"/>
          <a:stretch/>
        </p:blipFill>
        <p:spPr>
          <a:xfrm>
            <a:off x="5650230" y="2225040"/>
            <a:ext cx="2286198" cy="283912"/>
          </a:xfrm>
          <a:prstGeom prst="rect">
            <a:avLst/>
          </a:prstGeom>
        </p:spPr>
      </p:pic>
    </p:spTree>
    <p:extLst>
      <p:ext uri="{BB962C8B-B14F-4D97-AF65-F5344CB8AC3E}">
        <p14:creationId xmlns:p14="http://schemas.microsoft.com/office/powerpoint/2010/main" val="114926602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7DE85FF-1F15-4004-B712-28490896753C}"/>
              </a:ext>
            </a:extLst>
          </p:cNvPr>
          <p:cNvPicPr>
            <a:picLocks noChangeAspect="1"/>
          </p:cNvPicPr>
          <p:nvPr/>
        </p:nvPicPr>
        <p:blipFill>
          <a:blip r:embed="rId3"/>
          <a:stretch>
            <a:fillRect/>
          </a:stretch>
        </p:blipFill>
        <p:spPr>
          <a:xfrm>
            <a:off x="5136644" y="3368040"/>
            <a:ext cx="3997124" cy="2808048"/>
          </a:xfrm>
          <a:prstGeom prst="rect">
            <a:avLst/>
          </a:prstGeom>
        </p:spPr>
      </p:pic>
      <p:pic>
        <p:nvPicPr>
          <p:cNvPr id="11" name="Image 10">
            <a:extLst>
              <a:ext uri="{FF2B5EF4-FFF2-40B4-BE49-F238E27FC236}">
                <a16:creationId xmlns:a16="http://schemas.microsoft.com/office/drawing/2014/main" id="{6B5AD1C3-2FDA-41A1-B4E8-6DA1FE4EC812}"/>
              </a:ext>
            </a:extLst>
          </p:cNvPr>
          <p:cNvPicPr>
            <a:picLocks noChangeAspect="1"/>
          </p:cNvPicPr>
          <p:nvPr/>
        </p:nvPicPr>
        <p:blipFill rotWithShape="1">
          <a:blip r:embed="rId4"/>
          <a:srcRect l="2882" t="-1" b="722"/>
          <a:stretch/>
        </p:blipFill>
        <p:spPr>
          <a:xfrm>
            <a:off x="380999" y="1626801"/>
            <a:ext cx="3471065" cy="1581219"/>
          </a:xfrm>
          <a:prstGeom prst="rect">
            <a:avLst/>
          </a:prstGeom>
        </p:spPr>
      </p:pic>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sp>
        <p:nvSpPr>
          <p:cNvPr id="5" name="Rectangle 4">
            <a:extLst>
              <a:ext uri="{FF2B5EF4-FFF2-40B4-BE49-F238E27FC236}">
                <a16:creationId xmlns:a16="http://schemas.microsoft.com/office/drawing/2014/main" id="{C67AEF58-6C32-45E8-8FBF-B7A95B89A6C5}"/>
              </a:ext>
            </a:extLst>
          </p:cNvPr>
          <p:cNvSpPr/>
          <p:nvPr/>
        </p:nvSpPr>
        <p:spPr>
          <a:xfrm>
            <a:off x="5136644" y="4000500"/>
            <a:ext cx="1407551" cy="691644"/>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7" name="Connecteur droit avec flèche 6">
            <a:extLst>
              <a:ext uri="{FF2B5EF4-FFF2-40B4-BE49-F238E27FC236}">
                <a16:creationId xmlns:a16="http://schemas.microsoft.com/office/drawing/2014/main" id="{E8FF1763-1544-49F8-AEDC-C26D059EFC7C}"/>
              </a:ext>
            </a:extLst>
          </p:cNvPr>
          <p:cNvCxnSpPr>
            <a:cxnSpLocks/>
            <a:stCxn id="5" idx="0"/>
          </p:cNvCxnSpPr>
          <p:nvPr/>
        </p:nvCxnSpPr>
        <p:spPr>
          <a:xfrm flipH="1" flipV="1">
            <a:off x="3360420" y="2697480"/>
            <a:ext cx="2480000" cy="130302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1164756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596733E9-7A90-46BD-A767-5BE941E5C9C8}"/>
              </a:ext>
            </a:extLst>
          </p:cNvPr>
          <p:cNvPicPr>
            <a:picLocks noChangeAspect="1"/>
          </p:cNvPicPr>
          <p:nvPr/>
        </p:nvPicPr>
        <p:blipFill>
          <a:blip r:embed="rId3"/>
          <a:stretch>
            <a:fillRect/>
          </a:stretch>
        </p:blipFill>
        <p:spPr>
          <a:xfrm>
            <a:off x="2466707" y="1143004"/>
            <a:ext cx="5815798" cy="1282699"/>
          </a:xfrm>
          <a:prstGeom prst="rect">
            <a:avLst/>
          </a:prstGeom>
        </p:spPr>
      </p:pic>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id="{37F9A174-BC4C-4847-AFA1-82B68632F993}"/>
              </a:ext>
            </a:extLst>
          </p:cNvPr>
          <p:cNvPicPr>
            <a:picLocks noChangeAspect="1"/>
          </p:cNvPicPr>
          <p:nvPr/>
        </p:nvPicPr>
        <p:blipFill>
          <a:blip r:embed="rId4"/>
          <a:stretch>
            <a:fillRect/>
          </a:stretch>
        </p:blipFill>
        <p:spPr>
          <a:xfrm>
            <a:off x="5136644" y="3368040"/>
            <a:ext cx="3997124" cy="2808048"/>
          </a:xfrm>
          <a:prstGeom prst="rect">
            <a:avLst/>
          </a:prstGeom>
        </p:spPr>
      </p:pic>
      <p:sp>
        <p:nvSpPr>
          <p:cNvPr id="2" name="Rectangle 1">
            <a:extLst>
              <a:ext uri="{FF2B5EF4-FFF2-40B4-BE49-F238E27FC236}">
                <a16:creationId xmlns:a16="http://schemas.microsoft.com/office/drawing/2014/main" id="{D5713D86-8219-4B6C-B158-18E8902864F4}"/>
              </a:ext>
            </a:extLst>
          </p:cNvPr>
          <p:cNvSpPr/>
          <p:nvPr/>
        </p:nvSpPr>
        <p:spPr>
          <a:xfrm>
            <a:off x="5168191" y="4739640"/>
            <a:ext cx="3869129" cy="616336"/>
          </a:xfrm>
          <a:prstGeom prst="rect">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9" name="Connecteur droit avec flèche 8">
            <a:extLst>
              <a:ext uri="{FF2B5EF4-FFF2-40B4-BE49-F238E27FC236}">
                <a16:creationId xmlns:a16="http://schemas.microsoft.com/office/drawing/2014/main" id="{5F369ED2-FAD9-410A-A1A3-63C707030FF1}"/>
              </a:ext>
            </a:extLst>
          </p:cNvPr>
          <p:cNvCxnSpPr>
            <a:cxnSpLocks/>
          </p:cNvCxnSpPr>
          <p:nvPr/>
        </p:nvCxnSpPr>
        <p:spPr>
          <a:xfrm flipH="1" flipV="1">
            <a:off x="6073140" y="2378225"/>
            <a:ext cx="367591" cy="235151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7" name="Image 16">
            <a:extLst>
              <a:ext uri="{FF2B5EF4-FFF2-40B4-BE49-F238E27FC236}">
                <a16:creationId xmlns:a16="http://schemas.microsoft.com/office/drawing/2014/main" id="{D7EEE10A-730D-4312-8BED-919047ADCB02}"/>
              </a:ext>
            </a:extLst>
          </p:cNvPr>
          <p:cNvPicPr>
            <a:picLocks noChangeAspect="1"/>
          </p:cNvPicPr>
          <p:nvPr/>
        </p:nvPicPr>
        <p:blipFill>
          <a:blip r:embed="rId5"/>
          <a:stretch>
            <a:fillRect/>
          </a:stretch>
        </p:blipFill>
        <p:spPr>
          <a:xfrm>
            <a:off x="908700" y="2617686"/>
            <a:ext cx="2847962" cy="3356913"/>
          </a:xfrm>
          <a:prstGeom prst="rect">
            <a:avLst/>
          </a:prstGeom>
        </p:spPr>
      </p:pic>
      <p:cxnSp>
        <p:nvCxnSpPr>
          <p:cNvPr id="18" name="Connecteur droit avec flèche 17">
            <a:extLst>
              <a:ext uri="{FF2B5EF4-FFF2-40B4-BE49-F238E27FC236}">
                <a16:creationId xmlns:a16="http://schemas.microsoft.com/office/drawing/2014/main" id="{FB6B0543-04DE-494D-A9FC-1E89C219C03D}"/>
              </a:ext>
            </a:extLst>
          </p:cNvPr>
          <p:cNvCxnSpPr>
            <a:cxnSpLocks/>
          </p:cNvCxnSpPr>
          <p:nvPr/>
        </p:nvCxnSpPr>
        <p:spPr>
          <a:xfrm flipH="1">
            <a:off x="3562351" y="1330872"/>
            <a:ext cx="1901189" cy="175116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894850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‘Conclusion’ tab</a:t>
            </a:r>
            <a:endParaRPr lang="en-GB" altLang="fr-FR" sz="2800" dirty="0">
              <a:solidFill>
                <a:srgbClr val="1B4F9E"/>
              </a:solidFill>
              <a:latin typeface="Montserrat" panose="00000500000000000000" pitchFamily="50" charset="0"/>
              <a:cs typeface="Calibri Light"/>
              <a:sym typeface="Calibri Light"/>
            </a:endParaRPr>
          </a:p>
        </p:txBody>
      </p:sp>
      <p:pic>
        <p:nvPicPr>
          <p:cNvPr id="6" name="Image 5">
            <a:extLst>
              <a:ext uri="{FF2B5EF4-FFF2-40B4-BE49-F238E27FC236}">
                <a16:creationId xmlns:a16="http://schemas.microsoft.com/office/drawing/2014/main" id="{EF1494C6-957C-40FD-9CCD-119D3A65EF24}"/>
              </a:ext>
            </a:extLst>
          </p:cNvPr>
          <p:cNvPicPr>
            <a:picLocks noChangeAspect="1"/>
          </p:cNvPicPr>
          <p:nvPr/>
        </p:nvPicPr>
        <p:blipFill>
          <a:blip r:embed="rId3"/>
          <a:stretch>
            <a:fillRect/>
          </a:stretch>
        </p:blipFill>
        <p:spPr>
          <a:xfrm>
            <a:off x="477794" y="951021"/>
            <a:ext cx="8188411" cy="5124285"/>
          </a:xfrm>
          <a:prstGeom prst="rect">
            <a:avLst/>
          </a:prstGeom>
        </p:spPr>
      </p:pic>
    </p:spTree>
    <p:extLst>
      <p:ext uri="{BB962C8B-B14F-4D97-AF65-F5344CB8AC3E}">
        <p14:creationId xmlns:p14="http://schemas.microsoft.com/office/powerpoint/2010/main" val="38880315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4EE629-1F3D-4F9D-86E6-4A31AFFC3555}"/>
              </a:ext>
            </a:extLst>
          </p:cNvPr>
          <p:cNvPicPr>
            <a:picLocks noChangeAspect="1"/>
          </p:cNvPicPr>
          <p:nvPr/>
        </p:nvPicPr>
        <p:blipFill>
          <a:blip r:embed="rId3"/>
          <a:stretch>
            <a:fillRect/>
          </a:stretch>
        </p:blipFill>
        <p:spPr>
          <a:xfrm>
            <a:off x="580252" y="1225079"/>
            <a:ext cx="5207600" cy="4407840"/>
          </a:xfrm>
          <a:prstGeom prst="rect">
            <a:avLst/>
          </a:prstGeom>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STARTUP</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342076" y="2038896"/>
            <a:ext cx="1696138"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‘Consultation’</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6" idx="1"/>
          </p:cNvCxnSpPr>
          <p:nvPr/>
        </p:nvCxnSpPr>
        <p:spPr>
          <a:xfrm flipH="1">
            <a:off x="1475118" y="2192783"/>
            <a:ext cx="4866958" cy="697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4F401C6-C875-4139-BDBD-061D87039679}"/>
              </a:ext>
            </a:extLst>
          </p:cNvPr>
          <p:cNvSpPr/>
          <p:nvPr/>
        </p:nvSpPr>
        <p:spPr>
          <a:xfrm>
            <a:off x="3579254" y="2761128"/>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Ellipse 9">
            <a:extLst>
              <a:ext uri="{FF2B5EF4-FFF2-40B4-BE49-F238E27FC236}">
                <a16:creationId xmlns:a16="http://schemas.microsoft.com/office/drawing/2014/main" id="{0C7AC95B-3F62-46B0-AC76-33404EE5A4D3}"/>
              </a:ext>
            </a:extLst>
          </p:cNvPr>
          <p:cNvSpPr/>
          <p:nvPr/>
        </p:nvSpPr>
        <p:spPr>
          <a:xfrm>
            <a:off x="3631046" y="3657873"/>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‘Summary’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0995F83D-04C2-4DEE-8E49-98749475BAFE}"/>
              </a:ext>
            </a:extLst>
          </p:cNvPr>
          <p:cNvPicPr>
            <a:picLocks noChangeAspect="1"/>
          </p:cNvPicPr>
          <p:nvPr/>
        </p:nvPicPr>
        <p:blipFill>
          <a:blip r:embed="rId3"/>
          <a:stretch>
            <a:fillRect/>
          </a:stretch>
        </p:blipFill>
        <p:spPr>
          <a:xfrm>
            <a:off x="971450" y="951021"/>
            <a:ext cx="7201100" cy="5059680"/>
          </a:xfrm>
          <a:prstGeom prst="rect">
            <a:avLst/>
          </a:prstGeom>
        </p:spPr>
      </p:pic>
    </p:spTree>
    <p:extLst>
      <p:ext uri="{BB962C8B-B14F-4D97-AF65-F5344CB8AC3E}">
        <p14:creationId xmlns:p14="http://schemas.microsoft.com/office/powerpoint/2010/main" val="18320861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‘Documents’ tab</a:t>
            </a:r>
            <a:endParaRPr lang="en-GB" altLang="fr-FR" sz="2800" dirty="0">
              <a:solidFill>
                <a:srgbClr val="1B4F9E"/>
              </a:solidFill>
              <a:latin typeface="Montserrat" panose="00000500000000000000" pitchFamily="50" charset="0"/>
              <a:cs typeface="Calibri Light"/>
              <a:sym typeface="Calibri Light"/>
            </a:endParaRPr>
          </a:p>
        </p:txBody>
      </p:sp>
      <p:pic>
        <p:nvPicPr>
          <p:cNvPr id="5" name="Image 4">
            <a:extLst>
              <a:ext uri="{FF2B5EF4-FFF2-40B4-BE49-F238E27FC236}">
                <a16:creationId xmlns:a16="http://schemas.microsoft.com/office/drawing/2014/main" id="{1E484CC6-71D5-4837-9625-CB22FC50E1B5}"/>
              </a:ext>
            </a:extLst>
          </p:cNvPr>
          <p:cNvPicPr>
            <a:picLocks noChangeAspect="1"/>
          </p:cNvPicPr>
          <p:nvPr/>
        </p:nvPicPr>
        <p:blipFill>
          <a:blip r:embed="rId3"/>
          <a:stretch>
            <a:fillRect/>
          </a:stretch>
        </p:blipFill>
        <p:spPr>
          <a:xfrm>
            <a:off x="288250" y="1021080"/>
            <a:ext cx="8567500" cy="4953000"/>
          </a:xfrm>
          <a:prstGeom prst="rect">
            <a:avLst/>
          </a:prstGeom>
        </p:spPr>
      </p:pic>
    </p:spTree>
    <p:extLst>
      <p:ext uri="{BB962C8B-B14F-4D97-AF65-F5344CB8AC3E}">
        <p14:creationId xmlns:p14="http://schemas.microsoft.com/office/powerpoint/2010/main" val="213679998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Closing the consultation</a:t>
            </a:r>
            <a:endParaRPr lang="en-GB" altLang="fr-FR" sz="2800" dirty="0">
              <a:solidFill>
                <a:srgbClr val="1B4F9E"/>
              </a:solidFill>
              <a:latin typeface="Montserrat" panose="00000500000000000000" pitchFamily="50" charset="0"/>
              <a:cs typeface="Calibri Light"/>
              <a:sym typeface="Calibri Light"/>
            </a:endParaRPr>
          </a:p>
        </p:txBody>
      </p:sp>
      <p:pic>
        <p:nvPicPr>
          <p:cNvPr id="12" name="Image 11">
            <a:extLst>
              <a:ext uri="{FF2B5EF4-FFF2-40B4-BE49-F238E27FC236}">
                <a16:creationId xmlns:a16="http://schemas.microsoft.com/office/drawing/2014/main" id="{297613DF-59F3-42ED-9358-89153C54C0B7}"/>
              </a:ext>
            </a:extLst>
          </p:cNvPr>
          <p:cNvPicPr>
            <a:picLocks noChangeAspect="1"/>
          </p:cNvPicPr>
          <p:nvPr/>
        </p:nvPicPr>
        <p:blipFill>
          <a:blip r:embed="rId3"/>
          <a:stretch>
            <a:fillRect/>
          </a:stretch>
        </p:blipFill>
        <p:spPr>
          <a:xfrm>
            <a:off x="4419600" y="3495914"/>
            <a:ext cx="4724400" cy="2716232"/>
          </a:xfrm>
          <a:prstGeom prst="rect">
            <a:avLst/>
          </a:prstGeom>
        </p:spPr>
      </p:pic>
      <p:sp>
        <p:nvSpPr>
          <p:cNvPr id="4" name="ZoneTexte 3">
            <a:extLst>
              <a:ext uri="{FF2B5EF4-FFF2-40B4-BE49-F238E27FC236}">
                <a16:creationId xmlns:a16="http://schemas.microsoft.com/office/drawing/2014/main" id="{9BC654E8-F3EE-482B-8969-44A5C39150EE}"/>
              </a:ext>
            </a:extLst>
          </p:cNvPr>
          <p:cNvSpPr txBox="1"/>
          <p:nvPr/>
        </p:nvSpPr>
        <p:spPr>
          <a:xfrm>
            <a:off x="180108" y="3517593"/>
            <a:ext cx="4147252" cy="2031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Items can be made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mandatory</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for closing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to avoid any oversights -</a:t>
            </a:r>
          </a:p>
          <a:p>
            <a:pPr marL="0" marR="0" indent="0" algn="l" defTabSz="457200" rtl="0" fontAlgn="auto" latinLnBrk="0" hangingPunct="0">
              <a:lnSpc>
                <a:spcPct val="100000"/>
              </a:lnSpc>
              <a:spcBef>
                <a:spcPts val="0"/>
              </a:spcBef>
              <a:spcAft>
                <a:spcPts val="0"/>
              </a:spcAft>
              <a:buClrTx/>
              <a:buSzTx/>
              <a:buFontTx/>
              <a:buNone/>
              <a:tabLst/>
            </a:pPr>
            <a:endParaRPr lang="en-GB" dirty="0">
              <a:solidFill>
                <a:srgbClr val="19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dirty="0">
                <a:solidFill>
                  <a:srgbClr val="194F9E"/>
                </a:solidFill>
                <a:latin typeface="Montserrat" panose="00000500000000000000" pitchFamily="50" charset="0"/>
              </a:rPr>
              <a:t>c</a:t>
            </a: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ompletely mandatory</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 or just reminders</a:t>
            </a:r>
          </a:p>
        </p:txBody>
      </p:sp>
      <p:sp>
        <p:nvSpPr>
          <p:cNvPr id="8" name="Rectangle 7">
            <a:extLst>
              <a:ext uri="{FF2B5EF4-FFF2-40B4-BE49-F238E27FC236}">
                <a16:creationId xmlns:a16="http://schemas.microsoft.com/office/drawing/2014/main" id="{0053EAAF-1BE3-4F74-A46A-3D0983E07601}"/>
              </a:ext>
            </a:extLst>
          </p:cNvPr>
          <p:cNvSpPr/>
          <p:nvPr/>
        </p:nvSpPr>
        <p:spPr>
          <a:xfrm>
            <a:off x="7133120" y="3581399"/>
            <a:ext cx="631660" cy="3994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10" name="Connecteur droit avec flèche 9">
            <a:extLst>
              <a:ext uri="{FF2B5EF4-FFF2-40B4-BE49-F238E27FC236}">
                <a16:creationId xmlns:a16="http://schemas.microsoft.com/office/drawing/2014/main" id="{AA123019-4C17-40BE-BD72-BFB5C86EC448}"/>
              </a:ext>
            </a:extLst>
          </p:cNvPr>
          <p:cNvCxnSpPr/>
          <p:nvPr/>
        </p:nvCxnSpPr>
        <p:spPr>
          <a:xfrm>
            <a:off x="6718434" y="2730162"/>
            <a:ext cx="548640" cy="974339"/>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4" name="Image 13">
            <a:extLst>
              <a:ext uri="{FF2B5EF4-FFF2-40B4-BE49-F238E27FC236}">
                <a16:creationId xmlns:a16="http://schemas.microsoft.com/office/drawing/2014/main" id="{AA618833-8A70-4F70-9334-9F5560A66708}"/>
              </a:ext>
            </a:extLst>
          </p:cNvPr>
          <p:cNvPicPr>
            <a:picLocks noChangeAspect="1"/>
          </p:cNvPicPr>
          <p:nvPr/>
        </p:nvPicPr>
        <p:blipFill rotWithShape="1">
          <a:blip r:embed="rId4"/>
          <a:srcRect l="-614" t="1119"/>
          <a:stretch/>
        </p:blipFill>
        <p:spPr>
          <a:xfrm>
            <a:off x="5675737" y="1254826"/>
            <a:ext cx="2085394" cy="1465564"/>
          </a:xfrm>
          <a:prstGeom prst="rect">
            <a:avLst/>
          </a:prstGeom>
        </p:spPr>
      </p:pic>
      <p:pic>
        <p:nvPicPr>
          <p:cNvPr id="16" name="Image 15">
            <a:extLst>
              <a:ext uri="{FF2B5EF4-FFF2-40B4-BE49-F238E27FC236}">
                <a16:creationId xmlns:a16="http://schemas.microsoft.com/office/drawing/2014/main" id="{C528DBBC-C671-425E-BA23-C47C0BE76DE8}"/>
              </a:ext>
            </a:extLst>
          </p:cNvPr>
          <p:cNvPicPr>
            <a:picLocks noChangeAspect="1"/>
          </p:cNvPicPr>
          <p:nvPr/>
        </p:nvPicPr>
        <p:blipFill>
          <a:blip r:embed="rId5"/>
          <a:stretch>
            <a:fillRect/>
          </a:stretch>
        </p:blipFill>
        <p:spPr>
          <a:xfrm>
            <a:off x="211397" y="1259454"/>
            <a:ext cx="4084674" cy="1928027"/>
          </a:xfrm>
          <a:prstGeom prst="rect">
            <a:avLst/>
          </a:prstGeom>
        </p:spPr>
      </p:pic>
      <p:cxnSp>
        <p:nvCxnSpPr>
          <p:cNvPr id="17" name="Connecteur droit avec flèche 16">
            <a:extLst>
              <a:ext uri="{FF2B5EF4-FFF2-40B4-BE49-F238E27FC236}">
                <a16:creationId xmlns:a16="http://schemas.microsoft.com/office/drawing/2014/main" id="{D39FD62B-66CA-40DC-A981-66FAF538E160}"/>
              </a:ext>
            </a:extLst>
          </p:cNvPr>
          <p:cNvCxnSpPr>
            <a:cxnSpLocks/>
          </p:cNvCxnSpPr>
          <p:nvPr/>
        </p:nvCxnSpPr>
        <p:spPr>
          <a:xfrm flipH="1" flipV="1">
            <a:off x="3639548" y="3040379"/>
            <a:ext cx="1760220" cy="77724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142737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6" name="ZoneTexte 5">
            <a:extLst>
              <a:ext uri="{FF2B5EF4-FFF2-40B4-BE49-F238E27FC236}">
                <a16:creationId xmlns:a16="http://schemas.microsoft.com/office/drawing/2014/main" id="{5FF9FF92-0F10-42BF-8617-DDA3D955063D}"/>
              </a:ext>
            </a:extLst>
          </p:cNvPr>
          <p:cNvSpPr txBox="1"/>
          <p:nvPr/>
        </p:nvSpPr>
        <p:spPr>
          <a:xfrm>
            <a:off x="559119" y="3244336"/>
            <a:ext cx="77223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lvl="5" indent="-285750" algn="l" rtl="0">
              <a:buFont typeface="Wingdings" panose="05000000000000000000" pitchFamily="2" charset="2"/>
              <a:buChar char="Ø"/>
            </a:pPr>
            <a:r>
              <a:rPr lang="en-GB" b="0" i="0" u="none" baseline="0" dirty="0">
                <a:solidFill>
                  <a:srgbClr val="1B4F9E"/>
                </a:solidFill>
                <a:latin typeface="Montserrat" panose="00000500000000000000" pitchFamily="50" charset="0"/>
              </a:rPr>
              <a:t>	Generating a CONSULTATION REPORT</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89130271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F95D8C76-CD2F-4D66-B352-2116B0093D9B}"/>
              </a:ext>
            </a:extLst>
          </p:cNvPr>
          <p:cNvSpPr txBox="1">
            <a:spLocks noChangeArrowheads="1"/>
          </p:cNvSpPr>
          <p:nvPr/>
        </p:nvSpPr>
        <p:spPr bwMode="auto">
          <a:xfrm>
            <a:off x="1464340" y="230296"/>
            <a:ext cx="7107166"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Pre-Op assessment report</a:t>
            </a:r>
            <a:endParaRPr lang="en-GB" altLang="fr-FR" sz="2800" dirty="0">
              <a:solidFill>
                <a:srgbClr val="1B4F9E"/>
              </a:solidFill>
              <a:latin typeface="Montserrat" panose="00000500000000000000" pitchFamily="50" charset="0"/>
              <a:cs typeface="Calibri Light"/>
              <a:sym typeface="Calibri Light"/>
            </a:endParaRPr>
          </a:p>
        </p:txBody>
      </p:sp>
      <p:pic>
        <p:nvPicPr>
          <p:cNvPr id="7" name="Image 6">
            <a:extLst>
              <a:ext uri="{FF2B5EF4-FFF2-40B4-BE49-F238E27FC236}">
                <a16:creationId xmlns:a16="http://schemas.microsoft.com/office/drawing/2014/main" id="{8E6EE53A-E28B-4CCC-8039-849548D42803}"/>
              </a:ext>
            </a:extLst>
          </p:cNvPr>
          <p:cNvPicPr>
            <a:picLocks noChangeAspect="1"/>
          </p:cNvPicPr>
          <p:nvPr/>
        </p:nvPicPr>
        <p:blipFill>
          <a:blip r:embed="rId3"/>
          <a:stretch>
            <a:fillRect/>
          </a:stretch>
        </p:blipFill>
        <p:spPr>
          <a:xfrm>
            <a:off x="2744031" y="952500"/>
            <a:ext cx="3655938" cy="4953000"/>
          </a:xfrm>
          <a:prstGeom prst="rect">
            <a:avLst/>
          </a:prstGeom>
        </p:spPr>
      </p:pic>
    </p:spTree>
    <p:extLst>
      <p:ext uri="{BB962C8B-B14F-4D97-AF65-F5344CB8AC3E}">
        <p14:creationId xmlns:p14="http://schemas.microsoft.com/office/powerpoint/2010/main" val="120343046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2C063-CD3E-463B-BEE2-79497F15721C}"/>
              </a:ext>
            </a:extLst>
          </p:cNvPr>
          <p:cNvSpPr>
            <a:spLocks noGrp="1"/>
          </p:cNvSpPr>
          <p:nvPr>
            <p:ph type="title"/>
          </p:nvPr>
        </p:nvSpPr>
        <p:spPr>
          <a:xfrm>
            <a:off x="265813" y="3792413"/>
            <a:ext cx="6822687" cy="561874"/>
          </a:xfrm>
        </p:spPr>
        <p:txBody>
          <a:bodyPr>
            <a:normAutofit/>
          </a:bodyPr>
          <a:lstStyle/>
          <a:p>
            <a:pPr rtl="0"/>
            <a:r>
              <a:rPr lang="en-GB" b="0" i="0" u="none" baseline="0" dirty="0">
                <a:latin typeface="Montserrat" panose="00000500000000000000" pitchFamily="50" charset="0"/>
              </a:rPr>
              <a:t>Thank you for your attention</a:t>
            </a:r>
          </a:p>
        </p:txBody>
      </p:sp>
    </p:spTree>
    <p:extLst>
      <p:ext uri="{BB962C8B-B14F-4D97-AF65-F5344CB8AC3E}">
        <p14:creationId xmlns:p14="http://schemas.microsoft.com/office/powerpoint/2010/main" val="8764774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9875F8-E97E-4A78-B646-BD4024FEA2DF}"/>
              </a:ext>
            </a:extLst>
          </p:cNvPr>
          <p:cNvSpPr txBox="1"/>
          <p:nvPr/>
        </p:nvSpPr>
        <p:spPr>
          <a:xfrm>
            <a:off x="291402" y="4316137"/>
            <a:ext cx="4527839"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SEARCH using: </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Date of birth</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or</a:t>
            </a:r>
          </a:p>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 The UPI</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a:t>
            </a:r>
            <a:r>
              <a:rPr lang="en-GB" sz="1400" dirty="0">
                <a:solidFill>
                  <a:srgbClr val="1B4F9E"/>
                </a:solidFill>
                <a:latin typeface="Montserrat" panose="00000500000000000000" pitchFamily="50" charset="0"/>
              </a:rPr>
              <a:t>or</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The first letters of the last name</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8" name="Image 7">
            <a:extLst>
              <a:ext uri="{FF2B5EF4-FFF2-40B4-BE49-F238E27FC236}">
                <a16:creationId xmlns:a16="http://schemas.microsoft.com/office/drawing/2014/main" id="{E4E53A96-F9C7-4A2B-A91C-60D960EDF2C7}"/>
              </a:ext>
            </a:extLst>
          </p:cNvPr>
          <p:cNvPicPr>
            <a:picLocks noChangeAspect="1"/>
          </p:cNvPicPr>
          <p:nvPr/>
        </p:nvPicPr>
        <p:blipFill>
          <a:blip r:embed="rId3"/>
          <a:stretch>
            <a:fillRect/>
          </a:stretch>
        </p:blipFill>
        <p:spPr>
          <a:xfrm>
            <a:off x="0" y="941428"/>
            <a:ext cx="6085492" cy="3295291"/>
          </a:xfrm>
          <a:prstGeom prst="rect">
            <a:avLst/>
          </a:prstGeom>
        </p:spPr>
      </p:pic>
      <p:pic>
        <p:nvPicPr>
          <p:cNvPr id="10" name="Image 9">
            <a:extLst>
              <a:ext uri="{FF2B5EF4-FFF2-40B4-BE49-F238E27FC236}">
                <a16:creationId xmlns:a16="http://schemas.microsoft.com/office/drawing/2014/main" id="{29C32CB0-0D9E-4568-9D6A-5F43D04F5B6B}"/>
              </a:ext>
            </a:extLst>
          </p:cNvPr>
          <p:cNvPicPr>
            <a:picLocks noChangeAspect="1"/>
          </p:cNvPicPr>
          <p:nvPr/>
        </p:nvPicPr>
        <p:blipFill>
          <a:blip r:embed="rId4"/>
          <a:stretch>
            <a:fillRect/>
          </a:stretch>
        </p:blipFill>
        <p:spPr>
          <a:xfrm>
            <a:off x="4251505" y="3325483"/>
            <a:ext cx="4892495" cy="1981308"/>
          </a:xfrm>
          <a:prstGeom prst="rect">
            <a:avLst/>
          </a:prstGeom>
        </p:spPr>
      </p:pic>
    </p:spTree>
    <p:extLst>
      <p:ext uri="{BB962C8B-B14F-4D97-AF65-F5344CB8AC3E}">
        <p14:creationId xmlns:p14="http://schemas.microsoft.com/office/powerpoint/2010/main" val="42814399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ACFB350-D53B-4629-BA3E-6B5294B99FF5}"/>
              </a:ext>
            </a:extLst>
          </p:cNvPr>
          <p:cNvPicPr>
            <a:picLocks noChangeAspect="1"/>
          </p:cNvPicPr>
          <p:nvPr/>
        </p:nvPicPr>
        <p:blipFill>
          <a:blip r:embed="rId3"/>
          <a:stretch>
            <a:fillRect/>
          </a:stretch>
        </p:blipFill>
        <p:spPr>
          <a:xfrm>
            <a:off x="198120" y="1008201"/>
            <a:ext cx="5463540" cy="1973135"/>
          </a:xfrm>
          <a:prstGeom prst="rect">
            <a:avLst/>
          </a:prstGeom>
        </p:spPr>
      </p:pic>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sp>
        <p:nvSpPr>
          <p:cNvPr id="8" name="ZoneTexte 7">
            <a:extLst>
              <a:ext uri="{FF2B5EF4-FFF2-40B4-BE49-F238E27FC236}">
                <a16:creationId xmlns:a16="http://schemas.microsoft.com/office/drawing/2014/main" id="{E1D36F3B-C13D-40BE-92EE-001763BC870F}"/>
              </a:ext>
            </a:extLst>
          </p:cNvPr>
          <p:cNvSpPr txBox="1"/>
          <p:nvPr/>
        </p:nvSpPr>
        <p:spPr>
          <a:xfrm>
            <a:off x="318977" y="4246525"/>
            <a:ext cx="365760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Sorting possible b</a:t>
            </a:r>
            <a:r>
              <a:rPr lang="en-GB" b="0" i="0" u="none" baseline="0" dirty="0">
                <a:solidFill>
                  <a:srgbClr val="194F9E"/>
                </a:solidFill>
                <a:latin typeface="Montserrat" panose="00000500000000000000" pitchFamily="50" charset="0"/>
              </a:rPr>
              <a:t>ased on </a:t>
            </a:r>
            <a:br>
              <a:rPr lang="en-GB" b="0" i="0" u="none" baseline="0" dirty="0">
                <a:solidFill>
                  <a:srgbClr val="194F9E"/>
                </a:solidFill>
                <a:latin typeface="Montserrat" panose="00000500000000000000" pitchFamily="50" charset="0"/>
              </a:rPr>
            </a:br>
            <a:r>
              <a:rPr lang="en-GB" b="0" i="0" u="none" baseline="0" dirty="0">
                <a:solidFill>
                  <a:srgbClr val="194F9E"/>
                </a:solidFill>
                <a:latin typeface="Montserrat" panose="00000500000000000000" pitchFamily="50" charset="0"/>
              </a:rPr>
              <a:t>different items… </a:t>
            </a:r>
          </a:p>
        </p:txBody>
      </p:sp>
      <p:sp>
        <p:nvSpPr>
          <p:cNvPr id="3" name="Rectangle 2">
            <a:extLst>
              <a:ext uri="{FF2B5EF4-FFF2-40B4-BE49-F238E27FC236}">
                <a16:creationId xmlns:a16="http://schemas.microsoft.com/office/drawing/2014/main" id="{E58E5D38-97FD-4AA7-A155-E2F231CC8366}"/>
              </a:ext>
            </a:extLst>
          </p:cNvPr>
          <p:cNvSpPr/>
          <p:nvPr/>
        </p:nvSpPr>
        <p:spPr>
          <a:xfrm>
            <a:off x="3406140" y="1489469"/>
            <a:ext cx="1403848" cy="178135"/>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Image 8">
            <a:extLst>
              <a:ext uri="{FF2B5EF4-FFF2-40B4-BE49-F238E27FC236}">
                <a16:creationId xmlns:a16="http://schemas.microsoft.com/office/drawing/2014/main" id="{9D454D22-F85E-4BAD-A215-E23BD58AC3AB}"/>
              </a:ext>
            </a:extLst>
          </p:cNvPr>
          <p:cNvPicPr>
            <a:picLocks noChangeAspect="1"/>
          </p:cNvPicPr>
          <p:nvPr/>
        </p:nvPicPr>
        <p:blipFill>
          <a:blip r:embed="rId4"/>
          <a:stretch>
            <a:fillRect/>
          </a:stretch>
        </p:blipFill>
        <p:spPr>
          <a:xfrm>
            <a:off x="3976577" y="3384502"/>
            <a:ext cx="5167423" cy="2834422"/>
          </a:xfrm>
          <a:prstGeom prst="rect">
            <a:avLst/>
          </a:prstGeom>
        </p:spPr>
      </p:pic>
      <p:cxnSp>
        <p:nvCxnSpPr>
          <p:cNvPr id="7" name="Connecteur droit avec flèche 6">
            <a:extLst>
              <a:ext uri="{FF2B5EF4-FFF2-40B4-BE49-F238E27FC236}">
                <a16:creationId xmlns:a16="http://schemas.microsoft.com/office/drawing/2014/main" id="{043D7C70-9CA5-4DC6-96D5-9F0B3DAD85BD}"/>
              </a:ext>
            </a:extLst>
          </p:cNvPr>
          <p:cNvCxnSpPr>
            <a:cxnSpLocks/>
          </p:cNvCxnSpPr>
          <p:nvPr/>
        </p:nvCxnSpPr>
        <p:spPr>
          <a:xfrm flipH="1" flipV="1">
            <a:off x="4625340" y="1667604"/>
            <a:ext cx="2470786" cy="278057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4093143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3658CF-35F6-420F-9CB9-5DA78068AEFC}"/>
              </a:ext>
            </a:extLst>
          </p:cNvPr>
          <p:cNvPicPr>
            <a:picLocks noChangeAspect="1"/>
          </p:cNvPicPr>
          <p:nvPr/>
        </p:nvPicPr>
        <p:blipFill>
          <a:blip r:embed="rId3"/>
          <a:stretch>
            <a:fillRect/>
          </a:stretch>
        </p:blipFill>
        <p:spPr>
          <a:xfrm>
            <a:off x="4021956" y="3676033"/>
            <a:ext cx="5122044" cy="2484952"/>
          </a:xfrm>
          <a:prstGeom prst="rect">
            <a:avLst/>
          </a:prstGeom>
        </p:spPr>
      </p:pic>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sp>
        <p:nvSpPr>
          <p:cNvPr id="6" name="Rectangle 5">
            <a:extLst>
              <a:ext uri="{FF2B5EF4-FFF2-40B4-BE49-F238E27FC236}">
                <a16:creationId xmlns:a16="http://schemas.microsoft.com/office/drawing/2014/main" id="{CDFB74FD-3A29-4C5E-8A9E-55F05A9D68D5}"/>
              </a:ext>
            </a:extLst>
          </p:cNvPr>
          <p:cNvSpPr/>
          <p:nvPr/>
        </p:nvSpPr>
        <p:spPr>
          <a:xfrm>
            <a:off x="4129238" y="5284269"/>
            <a:ext cx="288758" cy="452388"/>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 4">
            <a:extLst>
              <a:ext uri="{FF2B5EF4-FFF2-40B4-BE49-F238E27FC236}">
                <a16:creationId xmlns:a16="http://schemas.microsoft.com/office/drawing/2014/main" id="{CA677AAC-73BB-420F-9095-2D72F449ECDF}"/>
              </a:ext>
            </a:extLst>
          </p:cNvPr>
          <p:cNvPicPr>
            <a:picLocks noChangeAspect="1"/>
          </p:cNvPicPr>
          <p:nvPr/>
        </p:nvPicPr>
        <p:blipFill rotWithShape="1">
          <a:blip r:embed="rId4"/>
          <a:srcRect l="10006" r="10006"/>
          <a:stretch/>
        </p:blipFill>
        <p:spPr>
          <a:xfrm>
            <a:off x="1543050" y="1597407"/>
            <a:ext cx="365760" cy="847843"/>
          </a:xfrm>
          <a:prstGeom prst="rect">
            <a:avLst/>
          </a:prstGeom>
          <a:ln>
            <a:solidFill>
              <a:srgbClr val="194F9E"/>
            </a:solidFill>
          </a:ln>
        </p:spPr>
      </p:pic>
      <p:cxnSp>
        <p:nvCxnSpPr>
          <p:cNvPr id="8" name="Connecteur droit avec flèche 7">
            <a:extLst>
              <a:ext uri="{FF2B5EF4-FFF2-40B4-BE49-F238E27FC236}">
                <a16:creationId xmlns:a16="http://schemas.microsoft.com/office/drawing/2014/main" id="{9394B63A-920C-40FF-9318-3BB19D1F58C5}"/>
              </a:ext>
            </a:extLst>
          </p:cNvPr>
          <p:cNvCxnSpPr>
            <a:cxnSpLocks/>
          </p:cNvCxnSpPr>
          <p:nvPr/>
        </p:nvCxnSpPr>
        <p:spPr>
          <a:xfrm flipH="1" flipV="1">
            <a:off x="1908811" y="2471695"/>
            <a:ext cx="2162675" cy="26585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id="{6DE0A7AB-17BE-4947-9B6E-B8312F0C54EE}"/>
              </a:ext>
            </a:extLst>
          </p:cNvPr>
          <p:cNvSpPr txBox="1"/>
          <p:nvPr/>
        </p:nvSpPr>
        <p:spPr>
          <a:xfrm>
            <a:off x="2090541" y="1788911"/>
            <a:ext cx="407739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94F9E"/>
                </a:solidFill>
                <a:effectLst/>
                <a:uFillTx/>
                <a:latin typeface="Montserrat" panose="00000500000000000000" pitchFamily="50" charset="0"/>
                <a:sym typeface="Calibri"/>
              </a:rPr>
              <a:t>HIS: patient registered at the hospital</a:t>
            </a:r>
          </a:p>
          <a:p>
            <a:pPr marL="0" marR="0" indent="0" algn="l" defTabSz="457200" rtl="0" fontAlgn="auto" latinLnBrk="0" hangingPunct="0">
              <a:lnSpc>
                <a:spcPct val="100000"/>
              </a:lnSpc>
              <a:spcBef>
                <a:spcPts val="0"/>
              </a:spcBef>
              <a:spcAft>
                <a:spcPts val="0"/>
              </a:spcAft>
              <a:buClrTx/>
              <a:buSzTx/>
              <a:buFontTx/>
              <a:buNone/>
              <a:tabLst/>
            </a:pPr>
            <a:r>
              <a:rPr lang="en-GB" b="0" i="0" u="none" baseline="0" dirty="0">
                <a:solidFill>
                  <a:srgbClr val="194F9E"/>
                </a:solidFill>
                <a:latin typeface="Montserrat" panose="00000500000000000000" pitchFamily="50" charset="0"/>
              </a:rPr>
              <a:t>DIA: patient already registered in DIANE</a:t>
            </a:r>
            <a:endParaRPr kumimoji="0" lang="en-GB" sz="1800" b="0" i="0" u="none" strike="noStrike" cap="none" spc="0" normalizeH="0" baseline="0" dirty="0">
              <a:ln>
                <a:noFill/>
              </a:ln>
              <a:solidFill>
                <a:srgbClr val="19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1439847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4" name="Image 3">
            <a:extLst>
              <a:ext uri="{FF2B5EF4-FFF2-40B4-BE49-F238E27FC236}">
                <a16:creationId xmlns:a16="http://schemas.microsoft.com/office/drawing/2014/main" id="{AC9BB914-B0C3-4327-9975-358995BF1444}"/>
              </a:ext>
            </a:extLst>
          </p:cNvPr>
          <p:cNvPicPr>
            <a:picLocks noChangeAspect="1"/>
          </p:cNvPicPr>
          <p:nvPr/>
        </p:nvPicPr>
        <p:blipFill>
          <a:blip r:embed="rId3"/>
          <a:stretch>
            <a:fillRect/>
          </a:stretch>
        </p:blipFill>
        <p:spPr>
          <a:xfrm>
            <a:off x="0" y="990565"/>
            <a:ext cx="6085492" cy="3295291"/>
          </a:xfrm>
          <a:prstGeom prst="rect">
            <a:avLst/>
          </a:prstGeom>
        </p:spPr>
      </p:pic>
      <p:pic>
        <p:nvPicPr>
          <p:cNvPr id="6" name="Image 5">
            <a:extLst>
              <a:ext uri="{FF2B5EF4-FFF2-40B4-BE49-F238E27FC236}">
                <a16:creationId xmlns:a16="http://schemas.microsoft.com/office/drawing/2014/main" id="{97083110-EBB3-4248-9C31-E823A9BDBC36}"/>
              </a:ext>
            </a:extLst>
          </p:cNvPr>
          <p:cNvPicPr>
            <a:picLocks noChangeAspect="1"/>
          </p:cNvPicPr>
          <p:nvPr/>
        </p:nvPicPr>
        <p:blipFill>
          <a:blip r:embed="rId4"/>
          <a:stretch>
            <a:fillRect/>
          </a:stretch>
        </p:blipFill>
        <p:spPr>
          <a:xfrm>
            <a:off x="4251505" y="3886127"/>
            <a:ext cx="4892495" cy="1981308"/>
          </a:xfrm>
          <a:prstGeom prst="rect">
            <a:avLst/>
          </a:prstGeom>
        </p:spPr>
      </p:pic>
    </p:spTree>
    <p:extLst>
      <p:ext uri="{BB962C8B-B14F-4D97-AF65-F5344CB8AC3E}">
        <p14:creationId xmlns:p14="http://schemas.microsoft.com/office/powerpoint/2010/main" val="37544591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D47F5E2-6C3D-45BA-9FB2-F5CD3BF5A588}"/>
              </a:ext>
            </a:extLst>
          </p:cNvPr>
          <p:cNvSpPr txBox="1">
            <a:spLocks noGrp="1"/>
          </p:cNvSpPr>
          <p:nvPr>
            <p:ph type="title"/>
          </p:nvPr>
        </p:nvSpPr>
        <p:spPr>
          <a:xfrm>
            <a:off x="1537299" y="374621"/>
            <a:ext cx="7886701" cy="612828"/>
          </a:xfrm>
          <a:prstGeom prst="rect">
            <a:avLst/>
          </a:prstGeom>
        </p:spPr>
        <p:txBody>
          <a:bodyPr>
            <a:normAutofit/>
          </a:bodyPr>
          <a:lstStyle>
            <a:lvl1pPr defTabSz="896111">
              <a:defRPr sz="3400"/>
            </a:lvl1pPr>
          </a:lstStyle>
          <a:p>
            <a:endParaRPr dirty="0">
              <a:solidFill>
                <a:srgbClr val="194F9E"/>
              </a:solidFill>
              <a:latin typeface="Montserrat" panose="00000500000000000000" pitchFamily="50" charset="0"/>
            </a:endParaRPr>
          </a:p>
        </p:txBody>
      </p:sp>
      <p:sp>
        <p:nvSpPr>
          <p:cNvPr id="5" name="ZoneTexte 4">
            <a:extLst>
              <a:ext uri="{FF2B5EF4-FFF2-40B4-BE49-F238E27FC236}">
                <a16:creationId xmlns:a16="http://schemas.microsoft.com/office/drawing/2014/main" id="{FAEE2E26-C13A-41CA-8651-AE6DEAF6A929}"/>
              </a:ext>
            </a:extLst>
          </p:cNvPr>
          <p:cNvSpPr txBox="1"/>
          <p:nvPr/>
        </p:nvSpPr>
        <p:spPr>
          <a:xfrm>
            <a:off x="568644" y="1859341"/>
            <a:ext cx="7722354" cy="3139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1" algn="l" rtl="0"/>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342900" lvl="1" indent="-342900" algn="l" rtl="0">
              <a:buFont typeface="Wingdings" panose="05000000000000000000" pitchFamily="2" charset="2"/>
              <a:buChar char="Ø"/>
            </a:pPr>
            <a:r>
              <a:rPr lang="en-GB" b="0" i="0" u="none" baseline="0" dirty="0">
                <a:solidFill>
                  <a:srgbClr val="1B4F9E"/>
                </a:solidFill>
                <a:latin typeface="Montserrat" panose="00000500000000000000" pitchFamily="50" charset="0"/>
              </a:rPr>
              <a:t>Preoperative assessment (Pre-Op)</a:t>
            </a:r>
          </a:p>
          <a:p>
            <a:pPr marL="628650" lvl="3" indent="-90488" algn="l" rtl="0">
              <a:buFont typeface="Wingdings" panose="05000000000000000000" pitchFamily="2" charset="2"/>
              <a:buChar char="Ø"/>
            </a:pPr>
            <a:r>
              <a:rPr kumimoji="0" lang="en-GB" b="0" i="0" u="none" strike="noStrike" cap="none" spc="0" normalizeH="0" baseline="0" dirty="0">
                <a:ln>
                  <a:noFill/>
                </a:ln>
                <a:solidFill>
                  <a:srgbClr val="1B4F9E"/>
                </a:solidFill>
                <a:effectLst/>
                <a:uFillTx/>
                <a:latin typeface="Montserrat" panose="00000500000000000000" pitchFamily="50" charset="0"/>
                <a:sym typeface="Calibri"/>
              </a:rPr>
              <a:t>  Record opening form</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Administrative</a:t>
            </a:r>
            <a:endParaRPr kumimoji="0" lang="en-GB" b="0" i="0" u="none" strike="noStrike" cap="none" spc="0" normalizeH="0" baseline="0" dirty="0">
              <a:ln>
                <a:noFill/>
              </a:ln>
              <a:solidFill>
                <a:srgbClr val="1B4F9E"/>
              </a:solidFill>
              <a:effectLst/>
              <a:uFillTx/>
              <a:latin typeface="Montserrat" panose="00000500000000000000" pitchFamily="50" charset="0"/>
              <a:sym typeface="Calibri"/>
            </a:endParaRP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History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Clinical examination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Treatments / Premedications</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Paraclinical</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Conclusion</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Summary</a:t>
            </a:r>
          </a:p>
          <a:p>
            <a:pPr marL="628650" lvl="3" indent="-90488" algn="l" rtl="0">
              <a:buFont typeface="Wingdings" panose="05000000000000000000" pitchFamily="2" charset="2"/>
              <a:buChar char="Ø"/>
            </a:pPr>
            <a:r>
              <a:rPr lang="en-GB" b="0" i="0" u="none" baseline="0" dirty="0">
                <a:solidFill>
                  <a:srgbClr val="1B4F9E"/>
                </a:solidFill>
                <a:latin typeface="Montserrat" panose="00000500000000000000" pitchFamily="50" charset="0"/>
              </a:rPr>
              <a:t>  Documents</a:t>
            </a:r>
          </a:p>
        </p:txBody>
      </p:sp>
    </p:spTree>
    <p:extLst>
      <p:ext uri="{BB962C8B-B14F-4D97-AF65-F5344CB8AC3E}">
        <p14:creationId xmlns:p14="http://schemas.microsoft.com/office/powerpoint/2010/main" val="546838235"/>
      </p:ext>
    </p:extLst>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1807</Words>
  <Application>Microsoft Office PowerPoint</Application>
  <PresentationFormat>Affichage à l'écran (4:3)</PresentationFormat>
  <Paragraphs>171</Paragraphs>
  <Slides>45</Slides>
  <Notes>43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Calibri</vt:lpstr>
      <vt:lpstr>Calibri Light</vt:lpstr>
      <vt:lpstr>Montserrat</vt:lpstr>
      <vt:lpstr>Wingdings</vt:lpstr>
      <vt:lpstr>Thème Office</vt:lpstr>
      <vt:lpstr>Preoperative  assessment (Pre-Op) </vt:lpstr>
      <vt:lpstr>Présentation PowerPoint</vt:lpstr>
      <vt:lpstr>Présentation PowerPoint</vt:lpstr>
      <vt:lpstr>Présentation PowerPoint</vt:lpstr>
      <vt:lpstr>PATIENT SELECTION</vt:lpstr>
      <vt:lpstr>PATIENT SELECTION</vt:lpstr>
      <vt:lpstr>PATIENT SELECTION</vt:lpstr>
      <vt:lpstr>PATIENT SELECTION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Viewing a previous record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Melany AVENDANO BOLIVAR</cp:lastModifiedBy>
  <cp:revision>217</cp:revision>
  <dcterms:modified xsi:type="dcterms:W3CDTF">2020-12-23T12:47:43Z</dcterms:modified>
</cp:coreProperties>
</file>