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6" r:id="rId2"/>
    <p:sldId id="332" r:id="rId3"/>
    <p:sldId id="379" r:id="rId4"/>
    <p:sldId id="380" r:id="rId5"/>
    <p:sldId id="381" r:id="rId6"/>
    <p:sldId id="382" r:id="rId7"/>
    <p:sldId id="330" r:id="rId8"/>
    <p:sldId id="383" r:id="rId9"/>
    <p:sldId id="396" r:id="rId10"/>
    <p:sldId id="384" r:id="rId11"/>
    <p:sldId id="385" r:id="rId12"/>
    <p:sldId id="397" r:id="rId13"/>
    <p:sldId id="386" r:id="rId14"/>
    <p:sldId id="398" r:id="rId15"/>
    <p:sldId id="399" r:id="rId16"/>
    <p:sldId id="400" r:id="rId17"/>
    <p:sldId id="387" r:id="rId18"/>
    <p:sldId id="394" r:id="rId19"/>
    <p:sldId id="388" r:id="rId20"/>
    <p:sldId id="393" r:id="rId21"/>
    <p:sldId id="389" r:id="rId22"/>
    <p:sldId id="395" r:id="rId23"/>
    <p:sldId id="390" r:id="rId24"/>
    <p:sldId id="391" r:id="rId25"/>
    <p:sldId id="392" r:id="rId26"/>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halie CLAEYS" initials="N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4F9F"/>
    <a:srgbClr val="61A0ED"/>
    <a:srgbClr val="1B4F9E"/>
    <a:srgbClr val="114F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82" autoAdjust="0"/>
    <p:restoredTop sz="81007" autoAdjust="0"/>
  </p:normalViewPr>
  <p:slideViewPr>
    <p:cSldViewPr snapToGrid="0">
      <p:cViewPr varScale="1">
        <p:scale>
          <a:sx n="96" d="100"/>
          <a:sy n="96" d="100"/>
        </p:scale>
        <p:origin x="2220"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802258644"/>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550530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Medication order </a:t>
            </a:r>
            <a:r>
              <a:rPr lang="en-GB" b="1" i="0" u="none" baseline="0" dirty="0"/>
              <a:t>favourites</a:t>
            </a:r>
            <a:r>
              <a:rPr lang="en-GB" b="0" i="0" u="none" baseline="0" dirty="0"/>
              <a:t> let you quickly enter new medication orders and respond to almost any situation. Once selected, show that we can still change this favourite.</a:t>
            </a:r>
          </a:p>
          <a:p>
            <a:pPr rtl="0"/>
            <a:r>
              <a:rPr lang="en-GB" b="0" i="0" u="none" baseline="0" dirty="0"/>
              <a:t>In the medication order window, specify that the yellow items are items defined in the favourites or by the prescriber. All other items are calculated automatically.</a:t>
            </a:r>
          </a:p>
          <a:p>
            <a:pPr rtl="0"/>
            <a:r>
              <a:rPr lang="en-GB" b="0" i="0" u="none" baseline="0" dirty="0"/>
              <a:t>We can very easily select another medication order unit (e.g. with µg/kg/min).</a:t>
            </a:r>
          </a:p>
          <a:p>
            <a:pPr rtl="0"/>
            <a:r>
              <a:rPr lang="en-GB" b="0" i="0" u="none" baseline="0" dirty="0"/>
              <a:t>The </a:t>
            </a:r>
            <a:r>
              <a:rPr lang="en-GB" b="1" i="0" u="none" baseline="0" dirty="0"/>
              <a:t>real-time changes to the charts</a:t>
            </a:r>
            <a:r>
              <a:rPr lang="en-GB" b="0" i="0" u="none" baseline="0" dirty="0"/>
              <a:t> at the bottom right of the window are also important to show because they help doctors understand what they are prescribing.</a:t>
            </a:r>
          </a:p>
          <a:p>
            <a:pPr rtl="0"/>
            <a:r>
              <a:rPr lang="en-GB" b="0" i="0" u="none" baseline="0" dirty="0"/>
              <a:t>The </a:t>
            </a:r>
            <a:r>
              <a:rPr lang="en-GB" b="1" i="0" u="none" baseline="0" dirty="0"/>
              <a:t>eyes</a:t>
            </a:r>
            <a:r>
              <a:rPr lang="en-GB" b="0" i="0" u="none" baseline="0" dirty="0"/>
              <a:t> are one of DIANE's major advantages, as they give very easy access to the patient's clinical data. Show that the data displayed is adapted to the field. </a:t>
            </a:r>
          </a:p>
        </p:txBody>
      </p:sp>
    </p:spTree>
    <p:extLst>
      <p:ext uri="{BB962C8B-B14F-4D97-AF65-F5344CB8AC3E}">
        <p14:creationId xmlns:p14="http://schemas.microsoft.com/office/powerpoint/2010/main" val="1978893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This part is particularly important for pharmacists.</a:t>
            </a:r>
          </a:p>
          <a:p>
            <a:pPr rtl="0"/>
            <a:r>
              <a:rPr lang="en-GB" b="0" i="0" u="none" baseline="0" dirty="0"/>
              <a:t>For drugs not included in the all-inclusive rate, this data entry allows the reimbursement of expensive drugs. Example: prescribing Cancidas under antibiotics.</a:t>
            </a:r>
          </a:p>
        </p:txBody>
      </p:sp>
    </p:spTree>
    <p:extLst>
      <p:ext uri="{BB962C8B-B14F-4D97-AF65-F5344CB8AC3E}">
        <p14:creationId xmlns:p14="http://schemas.microsoft.com/office/powerpoint/2010/main" val="206943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Show how vitals are confirmed. DIANE proposes the data from equipment connected to DIANE.</a:t>
            </a:r>
          </a:p>
          <a:p>
            <a:pPr rtl="0"/>
            <a:r>
              <a:rPr lang="en-GB" b="0" i="0" u="none" baseline="0" dirty="0"/>
              <a:t>The different data are cross-referenced.</a:t>
            </a:r>
          </a:p>
        </p:txBody>
      </p:sp>
    </p:spTree>
    <p:extLst>
      <p:ext uri="{BB962C8B-B14F-4D97-AF65-F5344CB8AC3E}">
        <p14:creationId xmlns:p14="http://schemas.microsoft.com/office/powerpoint/2010/main" val="1461167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baseline="0" dirty="0">
                <a:solidFill>
                  <a:srgbClr val="1B4F9E"/>
                </a:solidFill>
                <a:latin typeface="Montserrat" panose="00000500000000000000" pitchFamily="50" charset="0"/>
              </a:rPr>
              <a:t>Talk about the clear and comprehensive care plan display.</a:t>
            </a:r>
          </a:p>
          <a:p>
            <a:pPr rtl="0"/>
            <a:r>
              <a:rPr lang="en-GB" b="0" i="0" u="none" baseline="0" dirty="0"/>
              <a:t>The main message to get across here is that we have a simple view of the care plan to quickly understand what needs to be done.</a:t>
            </a:r>
          </a:p>
          <a:p>
            <a:pPr rtl="0"/>
            <a:r>
              <a:rPr lang="en-GB" b="0" i="0" u="none" baseline="0" dirty="0"/>
              <a:t>It is designed to be easily used, to document the real situation, and </a:t>
            </a:r>
            <a:r>
              <a:rPr lang="en-GB" sz="1200" b="0" i="0" u="none" baseline="0" dirty="0">
                <a:solidFill>
                  <a:srgbClr val="1B4F9E"/>
                </a:solidFill>
                <a:latin typeface="Montserrat" panose="00000500000000000000" pitchFamily="50" charset="0"/>
              </a:rPr>
              <a:t>therefore have a reliable record that can be studied in detail.</a:t>
            </a:r>
            <a:endParaRPr lang="en-GB" dirty="0"/>
          </a:p>
          <a:p>
            <a:endParaRPr lang="en-GB" dirty="0"/>
          </a:p>
        </p:txBody>
      </p:sp>
    </p:spTree>
    <p:extLst>
      <p:ext uri="{BB962C8B-B14F-4D97-AF65-F5344CB8AC3E}">
        <p14:creationId xmlns:p14="http://schemas.microsoft.com/office/powerpoint/2010/main" val="2716691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546145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The important features to highlight here are:</a:t>
            </a:r>
          </a:p>
          <a:p>
            <a:pPr marL="171450" marR="0" lvl="0" indent="-171450" defTabSz="914400" rtl="0" eaLnBrk="1" fontAlgn="auto" latinLnBrk="0" hangingPunct="1">
              <a:lnSpc>
                <a:spcPct val="100000"/>
              </a:lnSpc>
              <a:spcBef>
                <a:spcPts val="0"/>
              </a:spcBef>
              <a:spcAft>
                <a:spcPts val="0"/>
              </a:spcAft>
              <a:buClrTx/>
              <a:buSzTx/>
              <a:buFontTx/>
              <a:buChar char="-"/>
              <a:tabLst/>
              <a:defRPr/>
            </a:pPr>
            <a:r>
              <a:rPr lang="en-GB" b="0" i="0" u="none" baseline="0" dirty="0"/>
              <a:t>An overview of the devices and dressings allocated to patients</a:t>
            </a:r>
          </a:p>
          <a:p>
            <a:pPr marL="171450" marR="0" lvl="0" indent="-171450" defTabSz="914400" rtl="0" eaLnBrk="1" fontAlgn="auto" latinLnBrk="0" hangingPunct="1">
              <a:lnSpc>
                <a:spcPct val="100000"/>
              </a:lnSpc>
              <a:spcBef>
                <a:spcPts val="0"/>
              </a:spcBef>
              <a:spcAft>
                <a:spcPts val="0"/>
              </a:spcAft>
              <a:buClrTx/>
              <a:buSzTx/>
              <a:buFontTx/>
              <a:buChar char="-"/>
              <a:tabLst/>
              <a:defRPr/>
            </a:pPr>
            <a:r>
              <a:rPr lang="en-GB" b="0" i="0" u="none" baseline="0" dirty="0"/>
              <a:t>Changes over time, with the cursor to move from one day to another</a:t>
            </a:r>
          </a:p>
          <a:p>
            <a:pPr marL="171450" marR="0" lvl="0" indent="-171450" defTabSz="914400" rtl="0" eaLnBrk="1" fontAlgn="auto" latinLnBrk="0" hangingPunct="1">
              <a:lnSpc>
                <a:spcPct val="100000"/>
              </a:lnSpc>
              <a:spcBef>
                <a:spcPts val="0"/>
              </a:spcBef>
              <a:spcAft>
                <a:spcPts val="0"/>
              </a:spcAft>
              <a:buClrTx/>
              <a:buSzTx/>
              <a:buFontTx/>
              <a:buChar char="-"/>
              <a:tabLst/>
              <a:defRPr/>
            </a:pPr>
            <a:r>
              <a:rPr lang="en-GB" b="0" i="0" u="none" baseline="0" dirty="0"/>
              <a:t>Quick access to the details of each item (duration, photos, comments, etc.)</a:t>
            </a:r>
          </a:p>
          <a:p>
            <a:pPr marL="171450" marR="0" lvl="0" indent="-171450" defTabSz="914400" rtl="0" eaLnBrk="1" fontAlgn="auto" latinLnBrk="0" hangingPunct="1">
              <a:lnSpc>
                <a:spcPct val="100000"/>
              </a:lnSpc>
              <a:spcBef>
                <a:spcPts val="0"/>
              </a:spcBef>
              <a:spcAft>
                <a:spcPts val="0"/>
              </a:spcAft>
              <a:buClrTx/>
              <a:buSzTx/>
              <a:buFontTx/>
              <a:buChar char="-"/>
              <a:tabLst/>
              <a:defRPr/>
            </a:pPr>
            <a:r>
              <a:rPr lang="en-GB" b="0" i="0" u="none" baseline="0" dirty="0"/>
              <a:t>Related care protocols to automate the nursing schedule</a:t>
            </a:r>
          </a:p>
          <a:p>
            <a:pPr marL="171450" marR="0" lvl="0" indent="-171450" defTabSz="914400" rtl="0" eaLnBrk="1" fontAlgn="auto" latinLnBrk="0" hangingPunct="1">
              <a:lnSpc>
                <a:spcPct val="100000"/>
              </a:lnSpc>
              <a:spcBef>
                <a:spcPts val="0"/>
              </a:spcBef>
              <a:spcAft>
                <a:spcPts val="0"/>
              </a:spcAft>
              <a:buClrTx/>
              <a:buSzTx/>
              <a:buFontTx/>
              <a:buChar char="-"/>
              <a:tabLst/>
              <a:defRPr/>
            </a:pPr>
            <a:r>
              <a:rPr lang="en-GB" b="0" i="0" u="none" baseline="0" dirty="0"/>
              <a:t>Quick and detailed view of interventions needed</a:t>
            </a:r>
          </a:p>
          <a:p>
            <a:pPr marL="171450" marR="0" lvl="0" indent="-171450" defTabSz="914400" rtl="0" eaLnBrk="1" fontAlgn="auto" latinLnBrk="0" hangingPunct="1">
              <a:lnSpc>
                <a:spcPct val="100000"/>
              </a:lnSpc>
              <a:spcBef>
                <a:spcPts val="0"/>
              </a:spcBef>
              <a:spcAft>
                <a:spcPts val="0"/>
              </a:spcAft>
              <a:buClrTx/>
              <a:buSzTx/>
              <a:buFontTx/>
              <a:buChar char="-"/>
              <a:tabLst/>
              <a:defRPr/>
            </a:pPr>
            <a:r>
              <a:rPr lang="en-GB" b="0" i="0" u="none" baseline="0" dirty="0"/>
              <a:t>Pace of care flexible according to needs and changes</a:t>
            </a:r>
          </a:p>
          <a:p>
            <a:pPr marL="171450" marR="0" lvl="0" indent="-171450" defTabSz="914400" rtl="0" eaLnBrk="1" fontAlgn="auto" latinLnBrk="0" hangingPunct="1">
              <a:lnSpc>
                <a:spcPct val="100000"/>
              </a:lnSpc>
              <a:spcBef>
                <a:spcPts val="0"/>
              </a:spcBef>
              <a:spcAft>
                <a:spcPts val="0"/>
              </a:spcAft>
              <a:buClrTx/>
              <a:buSzTx/>
              <a:buFontTx/>
              <a:buChar char="-"/>
              <a:tabLst/>
              <a:defRPr/>
            </a:pPr>
            <a:r>
              <a:rPr lang="en-GB" b="0" i="0" u="none" baseline="0" dirty="0"/>
              <a:t>Information sharing to view and enter care both from the diagram and the care plan.</a:t>
            </a:r>
          </a:p>
          <a:p>
            <a:pPr marL="0" marR="0" lvl="0" indent="0" defTabSz="914400" rtl="0" eaLnBrk="1" fontAlgn="auto" latinLnBrk="0" hangingPunct="1">
              <a:lnSpc>
                <a:spcPct val="100000"/>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258121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The structured display makes it possible to categorize the information and therefore easily see the patient's changes.</a:t>
            </a:r>
          </a:p>
          <a:p>
            <a:pPr rtl="0"/>
            <a:r>
              <a:rPr lang="en-GB" b="0" i="0" u="none" baseline="0" dirty="0"/>
              <a:t>The blood gas tab shows that we can also cross-reference the biological results with the equipment data and the data entered.</a:t>
            </a:r>
          </a:p>
          <a:p>
            <a:pPr rtl="0"/>
            <a:r>
              <a:rPr lang="en-GB" b="0" i="0" u="none" baseline="0" dirty="0"/>
              <a:t>The right click to display the data curve is an important feature. Once the curve is displayed, we can change the timescale and add the other data from the record (lab and medical devices) to the chart.</a:t>
            </a:r>
          </a:p>
        </p:txBody>
      </p:sp>
    </p:spTree>
    <p:extLst>
      <p:ext uri="{BB962C8B-B14F-4D97-AF65-F5344CB8AC3E}">
        <p14:creationId xmlns:p14="http://schemas.microsoft.com/office/powerpoint/2010/main" val="1335250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baseline="0" dirty="0">
                <a:solidFill>
                  <a:srgbClr val="1B4F9E"/>
                </a:solidFill>
                <a:latin typeface="Montserrat" panose="00000500000000000000" pitchFamily="50" charset="0"/>
              </a:rPr>
              <a:t>Show how effective the views are for cross-referencing and studying patient changes.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baseline="0" dirty="0">
                <a:solidFill>
                  <a:srgbClr val="1B4F9E"/>
                </a:solidFill>
                <a:latin typeface="Montserrat" panose="00000500000000000000" pitchFamily="50" charset="0"/>
              </a:rPr>
              <a:t>All these views are provided by default and they can adapt them as they wish to their specialties, protocols, etc.</a:t>
            </a:r>
            <a:endParaRPr kumimoji="0" lang="en-GB" sz="1200" b="0" i="0" u="none" strike="noStrike" cap="none" spc="0" normalizeH="0" baseline="0" dirty="0">
              <a:ln>
                <a:noFill/>
              </a:ln>
              <a:solidFill>
                <a:srgbClr val="1B4F9E"/>
              </a:solidFill>
              <a:effectLst/>
              <a:uFillTx/>
              <a:latin typeface="Montserrat" panose="00000500000000000000" pitchFamily="50" charset="0"/>
              <a:sym typeface="Calibri"/>
            </a:endParaRPr>
          </a:p>
          <a:p>
            <a:endParaRPr lang="en-GB" dirty="0"/>
          </a:p>
        </p:txBody>
      </p:sp>
    </p:spTree>
    <p:extLst>
      <p:ext uri="{BB962C8B-B14F-4D97-AF65-F5344CB8AC3E}">
        <p14:creationId xmlns:p14="http://schemas.microsoft.com/office/powerpoint/2010/main" val="3036517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608877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Automatic SAPS II calculation and automatic detection of marker procedures.</a:t>
            </a:r>
          </a:p>
          <a:p>
            <a:pPr rtl="0"/>
            <a:r>
              <a:rPr lang="en-GB" b="0" i="0" u="none" baseline="0" dirty="0"/>
              <a:t>This part saves a lot of administrative time for the doctor in charge and/or the administrator.</a:t>
            </a:r>
          </a:p>
          <a:p>
            <a:pPr rtl="0"/>
            <a:r>
              <a:rPr lang="en-GB" b="0" i="0" u="none" baseline="0" dirty="0"/>
              <a:t>Also lets you automate this transcribing to greatly limit the procedure part.</a:t>
            </a:r>
          </a:p>
        </p:txBody>
      </p:sp>
    </p:spTree>
    <p:extLst>
      <p:ext uri="{BB962C8B-B14F-4D97-AF65-F5344CB8AC3E}">
        <p14:creationId xmlns:p14="http://schemas.microsoft.com/office/powerpoint/2010/main" val="1879711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4446779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DIANE lets you generate almost all the data in the record, then export it to the EHR or print the documents.</a:t>
            </a:r>
          </a:p>
        </p:txBody>
      </p:sp>
    </p:spTree>
    <p:extLst>
      <p:ext uri="{BB962C8B-B14F-4D97-AF65-F5344CB8AC3E}">
        <p14:creationId xmlns:p14="http://schemas.microsoft.com/office/powerpoint/2010/main" val="1901571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baseline="0" dirty="0">
                <a:solidFill>
                  <a:srgbClr val="1B4F9E"/>
                </a:solidFill>
                <a:latin typeface="Montserrat" panose="00000500000000000000" pitchFamily="50" charset="0"/>
              </a:rPr>
              <a:t>To show the continuity between the OT and the ICU, you need to prepare a record before the ICU demo: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baseline="0" dirty="0">
                <a:solidFill>
                  <a:srgbClr val="1B4F9E"/>
                </a:solidFill>
                <a:latin typeface="Montserrat" panose="00000500000000000000" pitchFamily="50" charset="0"/>
              </a:rPr>
              <a:t>To do this, before the demo, open a record in the OT, enter information then close the record indicating a transfer to the ICU -&gt; It will then be proposed when we open a record for an empty ICU bed.</a:t>
            </a:r>
            <a:endParaRPr lang="en-GB" dirty="0"/>
          </a:p>
        </p:txBody>
      </p:sp>
    </p:spTree>
    <p:extLst>
      <p:ext uri="{BB962C8B-B14F-4D97-AF65-F5344CB8AC3E}">
        <p14:creationId xmlns:p14="http://schemas.microsoft.com/office/powerpoint/2010/main" val="535570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This list of hospitalized patients lets you quickly see the </a:t>
            </a:r>
            <a:r>
              <a:rPr lang="en-GB" b="1" i="0" u="none" baseline="0" dirty="0"/>
              <a:t>unit’s situation</a:t>
            </a:r>
            <a:r>
              <a:rPr lang="en-GB" b="0" i="0" u="none" baseline="0" dirty="0"/>
              <a:t> - </a:t>
            </a:r>
            <a:r>
              <a:rPr lang="en-GB" b="1" i="0" u="none" baseline="0" dirty="0"/>
              <a:t>Who is there</a:t>
            </a:r>
            <a:r>
              <a:rPr lang="en-GB" b="0" i="0" u="none" baseline="0" dirty="0"/>
              <a:t> - </a:t>
            </a:r>
            <a:r>
              <a:rPr lang="en-GB" b="1" i="0" u="none" baseline="0" dirty="0"/>
              <a:t>and why</a:t>
            </a:r>
          </a:p>
          <a:p>
            <a:pPr rtl="0"/>
            <a:r>
              <a:rPr lang="en-GB" b="0" i="0" u="none" baseline="0" dirty="0"/>
              <a:t>Stress the fact that we have </a:t>
            </a:r>
            <a:r>
              <a:rPr lang="en-GB" b="1" i="0" u="none" baseline="0" dirty="0"/>
              <a:t>clinical information</a:t>
            </a:r>
            <a:r>
              <a:rPr lang="en-GB" b="0" i="0" u="none" baseline="0" dirty="0"/>
              <a:t> on the patient including the reason for hospitalization, MDRB colonization, etc.</a:t>
            </a:r>
          </a:p>
          <a:p>
            <a:pPr rtl="0"/>
            <a:r>
              <a:rPr lang="en-GB" b="0" i="0" u="none" baseline="0" dirty="0"/>
              <a:t>If you hover over the radio you will see details of the </a:t>
            </a:r>
            <a:r>
              <a:rPr lang="en-GB" b="1" i="0" u="none" baseline="0" dirty="0"/>
              <a:t>specific notes</a:t>
            </a:r>
            <a:r>
              <a:rPr lang="en-GB" b="0" i="0" u="none" baseline="0" dirty="0"/>
              <a:t> provided by the paramedical team to help understand the interventions and the patient's condition.</a:t>
            </a:r>
          </a:p>
          <a:p>
            <a:pPr rtl="0"/>
            <a:r>
              <a:rPr lang="en-GB" b="0" i="0" u="none" baseline="0" dirty="0"/>
              <a:t>This display is important for all the people arriving in the unit when they come on duty, or when interventions need to be carried out, etc.</a:t>
            </a:r>
          </a:p>
        </p:txBody>
      </p:sp>
    </p:spTree>
    <p:extLst>
      <p:ext uri="{BB962C8B-B14F-4D97-AF65-F5344CB8AC3E}">
        <p14:creationId xmlns:p14="http://schemas.microsoft.com/office/powerpoint/2010/main" val="3740906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The ribbon is displayed regardless of where we are in the record, to comply with identity monitoring criteria.</a:t>
            </a:r>
          </a:p>
          <a:p>
            <a:pPr rtl="0"/>
            <a:r>
              <a:rPr lang="en-GB" b="0" i="0" u="none" baseline="0" dirty="0"/>
              <a:t>The configurable grids let you display administrative data, trusted persons and persons to notify and any other information that the unit would like to track.</a:t>
            </a:r>
          </a:p>
          <a:p>
            <a:pPr rtl="0"/>
            <a:r>
              <a:rPr lang="en-GB" b="0" i="0" u="none" baseline="0" dirty="0"/>
              <a:t>Some of this information is imported from the identity/movement server.</a:t>
            </a:r>
          </a:p>
        </p:txBody>
      </p:sp>
    </p:spTree>
    <p:extLst>
      <p:ext uri="{BB962C8B-B14F-4D97-AF65-F5344CB8AC3E}">
        <p14:creationId xmlns:p14="http://schemas.microsoft.com/office/powerpoint/2010/main" val="1131833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It is important here to stress that this display gives an overview of the patient's history and the reasons for admission to the ICU.</a:t>
            </a:r>
          </a:p>
          <a:p>
            <a:pPr rtl="0"/>
            <a:r>
              <a:rPr lang="en-GB" b="0" i="0" u="none" baseline="0" dirty="0"/>
              <a:t>Also show how to enter history simply via the menus or free text using the keyboard.</a:t>
            </a:r>
          </a:p>
        </p:txBody>
      </p:sp>
    </p:spTree>
    <p:extLst>
      <p:ext uri="{BB962C8B-B14F-4D97-AF65-F5344CB8AC3E}">
        <p14:creationId xmlns:p14="http://schemas.microsoft.com/office/powerpoint/2010/main" val="802007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This is a very simple tool to use. It is a comprehensive word processing tool (allowing you to copy/paste text and images).</a:t>
            </a:r>
          </a:p>
          <a:p>
            <a:pPr rtl="0"/>
            <a:r>
              <a:rPr lang="en-GB" b="0" i="0" u="none" baseline="0" dirty="0"/>
              <a:t>It is important to show the buttons to clarify that the doctor does not need to browse through the different tabs to get the information needed.</a:t>
            </a:r>
          </a:p>
          <a:p>
            <a:endParaRPr lang="en-GB" dirty="0"/>
          </a:p>
        </p:txBody>
      </p:sp>
    </p:spTree>
    <p:extLst>
      <p:ext uri="{BB962C8B-B14F-4D97-AF65-F5344CB8AC3E}">
        <p14:creationId xmlns:p14="http://schemas.microsoft.com/office/powerpoint/2010/main" val="4212905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Show here how information is shared between doctors and the paramedical team.</a:t>
            </a:r>
          </a:p>
          <a:p>
            <a:pPr rtl="0"/>
            <a:r>
              <a:rPr lang="en-GB" b="0" i="0" u="none" baseline="0" dirty="0"/>
              <a:t>Everyone has access to their own tab with customized views, but with the same information.</a:t>
            </a:r>
          </a:p>
        </p:txBody>
      </p:sp>
    </p:spTree>
    <p:extLst>
      <p:ext uri="{BB962C8B-B14F-4D97-AF65-F5344CB8AC3E}">
        <p14:creationId xmlns:p14="http://schemas.microsoft.com/office/powerpoint/2010/main" val="4046765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The nursing notes tab displays a summary of lots of information entered by the paramedical team.</a:t>
            </a:r>
          </a:p>
          <a:p>
            <a:pPr rtl="0"/>
            <a:r>
              <a:rPr lang="en-GB" b="0" i="0" u="none" baseline="0" dirty="0"/>
              <a:t>Add information to show quick data entry then updated display.</a:t>
            </a:r>
          </a:p>
          <a:p>
            <a:pPr rtl="0"/>
            <a:r>
              <a:rPr lang="en-GB" b="0" i="0" u="none" baseline="0" dirty="0"/>
              <a:t>The other tabs are also important for other staff (physiotherapist, dietitian, etc.).</a:t>
            </a:r>
          </a:p>
        </p:txBody>
      </p:sp>
    </p:spTree>
    <p:extLst>
      <p:ext uri="{BB962C8B-B14F-4D97-AF65-F5344CB8AC3E}">
        <p14:creationId xmlns:p14="http://schemas.microsoft.com/office/powerpoint/2010/main" val="3680644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a:r>
              <a:rPr lang="en-GB" b="0" i="0" u="none" baseline="0" dirty="0"/>
              <a:t>The medication order tab view lets you display the entire order on one screen.</a:t>
            </a:r>
          </a:p>
          <a:p>
            <a:pPr rtl="0"/>
            <a:r>
              <a:rPr lang="en-GB" b="0" i="0" u="none" baseline="0" dirty="0"/>
              <a:t>Without doing anything, the way the different fields are organized and the summary of each medication order line lets the doctor quickly see everything active.</a:t>
            </a:r>
          </a:p>
          <a:p>
            <a:pPr rtl="0"/>
            <a:r>
              <a:rPr lang="en-GB" b="0" i="0" u="none" baseline="0" dirty="0"/>
              <a:t>Displays allergies, medical history and personal treatment to give the doctor a reminder right here.</a:t>
            </a:r>
          </a:p>
          <a:p>
            <a:pPr rtl="0"/>
            <a:r>
              <a:rPr lang="en-GB" b="0" i="0" u="none" baseline="0" dirty="0"/>
              <a:t>Direct access to the monograph for each drug.</a:t>
            </a:r>
          </a:p>
        </p:txBody>
      </p:sp>
    </p:spTree>
    <p:extLst>
      <p:ext uri="{BB962C8B-B14F-4D97-AF65-F5344CB8AC3E}">
        <p14:creationId xmlns:p14="http://schemas.microsoft.com/office/powerpoint/2010/main" val="16301996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e de titr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exte du titre"/>
          <p:cNvSpPr txBox="1">
            <a:spLocks noGrp="1"/>
          </p:cNvSpPr>
          <p:nvPr>
            <p:ph type="title"/>
          </p:nvPr>
        </p:nvSpPr>
        <p:spPr>
          <a:xfrm>
            <a:off x="1691931" y="2502698"/>
            <a:ext cx="7772404" cy="2387601"/>
          </a:xfrm>
          <a:prstGeom prst="rect">
            <a:avLst/>
          </a:prstGeom>
        </p:spPr>
        <p:txBody>
          <a:bodyPr anchor="b"/>
          <a:lstStyle>
            <a:lvl1pPr algn="ctr"/>
          </a:lstStyle>
          <a:p>
            <a:r>
              <a:t>Texte du titre</a:t>
            </a:r>
          </a:p>
        </p:txBody>
      </p:sp>
      <p:sp>
        <p:nvSpPr>
          <p:cNvPr id="12" name="Texte niveau 1…"/>
          <p:cNvSpPr txBox="1">
            <a:spLocks noGrp="1"/>
          </p:cNvSpPr>
          <p:nvPr>
            <p:ph type="body" sz="quarter" idx="1"/>
          </p:nvPr>
        </p:nvSpPr>
        <p:spPr>
          <a:xfrm>
            <a:off x="1981686" y="5202237"/>
            <a:ext cx="6858004" cy="819992"/>
          </a:xfrm>
          <a:prstGeom prst="rect">
            <a:avLst/>
          </a:prstGeom>
        </p:spPr>
        <p:txBody>
          <a:bodyPr/>
          <a:lstStyle>
            <a:lvl1pPr marL="0" indent="0" algn="ctr">
              <a:buSzTx/>
              <a:buFontTx/>
              <a:buNone/>
              <a:defRPr sz="1600"/>
            </a:lvl1pPr>
            <a:lvl2pPr marL="0" indent="0" algn="ctr">
              <a:buSzTx/>
              <a:buFontTx/>
              <a:buNone/>
              <a:defRPr sz="1600"/>
            </a:lvl2pPr>
            <a:lvl3pPr marL="0" indent="0" algn="ctr">
              <a:buSzTx/>
              <a:buFontTx/>
              <a:buNone/>
              <a:defRPr sz="1600"/>
            </a:lvl3pPr>
            <a:lvl4pPr marL="0" indent="0" algn="ctr">
              <a:buSzTx/>
              <a:buFontTx/>
              <a:buNone/>
              <a:defRPr sz="1600"/>
            </a:lvl4pPr>
            <a:lvl5pPr marL="0" indent="0" algn="ctr">
              <a:buSzTx/>
              <a:buFontTx/>
              <a:buNone/>
              <a:defRPr sz="1600"/>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txBox="1">
            <a:spLocks noGrp="1"/>
          </p:cNvSpPr>
          <p:nvPr>
            <p:ph type="sldNum" sz="quarter" idx="2"/>
          </p:nvPr>
        </p:nvSpPr>
        <p:spPr>
          <a:prstGeom prst="rect">
            <a:avLst/>
          </a:prstGeom>
        </p:spPr>
        <p:txBody>
          <a:bodyPr/>
          <a:lstStyle/>
          <a:p>
            <a:fld id="{86CB4B4D-7CA3-9044-876B-883B54F8677D}" type="slidenum">
              <a:t>‹N°›</a:t>
            </a:fld>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re de section">
    <p:spTree>
      <p:nvGrpSpPr>
        <p:cNvPr id="1" name=""/>
        <p:cNvGrpSpPr/>
        <p:nvPr/>
      </p:nvGrpSpPr>
      <p:grpSpPr>
        <a:xfrm>
          <a:off x="0" y="0"/>
          <a:ext cx="0" cy="0"/>
          <a:chOff x="0" y="0"/>
          <a:chExt cx="0" cy="0"/>
        </a:xfrm>
      </p:grpSpPr>
      <p:sp>
        <p:nvSpPr>
          <p:cNvPr id="29" name="Texte du titre"/>
          <p:cNvSpPr txBox="1">
            <a:spLocks noGrp="1"/>
          </p:cNvSpPr>
          <p:nvPr>
            <p:ph type="title"/>
          </p:nvPr>
        </p:nvSpPr>
        <p:spPr>
          <a:xfrm>
            <a:off x="623889" y="1709741"/>
            <a:ext cx="7886701" cy="2852740"/>
          </a:xfrm>
          <a:prstGeom prst="rect">
            <a:avLst/>
          </a:prstGeom>
        </p:spPr>
        <p:txBody>
          <a:bodyPr anchor="b"/>
          <a:lstStyle>
            <a:lvl1pPr>
              <a:defRPr sz="6000">
                <a:solidFill>
                  <a:srgbClr val="000000"/>
                </a:solidFill>
              </a:defRPr>
            </a:lvl1pPr>
          </a:lstStyle>
          <a:p>
            <a:r>
              <a:t>Texte du titre</a:t>
            </a:r>
          </a:p>
        </p:txBody>
      </p:sp>
      <p:sp>
        <p:nvSpPr>
          <p:cNvPr id="30" name="Texte niveau 1…"/>
          <p:cNvSpPr txBox="1">
            <a:spLocks noGrp="1"/>
          </p:cNvSpPr>
          <p:nvPr>
            <p:ph type="body" sz="quarter" idx="1"/>
          </p:nvPr>
        </p:nvSpPr>
        <p:spPr>
          <a:xfrm>
            <a:off x="623889" y="4589464"/>
            <a:ext cx="7886701" cy="1500190"/>
          </a:xfrm>
          <a:prstGeom prst="rect">
            <a:avLst/>
          </a:prstGeom>
        </p:spPr>
        <p:txBody>
          <a:bodyPr/>
          <a:lstStyle>
            <a:lvl1pPr marL="0" indent="0">
              <a:buSzTx/>
              <a:buFontTx/>
              <a:buNone/>
              <a:defRPr>
                <a:solidFill>
                  <a:srgbClr val="000000"/>
                </a:solidFill>
              </a:defRPr>
            </a:lvl1pPr>
            <a:lvl2pPr marL="0" indent="0">
              <a:buSzTx/>
              <a:buFontTx/>
              <a:buNone/>
              <a:defRPr>
                <a:solidFill>
                  <a:srgbClr val="000000"/>
                </a:solidFill>
              </a:defRPr>
            </a:lvl2pPr>
            <a:lvl3pPr marL="0" indent="0">
              <a:buSzTx/>
              <a:buFontTx/>
              <a:buNone/>
              <a:defRPr>
                <a:solidFill>
                  <a:srgbClr val="000000"/>
                </a:solidFill>
              </a:defRPr>
            </a:lvl3pPr>
            <a:lvl4pPr marL="0" indent="0">
              <a:buSzTx/>
              <a:buFontTx/>
              <a:buNone/>
              <a:defRPr>
                <a:solidFill>
                  <a:srgbClr val="000000"/>
                </a:solidFill>
              </a:defRPr>
            </a:lvl4pPr>
            <a:lvl5pPr marL="0" indent="0">
              <a:buSzTx/>
              <a:buFontTx/>
              <a:buNone/>
              <a:defRPr>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31"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ux contenus">
    <p:spTree>
      <p:nvGrpSpPr>
        <p:cNvPr id="1" name=""/>
        <p:cNvGrpSpPr/>
        <p:nvPr/>
      </p:nvGrpSpPr>
      <p:grpSpPr>
        <a:xfrm>
          <a:off x="0" y="0"/>
          <a:ext cx="0" cy="0"/>
          <a:chOff x="0" y="0"/>
          <a:chExt cx="0" cy="0"/>
        </a:xfrm>
      </p:grpSpPr>
      <p:sp>
        <p:nvSpPr>
          <p:cNvPr id="38" name="Texte du titre"/>
          <p:cNvSpPr txBox="1">
            <a:spLocks noGrp="1"/>
          </p:cNvSpPr>
          <p:nvPr>
            <p:ph type="title"/>
          </p:nvPr>
        </p:nvSpPr>
        <p:spPr>
          <a:xfrm>
            <a:off x="628650" y="365125"/>
            <a:ext cx="7886700" cy="298834"/>
          </a:xfrm>
          <a:prstGeom prst="rect">
            <a:avLst/>
          </a:prstGeom>
        </p:spPr>
        <p:txBody>
          <a:bodyPr/>
          <a:lstStyle>
            <a:lvl1pPr>
              <a:defRPr sz="4400">
                <a:solidFill>
                  <a:srgbClr val="000000"/>
                </a:solidFill>
              </a:defRPr>
            </a:lvl1pPr>
          </a:lstStyle>
          <a:p>
            <a:r>
              <a:t>Texte du titre</a:t>
            </a:r>
          </a:p>
        </p:txBody>
      </p:sp>
      <p:sp>
        <p:nvSpPr>
          <p:cNvPr id="39" name="Texte niveau 1…"/>
          <p:cNvSpPr txBox="1">
            <a:spLocks noGrp="1"/>
          </p:cNvSpPr>
          <p:nvPr>
            <p:ph type="body" sz="half" idx="1"/>
          </p:nvPr>
        </p:nvSpPr>
        <p:spPr>
          <a:xfrm>
            <a:off x="628650" y="1825625"/>
            <a:ext cx="3886200" cy="4351338"/>
          </a:xfrm>
          <a:prstGeom prst="rect">
            <a:avLst/>
          </a:prstGeom>
        </p:spPr>
        <p:txBody>
          <a:bodyPr/>
          <a:lstStyle>
            <a:lvl1pPr>
              <a:defRPr sz="2800">
                <a:solidFill>
                  <a:srgbClr val="000000"/>
                </a:solidFill>
              </a:defRPr>
            </a:lvl1pPr>
            <a:lvl2pPr marL="723881" indent="-266693">
              <a:defRPr sz="2800">
                <a:solidFill>
                  <a:srgbClr val="000000"/>
                </a:solidFill>
              </a:defRPr>
            </a:lvl2pPr>
            <a:lvl3pPr marL="1234407" indent="-320031">
              <a:defRPr sz="2800">
                <a:solidFill>
                  <a:srgbClr val="000000"/>
                </a:solidFill>
              </a:defRPr>
            </a:lvl3pPr>
            <a:lvl4pPr marL="1727156" indent="-355590">
              <a:defRPr sz="2800">
                <a:solidFill>
                  <a:srgbClr val="000000"/>
                </a:solidFill>
              </a:defRPr>
            </a:lvl4pPr>
            <a:lvl5pPr marL="2184343" indent="-355590">
              <a:defRPr sz="2800">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40"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aison">
    <p:spTree>
      <p:nvGrpSpPr>
        <p:cNvPr id="1" name=""/>
        <p:cNvGrpSpPr/>
        <p:nvPr/>
      </p:nvGrpSpPr>
      <p:grpSpPr>
        <a:xfrm>
          <a:off x="0" y="0"/>
          <a:ext cx="0" cy="0"/>
          <a:chOff x="0" y="0"/>
          <a:chExt cx="0" cy="0"/>
        </a:xfrm>
      </p:grpSpPr>
      <p:sp>
        <p:nvSpPr>
          <p:cNvPr id="47" name="Texte du titre"/>
          <p:cNvSpPr txBox="1">
            <a:spLocks noGrp="1"/>
          </p:cNvSpPr>
          <p:nvPr>
            <p:ph type="title"/>
          </p:nvPr>
        </p:nvSpPr>
        <p:spPr>
          <a:xfrm>
            <a:off x="629841" y="365125"/>
            <a:ext cx="7886704" cy="1325564"/>
          </a:xfrm>
          <a:prstGeom prst="rect">
            <a:avLst/>
          </a:prstGeom>
        </p:spPr>
        <p:txBody>
          <a:bodyPr/>
          <a:lstStyle>
            <a:lvl1pPr>
              <a:defRPr sz="4400">
                <a:solidFill>
                  <a:srgbClr val="000000"/>
                </a:solidFill>
              </a:defRPr>
            </a:lvl1pPr>
          </a:lstStyle>
          <a:p>
            <a:r>
              <a:t>Texte du titre</a:t>
            </a:r>
          </a:p>
        </p:txBody>
      </p:sp>
      <p:sp>
        <p:nvSpPr>
          <p:cNvPr id="48" name="Texte niveau 1…"/>
          <p:cNvSpPr txBox="1">
            <a:spLocks noGrp="1"/>
          </p:cNvSpPr>
          <p:nvPr>
            <p:ph type="body" sz="quarter" idx="1"/>
          </p:nvPr>
        </p:nvSpPr>
        <p:spPr>
          <a:xfrm>
            <a:off x="629841" y="1681165"/>
            <a:ext cx="3868344" cy="823914"/>
          </a:xfrm>
          <a:prstGeom prst="rect">
            <a:avLst/>
          </a:prstGeom>
        </p:spPr>
        <p:txBody>
          <a:bodyPr anchor="b"/>
          <a:lstStyle>
            <a:lvl1pPr marL="0" indent="0">
              <a:buSzTx/>
              <a:buFontTx/>
              <a:buNone/>
              <a:defRPr b="1">
                <a:solidFill>
                  <a:srgbClr val="000000"/>
                </a:solidFill>
              </a:defRPr>
            </a:lvl1pPr>
            <a:lvl2pPr marL="0" indent="0">
              <a:buSzTx/>
              <a:buFontTx/>
              <a:buNone/>
              <a:defRPr b="1">
                <a:solidFill>
                  <a:srgbClr val="000000"/>
                </a:solidFill>
              </a:defRPr>
            </a:lvl2pPr>
            <a:lvl3pPr marL="0" indent="0">
              <a:buSzTx/>
              <a:buFontTx/>
              <a:buNone/>
              <a:defRPr b="1">
                <a:solidFill>
                  <a:srgbClr val="000000"/>
                </a:solidFill>
              </a:defRPr>
            </a:lvl3pPr>
            <a:lvl4pPr marL="0" indent="0">
              <a:buSzTx/>
              <a:buFontTx/>
              <a:buNone/>
              <a:defRPr b="1">
                <a:solidFill>
                  <a:srgbClr val="000000"/>
                </a:solidFill>
              </a:defRPr>
            </a:lvl4pPr>
            <a:lvl5pPr marL="0" indent="0">
              <a:buSzTx/>
              <a:buFontTx/>
              <a:buNone/>
              <a:defRPr b="1">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49" name="Text Placeholder 4"/>
          <p:cNvSpPr>
            <a:spLocks noGrp="1"/>
          </p:cNvSpPr>
          <p:nvPr>
            <p:ph type="body" sz="quarter" idx="13"/>
          </p:nvPr>
        </p:nvSpPr>
        <p:spPr>
          <a:xfrm>
            <a:off x="4629151" y="1681165"/>
            <a:ext cx="3887395" cy="823914"/>
          </a:xfrm>
          <a:prstGeom prst="rect">
            <a:avLst/>
          </a:prstGeom>
        </p:spPr>
        <p:txBody>
          <a:bodyPr anchor="b"/>
          <a:lstStyle/>
          <a:p>
            <a:endParaRPr/>
          </a:p>
        </p:txBody>
      </p:sp>
      <p:sp>
        <p:nvSpPr>
          <p:cNvPr id="50"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re seul">
    <p:spTree>
      <p:nvGrpSpPr>
        <p:cNvPr id="1" name=""/>
        <p:cNvGrpSpPr/>
        <p:nvPr/>
      </p:nvGrpSpPr>
      <p:grpSpPr>
        <a:xfrm>
          <a:off x="0" y="0"/>
          <a:ext cx="0" cy="0"/>
          <a:chOff x="0" y="0"/>
          <a:chExt cx="0" cy="0"/>
        </a:xfrm>
      </p:grpSpPr>
      <p:sp>
        <p:nvSpPr>
          <p:cNvPr id="57" name="Texte du titre"/>
          <p:cNvSpPr txBox="1">
            <a:spLocks noGrp="1"/>
          </p:cNvSpPr>
          <p:nvPr>
            <p:ph type="title"/>
          </p:nvPr>
        </p:nvSpPr>
        <p:spPr>
          <a:xfrm>
            <a:off x="628650" y="365125"/>
            <a:ext cx="7886700" cy="298834"/>
          </a:xfrm>
          <a:prstGeom prst="rect">
            <a:avLst/>
          </a:prstGeom>
        </p:spPr>
        <p:txBody>
          <a:bodyPr/>
          <a:lstStyle>
            <a:lvl1pPr>
              <a:defRPr sz="4400">
                <a:solidFill>
                  <a:srgbClr val="000000"/>
                </a:solidFill>
              </a:defRPr>
            </a:lvl1pPr>
          </a:lstStyle>
          <a:p>
            <a:r>
              <a:t>Texte du titre</a:t>
            </a:r>
          </a:p>
        </p:txBody>
      </p:sp>
      <p:sp>
        <p:nvSpPr>
          <p:cNvPr id="58"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ntenu avec légende">
    <p:spTree>
      <p:nvGrpSpPr>
        <p:cNvPr id="1" name=""/>
        <p:cNvGrpSpPr/>
        <p:nvPr/>
      </p:nvGrpSpPr>
      <p:grpSpPr>
        <a:xfrm>
          <a:off x="0" y="0"/>
          <a:ext cx="0" cy="0"/>
          <a:chOff x="0" y="0"/>
          <a:chExt cx="0" cy="0"/>
        </a:xfrm>
      </p:grpSpPr>
      <p:sp>
        <p:nvSpPr>
          <p:cNvPr id="72" name="Texte du titre"/>
          <p:cNvSpPr txBox="1">
            <a:spLocks noGrp="1"/>
          </p:cNvSpPr>
          <p:nvPr>
            <p:ph type="title"/>
          </p:nvPr>
        </p:nvSpPr>
        <p:spPr>
          <a:xfrm>
            <a:off x="629841" y="457200"/>
            <a:ext cx="2949178" cy="1600200"/>
          </a:xfrm>
          <a:prstGeom prst="rect">
            <a:avLst/>
          </a:prstGeom>
        </p:spPr>
        <p:txBody>
          <a:bodyPr anchor="b"/>
          <a:lstStyle>
            <a:lvl1pPr>
              <a:defRPr>
                <a:solidFill>
                  <a:srgbClr val="000000"/>
                </a:solidFill>
              </a:defRPr>
            </a:lvl1pPr>
          </a:lstStyle>
          <a:p>
            <a:r>
              <a:t>Texte du titre</a:t>
            </a:r>
          </a:p>
        </p:txBody>
      </p:sp>
      <p:sp>
        <p:nvSpPr>
          <p:cNvPr id="73" name="Texte niveau 1…"/>
          <p:cNvSpPr txBox="1">
            <a:spLocks noGrp="1"/>
          </p:cNvSpPr>
          <p:nvPr>
            <p:ph type="body" sz="half" idx="1"/>
          </p:nvPr>
        </p:nvSpPr>
        <p:spPr>
          <a:xfrm>
            <a:off x="3887392" y="987425"/>
            <a:ext cx="4629154" cy="4873627"/>
          </a:xfrm>
          <a:prstGeom prst="rect">
            <a:avLst/>
          </a:prstGeom>
        </p:spPr>
        <p:txBody>
          <a:bodyPr/>
          <a:lstStyle>
            <a:lvl1pPr>
              <a:defRPr sz="3200">
                <a:solidFill>
                  <a:srgbClr val="000000"/>
                </a:solidFill>
              </a:defRPr>
            </a:lvl1pPr>
            <a:lvl2pPr marL="718437" indent="-261251">
              <a:defRPr sz="3200">
                <a:solidFill>
                  <a:srgbClr val="000000"/>
                </a:solidFill>
              </a:defRPr>
            </a:lvl2pPr>
            <a:lvl3pPr>
              <a:defRPr sz="3200">
                <a:solidFill>
                  <a:srgbClr val="000000"/>
                </a:solidFill>
              </a:defRPr>
            </a:lvl3pPr>
            <a:lvl4pPr marL="1737317" indent="-365751">
              <a:defRPr sz="3200">
                <a:solidFill>
                  <a:srgbClr val="000000"/>
                </a:solidFill>
              </a:defRPr>
            </a:lvl4pPr>
            <a:lvl5pPr marL="2194505" indent="-365749">
              <a:defRPr sz="3200">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74" name="Text Placeholder 3"/>
          <p:cNvSpPr>
            <a:spLocks noGrp="1"/>
          </p:cNvSpPr>
          <p:nvPr>
            <p:ph type="body" sz="quarter" idx="13"/>
          </p:nvPr>
        </p:nvSpPr>
        <p:spPr>
          <a:xfrm>
            <a:off x="629838" y="2057400"/>
            <a:ext cx="2949183" cy="3811588"/>
          </a:xfrm>
          <a:prstGeom prst="rect">
            <a:avLst/>
          </a:prstGeom>
        </p:spPr>
        <p:txBody>
          <a:bodyPr/>
          <a:lstStyle/>
          <a:p>
            <a:endParaRPr/>
          </a:p>
        </p:txBody>
      </p:sp>
      <p:sp>
        <p:nvSpPr>
          <p:cNvPr id="75"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Image avec légende">
    <p:spTree>
      <p:nvGrpSpPr>
        <p:cNvPr id="1" name=""/>
        <p:cNvGrpSpPr/>
        <p:nvPr/>
      </p:nvGrpSpPr>
      <p:grpSpPr>
        <a:xfrm>
          <a:off x="0" y="0"/>
          <a:ext cx="0" cy="0"/>
          <a:chOff x="0" y="0"/>
          <a:chExt cx="0" cy="0"/>
        </a:xfrm>
      </p:grpSpPr>
      <p:sp>
        <p:nvSpPr>
          <p:cNvPr id="82" name="Texte du titre"/>
          <p:cNvSpPr txBox="1">
            <a:spLocks noGrp="1"/>
          </p:cNvSpPr>
          <p:nvPr>
            <p:ph type="title"/>
          </p:nvPr>
        </p:nvSpPr>
        <p:spPr>
          <a:xfrm>
            <a:off x="629841" y="457200"/>
            <a:ext cx="2949178" cy="1600200"/>
          </a:xfrm>
          <a:prstGeom prst="rect">
            <a:avLst/>
          </a:prstGeom>
        </p:spPr>
        <p:txBody>
          <a:bodyPr anchor="b"/>
          <a:lstStyle>
            <a:lvl1pPr>
              <a:defRPr>
                <a:solidFill>
                  <a:srgbClr val="000000"/>
                </a:solidFill>
              </a:defRPr>
            </a:lvl1pPr>
          </a:lstStyle>
          <a:p>
            <a:r>
              <a:t>Texte du titre</a:t>
            </a:r>
          </a:p>
        </p:txBody>
      </p:sp>
      <p:sp>
        <p:nvSpPr>
          <p:cNvPr id="83" name="Picture Placeholder 2"/>
          <p:cNvSpPr>
            <a:spLocks noGrp="1"/>
          </p:cNvSpPr>
          <p:nvPr>
            <p:ph type="pic" sz="half" idx="13"/>
          </p:nvPr>
        </p:nvSpPr>
        <p:spPr>
          <a:xfrm>
            <a:off x="3887392" y="987425"/>
            <a:ext cx="4629154" cy="4873627"/>
          </a:xfrm>
          <a:prstGeom prst="rect">
            <a:avLst/>
          </a:prstGeom>
        </p:spPr>
        <p:txBody>
          <a:bodyPr lIns="91439" tIns="45719" rIns="91439" bIns="45719">
            <a:noAutofit/>
          </a:bodyPr>
          <a:lstStyle/>
          <a:p>
            <a:endParaRPr dirty="0"/>
          </a:p>
        </p:txBody>
      </p:sp>
      <p:sp>
        <p:nvSpPr>
          <p:cNvPr id="84" name="Texte niveau 1…"/>
          <p:cNvSpPr txBox="1">
            <a:spLocks noGrp="1"/>
          </p:cNvSpPr>
          <p:nvPr>
            <p:ph type="body" sz="quarter" idx="1"/>
          </p:nvPr>
        </p:nvSpPr>
        <p:spPr>
          <a:xfrm>
            <a:off x="629841" y="2057400"/>
            <a:ext cx="2949178" cy="3811588"/>
          </a:xfrm>
          <a:prstGeom prst="rect">
            <a:avLst/>
          </a:prstGeom>
        </p:spPr>
        <p:txBody>
          <a:bodyPr/>
          <a:lstStyle>
            <a:lvl1pPr marL="0" indent="0">
              <a:buSzTx/>
              <a:buFontTx/>
              <a:buNone/>
              <a:defRPr sz="1600">
                <a:solidFill>
                  <a:srgbClr val="000000"/>
                </a:solidFill>
              </a:defRPr>
            </a:lvl1pPr>
            <a:lvl2pPr marL="0" indent="0">
              <a:buSzTx/>
              <a:buFontTx/>
              <a:buNone/>
              <a:defRPr sz="1600">
                <a:solidFill>
                  <a:srgbClr val="000000"/>
                </a:solidFill>
              </a:defRPr>
            </a:lvl2pPr>
            <a:lvl3pPr marL="0" indent="0">
              <a:buSzTx/>
              <a:buFontTx/>
              <a:buNone/>
              <a:defRPr sz="1600">
                <a:solidFill>
                  <a:srgbClr val="000000"/>
                </a:solidFill>
              </a:defRPr>
            </a:lvl3pPr>
            <a:lvl4pPr marL="0" indent="0">
              <a:buSzTx/>
              <a:buFontTx/>
              <a:buNone/>
              <a:defRPr sz="1600">
                <a:solidFill>
                  <a:srgbClr val="000000"/>
                </a:solidFill>
              </a:defRPr>
            </a:lvl4pPr>
            <a:lvl5pPr marL="0" indent="0">
              <a:buSzTx/>
              <a:buFontTx/>
              <a:buNone/>
              <a:defRPr sz="1600">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85"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re et texte vertical">
    <p:spTree>
      <p:nvGrpSpPr>
        <p:cNvPr id="1" name=""/>
        <p:cNvGrpSpPr/>
        <p:nvPr/>
      </p:nvGrpSpPr>
      <p:grpSpPr>
        <a:xfrm>
          <a:off x="0" y="0"/>
          <a:ext cx="0" cy="0"/>
          <a:chOff x="0" y="0"/>
          <a:chExt cx="0" cy="0"/>
        </a:xfrm>
      </p:grpSpPr>
      <p:sp>
        <p:nvSpPr>
          <p:cNvPr id="92" name="Texte du titre"/>
          <p:cNvSpPr txBox="1">
            <a:spLocks noGrp="1"/>
          </p:cNvSpPr>
          <p:nvPr>
            <p:ph type="title"/>
          </p:nvPr>
        </p:nvSpPr>
        <p:spPr>
          <a:xfrm>
            <a:off x="628650" y="365125"/>
            <a:ext cx="7886700" cy="298834"/>
          </a:xfrm>
          <a:prstGeom prst="rect">
            <a:avLst/>
          </a:prstGeom>
        </p:spPr>
        <p:txBody>
          <a:bodyPr/>
          <a:lstStyle>
            <a:lvl1pPr>
              <a:defRPr sz="4400">
                <a:solidFill>
                  <a:srgbClr val="000000"/>
                </a:solidFill>
              </a:defRPr>
            </a:lvl1pPr>
          </a:lstStyle>
          <a:p>
            <a:r>
              <a:t>Texte du titre</a:t>
            </a:r>
          </a:p>
        </p:txBody>
      </p:sp>
      <p:sp>
        <p:nvSpPr>
          <p:cNvPr id="93" name="Texte niveau 1…"/>
          <p:cNvSpPr txBox="1">
            <a:spLocks noGrp="1"/>
          </p:cNvSpPr>
          <p:nvPr>
            <p:ph type="body" idx="1"/>
          </p:nvPr>
        </p:nvSpPr>
        <p:spPr>
          <a:prstGeom prst="rect">
            <a:avLst/>
          </a:prstGeom>
        </p:spPr>
        <p:txBody>
          <a:bodyPr/>
          <a:lstStyle>
            <a:lvl1pPr>
              <a:defRPr sz="2800">
                <a:solidFill>
                  <a:srgbClr val="000000"/>
                </a:solidFill>
              </a:defRPr>
            </a:lvl1pPr>
            <a:lvl2pPr marL="723881" indent="-266693">
              <a:defRPr sz="2800">
                <a:solidFill>
                  <a:srgbClr val="000000"/>
                </a:solidFill>
              </a:defRPr>
            </a:lvl2pPr>
            <a:lvl3pPr marL="1234407" indent="-320031">
              <a:defRPr sz="2800">
                <a:solidFill>
                  <a:srgbClr val="000000"/>
                </a:solidFill>
              </a:defRPr>
            </a:lvl3pPr>
            <a:lvl4pPr marL="1727156" indent="-355590">
              <a:defRPr sz="2800">
                <a:solidFill>
                  <a:srgbClr val="000000"/>
                </a:solidFill>
              </a:defRPr>
            </a:lvl4pPr>
            <a:lvl5pPr marL="2184343" indent="-355590">
              <a:defRPr sz="2800">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94"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re vertical et texte">
    <p:spTree>
      <p:nvGrpSpPr>
        <p:cNvPr id="1" name=""/>
        <p:cNvGrpSpPr/>
        <p:nvPr/>
      </p:nvGrpSpPr>
      <p:grpSpPr>
        <a:xfrm>
          <a:off x="0" y="0"/>
          <a:ext cx="0" cy="0"/>
          <a:chOff x="0" y="0"/>
          <a:chExt cx="0" cy="0"/>
        </a:xfrm>
      </p:grpSpPr>
      <p:sp>
        <p:nvSpPr>
          <p:cNvPr id="101" name="Texte du titre"/>
          <p:cNvSpPr txBox="1">
            <a:spLocks noGrp="1"/>
          </p:cNvSpPr>
          <p:nvPr>
            <p:ph type="title"/>
          </p:nvPr>
        </p:nvSpPr>
        <p:spPr>
          <a:xfrm>
            <a:off x="6543675" y="365125"/>
            <a:ext cx="1971676" cy="5811838"/>
          </a:xfrm>
          <a:prstGeom prst="rect">
            <a:avLst/>
          </a:prstGeom>
        </p:spPr>
        <p:txBody>
          <a:bodyPr/>
          <a:lstStyle>
            <a:lvl1pPr>
              <a:defRPr sz="4400">
                <a:solidFill>
                  <a:srgbClr val="000000"/>
                </a:solidFill>
              </a:defRPr>
            </a:lvl1pPr>
          </a:lstStyle>
          <a:p>
            <a:r>
              <a:t>Texte du titre</a:t>
            </a:r>
          </a:p>
        </p:txBody>
      </p:sp>
      <p:sp>
        <p:nvSpPr>
          <p:cNvPr id="102" name="Texte niveau 1…"/>
          <p:cNvSpPr txBox="1">
            <a:spLocks noGrp="1"/>
          </p:cNvSpPr>
          <p:nvPr>
            <p:ph type="body" idx="1"/>
          </p:nvPr>
        </p:nvSpPr>
        <p:spPr>
          <a:xfrm>
            <a:off x="628651" y="365125"/>
            <a:ext cx="5800727" cy="5811838"/>
          </a:xfrm>
          <a:prstGeom prst="rect">
            <a:avLst/>
          </a:prstGeom>
        </p:spPr>
        <p:txBody>
          <a:bodyPr/>
          <a:lstStyle>
            <a:lvl1pPr>
              <a:defRPr sz="2800">
                <a:solidFill>
                  <a:srgbClr val="000000"/>
                </a:solidFill>
              </a:defRPr>
            </a:lvl1pPr>
            <a:lvl2pPr marL="723881" indent="-266693">
              <a:defRPr sz="2800">
                <a:solidFill>
                  <a:srgbClr val="000000"/>
                </a:solidFill>
              </a:defRPr>
            </a:lvl2pPr>
            <a:lvl3pPr marL="1234407" indent="-320031">
              <a:defRPr sz="2800">
                <a:solidFill>
                  <a:srgbClr val="000000"/>
                </a:solidFill>
              </a:defRPr>
            </a:lvl3pPr>
            <a:lvl4pPr marL="1727156" indent="-355590">
              <a:defRPr sz="2800">
                <a:solidFill>
                  <a:srgbClr val="000000"/>
                </a:solidFill>
              </a:defRPr>
            </a:lvl4pPr>
            <a:lvl5pPr marL="2184343" indent="-355590">
              <a:defRPr sz="2800">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103" name="Numéro de diapositive"/>
          <p:cNvSpPr txBox="1">
            <a:spLocks noGrp="1"/>
          </p:cNvSpPr>
          <p:nvPr>
            <p:ph type="sldNum" sz="quarter" idx="2"/>
          </p:nvPr>
        </p:nvSpPr>
        <p:spPr>
          <a:xfrm>
            <a:off x="6457951" y="6356351"/>
            <a:ext cx="343899" cy="358137"/>
          </a:xfrm>
          <a:prstGeom prst="rect">
            <a:avLst/>
          </a:prstGeom>
        </p:spPr>
        <p:txBody>
          <a:bodyPr anchor="t"/>
          <a:lstStyle>
            <a:lvl1pPr algn="l">
              <a:defRPr sz="1800"/>
            </a:lvl1pPr>
          </a:lstStyle>
          <a:p>
            <a:fld id="{86CB4B4D-7CA3-9044-876B-883B54F8677D}" type="slidenum">
              <a:t>‹N°›</a:t>
            </a:fld>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1"/>
          <a:srcRect/>
          <a:stretch>
            <a:fillRect/>
          </a:stretch>
        </a:blipFill>
        <a:effectLst/>
      </p:bgPr>
    </p:bg>
    <p:spTree>
      <p:nvGrpSpPr>
        <p:cNvPr id="1" name=""/>
        <p:cNvGrpSpPr/>
        <p:nvPr/>
      </p:nvGrpSpPr>
      <p:grpSpPr>
        <a:xfrm>
          <a:off x="0" y="0"/>
          <a:ext cx="0" cy="0"/>
          <a:chOff x="0" y="0"/>
          <a:chExt cx="0" cy="0"/>
        </a:xfrm>
      </p:grpSpPr>
      <p:sp>
        <p:nvSpPr>
          <p:cNvPr id="2" name="Texte du titre"/>
          <p:cNvSpPr txBox="1">
            <a:spLocks noGrp="1"/>
          </p:cNvSpPr>
          <p:nvPr>
            <p:ph type="title"/>
          </p:nvPr>
        </p:nvSpPr>
        <p:spPr>
          <a:xfrm>
            <a:off x="1543050" y="382203"/>
            <a:ext cx="7886700" cy="29883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Texte du titre</a:t>
            </a:r>
          </a:p>
        </p:txBody>
      </p:sp>
      <p:sp>
        <p:nvSpPr>
          <p:cNvPr id="3" name="Texte niveau 1…"/>
          <p:cNvSpPr txBox="1">
            <a:spLocks noGrp="1"/>
          </p:cNvSpPr>
          <p:nvPr>
            <p:ph type="body" idx="1"/>
          </p:nvPr>
        </p:nvSpPr>
        <p:spPr>
          <a:xfrm>
            <a:off x="628650" y="1825625"/>
            <a:ext cx="7886700" cy="435133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Texte niveau 1</a:t>
            </a:r>
          </a:p>
          <a:p>
            <a:pPr lvl="1"/>
            <a:r>
              <a:t>Texte niveau 2</a:t>
            </a:r>
          </a:p>
          <a:p>
            <a:pPr lvl="2"/>
            <a:r>
              <a:t>Texte niveau 3</a:t>
            </a:r>
          </a:p>
          <a:p>
            <a:pPr lvl="3"/>
            <a:r>
              <a:t>Texte niveau 4</a:t>
            </a:r>
          </a:p>
          <a:p>
            <a:pPr lvl="4"/>
            <a:r>
              <a:t>Texte niveau 5</a:t>
            </a:r>
          </a:p>
        </p:txBody>
      </p:sp>
      <p:sp>
        <p:nvSpPr>
          <p:cNvPr id="4" name="Numéro de diapositive"/>
          <p:cNvSpPr txBox="1">
            <a:spLocks noGrp="1"/>
          </p:cNvSpPr>
          <p:nvPr>
            <p:ph type="sldNum" sz="quarter" idx="2"/>
          </p:nvPr>
        </p:nvSpPr>
        <p:spPr>
          <a:xfrm>
            <a:off x="6289222" y="6221735"/>
            <a:ext cx="263979" cy="269237"/>
          </a:xfrm>
          <a:prstGeom prst="rect">
            <a:avLst/>
          </a:prstGeom>
          <a:ln w="12700">
            <a:miter lim="400000"/>
          </a:ln>
        </p:spPr>
        <p:txBody>
          <a:bodyPr wrap="none" lIns="45718" tIns="45718" rIns="45718" bIns="45718" anchor="ctr">
            <a:spAutoFit/>
          </a:bodyPr>
          <a:lstStyle>
            <a:lvl1pPr algn="r">
              <a:defRPr sz="1200"/>
            </a:lvl1pPr>
          </a:lstStyle>
          <a:p>
            <a:fld id="{86CB4B4D-7CA3-9044-876B-883B54F8677D}" type="slidenum">
              <a:t>‹N°›</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6" r:id="rId6"/>
    <p:sldLayoutId id="2147483657" r:id="rId7"/>
    <p:sldLayoutId id="2147483658" r:id="rId8"/>
    <p:sldLayoutId id="2147483659" r:id="rId9"/>
  </p:sldLayoutIdLst>
  <p:transition spd="med"/>
  <p:txStyles>
    <p:titleStyle>
      <a:lvl1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p:titleStyle>
    <p:bodyStyle>
      <a:lvl1pPr marL="228592" marR="0" indent="-2285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1pPr>
      <a:lvl2pPr marL="731500" marR="0" indent="-27431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2pPr>
      <a:lvl3pPr marL="1219168"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3pPr>
      <a:lvl4pPr marL="1676356"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4pPr>
      <a:lvl5pPr marL="2133547"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5pPr>
      <a:lvl6pPr marL="2590735"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6pPr>
      <a:lvl7pPr marL="3047924"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7pPr>
      <a:lvl8pPr marL="3505112"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8pPr>
      <a:lvl9pPr marL="3962301" marR="0" indent="-304791"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image" Target="../media/image16.emf"/></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2" name="Titre 1"/>
          <p:cNvSpPr txBox="1">
            <a:spLocks noGrp="1"/>
          </p:cNvSpPr>
          <p:nvPr>
            <p:ph type="ctrTitle"/>
          </p:nvPr>
        </p:nvSpPr>
        <p:spPr>
          <a:xfrm>
            <a:off x="3559405" y="4198067"/>
            <a:ext cx="4193946" cy="977569"/>
          </a:xfrm>
          <a:prstGeom prst="rect">
            <a:avLst/>
          </a:prstGeom>
        </p:spPr>
        <p:txBody>
          <a:bodyPr>
            <a:normAutofit/>
          </a:bodyPr>
          <a:lstStyle/>
          <a:p>
            <a:pPr rtl="0"/>
            <a:r>
              <a:rPr lang="en-GB" sz="5400" b="0" i="0" u="none" baseline="0" dirty="0">
                <a:solidFill>
                  <a:srgbClr val="114F9D"/>
                </a:solidFill>
                <a:latin typeface="Montserrat" panose="00000500000000000000" pitchFamily="50" charset="0"/>
              </a:rPr>
              <a:t>Intensive care</a:t>
            </a:r>
            <a:endParaRPr dirty="0">
              <a:solidFill>
                <a:srgbClr val="114F9D"/>
              </a:solidFill>
              <a:latin typeface="Montserrat" panose="00000500000000000000" pitchFamily="50"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892F4CC-47A0-4713-8928-CB6DB2BBD86C}"/>
              </a:ext>
            </a:extLst>
          </p:cNvPr>
          <p:cNvPicPr>
            <a:picLocks noChangeAspect="1"/>
          </p:cNvPicPr>
          <p:nvPr/>
        </p:nvPicPr>
        <p:blipFill rotWithShape="1">
          <a:blip r:embed="rId3"/>
          <a:srcRect l="9886" t="1311" r="18296" b="6871"/>
          <a:stretch/>
        </p:blipFill>
        <p:spPr>
          <a:xfrm>
            <a:off x="3416784" y="1961541"/>
            <a:ext cx="5566464" cy="4003097"/>
          </a:xfrm>
          <a:prstGeom prst="rect">
            <a:avLst/>
          </a:prstGeom>
          <a:ln>
            <a:solidFill>
              <a:schemeClr val="accent1"/>
            </a:solidFill>
          </a:ln>
        </p:spPr>
      </p:pic>
      <p:sp>
        <p:nvSpPr>
          <p:cNvPr id="4" name="Titre 4">
            <a:extLst>
              <a:ext uri="{FF2B5EF4-FFF2-40B4-BE49-F238E27FC236}">
                <a16:creationId xmlns:a16="http://schemas.microsoft.com/office/drawing/2014/main" id="{601F9025-B3E6-482D-86ED-A553933E3182}"/>
              </a:ext>
            </a:extLst>
          </p:cNvPr>
          <p:cNvSpPr txBox="1">
            <a:spLocks/>
          </p:cNvSpPr>
          <p:nvPr/>
        </p:nvSpPr>
        <p:spPr>
          <a:xfrm>
            <a:off x="1542115" y="230475"/>
            <a:ext cx="5521157" cy="5378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2800" b="0" i="0" u="none" baseline="0" dirty="0">
                <a:solidFill>
                  <a:schemeClr val="accent1">
                    <a:lumMod val="75000"/>
                  </a:schemeClr>
                </a:solidFill>
                <a:latin typeface="Montserrat" panose="00000500000000000000" pitchFamily="50" charset="0"/>
              </a:rPr>
              <a:t>Changes</a:t>
            </a:r>
          </a:p>
        </p:txBody>
      </p:sp>
      <p:sp>
        <p:nvSpPr>
          <p:cNvPr id="11" name="Ellipse 10">
            <a:extLst>
              <a:ext uri="{FF2B5EF4-FFF2-40B4-BE49-F238E27FC236}">
                <a16:creationId xmlns:a16="http://schemas.microsoft.com/office/drawing/2014/main" id="{A7FC0C22-8A85-4B72-B4F2-609C8392EAC2}"/>
              </a:ext>
            </a:extLst>
          </p:cNvPr>
          <p:cNvSpPr/>
          <p:nvPr/>
        </p:nvSpPr>
        <p:spPr>
          <a:xfrm>
            <a:off x="7904302" y="2522968"/>
            <a:ext cx="1187743" cy="1298371"/>
          </a:xfrm>
          <a:prstGeom prst="ellipse">
            <a:avLst/>
          </a:prstGeom>
          <a:noFill/>
          <a:ln w="1905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lang="en-GB" dirty="0"/>
          </a:p>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7" name="ZoneTexte 6">
            <a:extLst>
              <a:ext uri="{FF2B5EF4-FFF2-40B4-BE49-F238E27FC236}">
                <a16:creationId xmlns:a16="http://schemas.microsoft.com/office/drawing/2014/main" id="{298E9900-F8C6-4CD3-8018-7B22476C232E}"/>
              </a:ext>
            </a:extLst>
          </p:cNvPr>
          <p:cNvSpPr txBox="1"/>
          <p:nvPr/>
        </p:nvSpPr>
        <p:spPr>
          <a:xfrm>
            <a:off x="108797" y="1161324"/>
            <a:ext cx="3200708" cy="1600434"/>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B4F9E"/>
                </a:solidFill>
                <a:latin typeface="Montserrat" panose="00000500000000000000" pitchFamily="50" charset="0"/>
              </a:rPr>
              <a:t>A simple word processing tool to enter and look at patient changes</a:t>
            </a:r>
          </a:p>
          <a:p>
            <a:pPr marL="0" marR="0" indent="0" algn="l" defTabSz="457200" rtl="0" fontAlgn="auto" latinLnBrk="0" hangingPunct="0">
              <a:lnSpc>
                <a:spcPct val="100000"/>
              </a:lnSpc>
              <a:spcBef>
                <a:spcPts val="0"/>
              </a:spcBef>
              <a:spcAft>
                <a:spcPts val="0"/>
              </a:spcAft>
              <a:buClrTx/>
              <a:buSzTx/>
              <a:buFontTx/>
              <a:buNone/>
              <a:tabLst/>
            </a:pPr>
            <a:endParaRPr lang="en-GB" sz="1400" dirty="0">
              <a:solidFill>
                <a:srgbClr val="1B4F9E"/>
              </a:solidFill>
              <a:latin typeface="Montserrat" panose="00000500000000000000" pitchFamily="50" charset="0"/>
            </a:endParaRPr>
          </a:p>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B4F9E"/>
                </a:solidFill>
                <a:latin typeface="Montserrat" panose="00000500000000000000" pitchFamily="50" charset="0"/>
              </a:rPr>
              <a:t>Show how to add information using the buttons (including ‘latest blood gas’)</a:t>
            </a:r>
          </a:p>
        </p:txBody>
      </p:sp>
    </p:spTree>
    <p:extLst>
      <p:ext uri="{BB962C8B-B14F-4D97-AF65-F5344CB8AC3E}">
        <p14:creationId xmlns:p14="http://schemas.microsoft.com/office/powerpoint/2010/main" val="3772688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4">
            <a:extLst>
              <a:ext uri="{FF2B5EF4-FFF2-40B4-BE49-F238E27FC236}">
                <a16:creationId xmlns:a16="http://schemas.microsoft.com/office/drawing/2014/main" id="{601F9025-B3E6-482D-86ED-A553933E3182}"/>
              </a:ext>
            </a:extLst>
          </p:cNvPr>
          <p:cNvSpPr txBox="1">
            <a:spLocks/>
          </p:cNvSpPr>
          <p:nvPr/>
        </p:nvSpPr>
        <p:spPr>
          <a:xfrm>
            <a:off x="1542115" y="230475"/>
            <a:ext cx="5521157" cy="5378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2800" b="0" i="0" u="none" baseline="0" dirty="0">
                <a:solidFill>
                  <a:schemeClr val="accent1">
                    <a:lumMod val="75000"/>
                  </a:schemeClr>
                </a:solidFill>
                <a:latin typeface="Montserrat" panose="00000500000000000000" pitchFamily="50" charset="0"/>
              </a:rPr>
              <a:t>Paramedical tab</a:t>
            </a:r>
          </a:p>
        </p:txBody>
      </p:sp>
      <p:sp>
        <p:nvSpPr>
          <p:cNvPr id="6" name="ZoneTexte 5">
            <a:extLst>
              <a:ext uri="{FF2B5EF4-FFF2-40B4-BE49-F238E27FC236}">
                <a16:creationId xmlns:a16="http://schemas.microsoft.com/office/drawing/2014/main" id="{A25CBBE8-66F9-4B42-978D-20E0E230FA8D}"/>
              </a:ext>
            </a:extLst>
          </p:cNvPr>
          <p:cNvSpPr txBox="1"/>
          <p:nvPr/>
        </p:nvSpPr>
        <p:spPr>
          <a:xfrm>
            <a:off x="373139" y="1170757"/>
            <a:ext cx="3547315" cy="2246765"/>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B4F9E"/>
                </a:solidFill>
                <a:latin typeface="Montserrat" panose="00000500000000000000" pitchFamily="50" charset="0"/>
              </a:rPr>
              <a:t>Arrival and transfer summary record:</a:t>
            </a:r>
          </a:p>
          <a:p>
            <a:pPr marL="0" marR="0" indent="0" algn="l" defTabSz="457200" rtl="0" fontAlgn="auto" latinLnBrk="0" hangingPunct="0">
              <a:lnSpc>
                <a:spcPct val="100000"/>
              </a:lnSpc>
              <a:spcBef>
                <a:spcPts val="0"/>
              </a:spcBef>
              <a:spcAft>
                <a:spcPts val="0"/>
              </a:spcAft>
              <a:buClrTx/>
              <a:buSzTx/>
              <a:buFontTx/>
              <a:buNone/>
              <a:tabLst/>
            </a:pPr>
            <a:endParaRPr lang="en-GB" sz="1400" dirty="0">
              <a:solidFill>
                <a:srgbClr val="1B4F9E"/>
              </a:solidFill>
              <a:latin typeface="Montserrat" panose="00000500000000000000" pitchFamily="50" charset="0"/>
            </a:endParaRPr>
          </a:p>
          <a:p>
            <a:pPr marR="0" algn="l" defTabSz="457200" rtl="0" fontAlgn="auto" latinLnBrk="0" hangingPunct="0">
              <a:lnSpc>
                <a:spcPct val="100000"/>
              </a:lnSpc>
              <a:spcBef>
                <a:spcPts val="0"/>
              </a:spcBef>
              <a:spcAft>
                <a:spcPts val="0"/>
              </a:spcAft>
              <a:buClrTx/>
              <a:buSzTx/>
              <a:tabLst/>
            </a:pPr>
            <a:r>
              <a:rPr lang="en-GB" sz="1400" b="0" i="0" u="none" baseline="0" dirty="0">
                <a:solidFill>
                  <a:srgbClr val="1B4F9E"/>
                </a:solidFill>
                <a:latin typeface="Montserrat" panose="00000500000000000000" pitchFamily="50" charset="0"/>
              </a:rPr>
              <a:t>- Patient overview</a:t>
            </a:r>
          </a:p>
          <a:p>
            <a:pPr marR="0" algn="l" defTabSz="457200" rtl="0" fontAlgn="auto" latinLnBrk="0" hangingPunct="0">
              <a:lnSpc>
                <a:spcPct val="100000"/>
              </a:lnSpc>
              <a:spcBef>
                <a:spcPts val="0"/>
              </a:spcBef>
              <a:spcAft>
                <a:spcPts val="0"/>
              </a:spcAft>
              <a:buClrTx/>
              <a:buSzTx/>
              <a:tabLst/>
            </a:pPr>
            <a:endParaRPr lang="en-GB" sz="1400" dirty="0">
              <a:solidFill>
                <a:srgbClr val="1B4F9E"/>
              </a:solidFill>
              <a:latin typeface="Montserrat" panose="00000500000000000000" pitchFamily="50" charset="0"/>
            </a:endParaRPr>
          </a:p>
          <a:p>
            <a:pPr marR="0" algn="l" defTabSz="457200" rtl="0" fontAlgn="auto" latinLnBrk="0" hangingPunct="0">
              <a:lnSpc>
                <a:spcPct val="100000"/>
              </a:lnSpc>
              <a:spcBef>
                <a:spcPts val="0"/>
              </a:spcBef>
              <a:spcAft>
                <a:spcPts val="0"/>
              </a:spcAft>
              <a:buClrTx/>
              <a:buSzTx/>
              <a:tabLst/>
            </a:pPr>
            <a:r>
              <a:rPr lang="en-GB" sz="1400" b="0" i="0" u="none" baseline="0" dirty="0">
                <a:solidFill>
                  <a:srgbClr val="1B4F9E"/>
                </a:solidFill>
                <a:latin typeface="Montserrat" panose="00000500000000000000" pitchFamily="50" charset="0"/>
              </a:rPr>
              <a:t>- Same information as in the medical tab for the history </a:t>
            </a:r>
          </a:p>
          <a:p>
            <a:pPr marR="0" algn="l" defTabSz="457200" rtl="0" fontAlgn="auto" latinLnBrk="0" hangingPunct="0">
              <a:lnSpc>
                <a:spcPct val="100000"/>
              </a:lnSpc>
              <a:spcBef>
                <a:spcPts val="0"/>
              </a:spcBef>
              <a:spcAft>
                <a:spcPts val="0"/>
              </a:spcAft>
              <a:buClrTx/>
              <a:buSzTx/>
              <a:tabLst/>
            </a:pPr>
            <a:r>
              <a:rPr lang="en-GB" sz="1400" b="0" i="0" u="none" baseline="0" dirty="0">
                <a:solidFill>
                  <a:srgbClr val="1B4F9E"/>
                </a:solidFill>
                <a:latin typeface="Montserrat" panose="00000500000000000000" pitchFamily="50" charset="0"/>
              </a:rPr>
              <a:t>+ data adapted to the paramedical team</a:t>
            </a:r>
          </a:p>
          <a:p>
            <a:pPr marL="0" marR="0" indent="0" algn="l" defTabSz="457200" rtl="0" fontAlgn="auto" latinLnBrk="0" hangingPunct="0">
              <a:lnSpc>
                <a:spcPct val="100000"/>
              </a:lnSpc>
              <a:spcBef>
                <a:spcPts val="0"/>
              </a:spcBef>
              <a:spcAft>
                <a:spcPts val="0"/>
              </a:spcAft>
              <a:buClrTx/>
              <a:buSzTx/>
              <a:buFontTx/>
              <a:buNone/>
              <a:tabLst/>
            </a:pPr>
            <a:endParaRPr kumimoji="0" lang="en-GB" sz="1400" b="0" i="0" u="none" strike="noStrike" cap="none" spc="0" normalizeH="0" baseline="0" dirty="0">
              <a:ln>
                <a:noFill/>
              </a:ln>
              <a:solidFill>
                <a:srgbClr val="1B4F9E"/>
              </a:solidFill>
              <a:effectLst/>
              <a:uFillTx/>
              <a:latin typeface="Montserrat" panose="00000500000000000000" pitchFamily="50" charset="0"/>
              <a:sym typeface="Calibri"/>
            </a:endParaRPr>
          </a:p>
        </p:txBody>
      </p:sp>
      <p:pic>
        <p:nvPicPr>
          <p:cNvPr id="2" name="Image 1">
            <a:extLst>
              <a:ext uri="{FF2B5EF4-FFF2-40B4-BE49-F238E27FC236}">
                <a16:creationId xmlns:a16="http://schemas.microsoft.com/office/drawing/2014/main" id="{BD09B0CB-CF4A-4BB3-BCEE-1733119A4731}"/>
              </a:ext>
            </a:extLst>
          </p:cNvPr>
          <p:cNvPicPr>
            <a:picLocks noChangeAspect="1"/>
          </p:cNvPicPr>
          <p:nvPr/>
        </p:nvPicPr>
        <p:blipFill rotWithShape="1">
          <a:blip r:embed="rId3"/>
          <a:srcRect l="9886" t="1122" r="18296" b="6858"/>
          <a:stretch/>
        </p:blipFill>
        <p:spPr>
          <a:xfrm>
            <a:off x="4074092" y="1845893"/>
            <a:ext cx="4806063" cy="3463862"/>
          </a:xfrm>
          <a:prstGeom prst="rect">
            <a:avLst/>
          </a:prstGeom>
          <a:ln>
            <a:solidFill>
              <a:schemeClr val="accent1"/>
            </a:solidFill>
          </a:ln>
        </p:spPr>
      </p:pic>
    </p:spTree>
    <p:extLst>
      <p:ext uri="{BB962C8B-B14F-4D97-AF65-F5344CB8AC3E}">
        <p14:creationId xmlns:p14="http://schemas.microsoft.com/office/powerpoint/2010/main" val="325976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4">
            <a:extLst>
              <a:ext uri="{FF2B5EF4-FFF2-40B4-BE49-F238E27FC236}">
                <a16:creationId xmlns:a16="http://schemas.microsoft.com/office/drawing/2014/main" id="{601F9025-B3E6-482D-86ED-A553933E3182}"/>
              </a:ext>
            </a:extLst>
          </p:cNvPr>
          <p:cNvSpPr txBox="1">
            <a:spLocks/>
          </p:cNvSpPr>
          <p:nvPr/>
        </p:nvSpPr>
        <p:spPr>
          <a:xfrm>
            <a:off x="1542115" y="230475"/>
            <a:ext cx="5521157" cy="5378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2800" b="0" i="0" u="none" baseline="0" dirty="0">
                <a:solidFill>
                  <a:schemeClr val="accent1">
                    <a:lumMod val="75000"/>
                  </a:schemeClr>
                </a:solidFill>
                <a:latin typeface="Montserrat" panose="00000500000000000000" pitchFamily="50" charset="0"/>
              </a:rPr>
              <a:t>Nursing notes</a:t>
            </a:r>
          </a:p>
        </p:txBody>
      </p:sp>
      <p:sp>
        <p:nvSpPr>
          <p:cNvPr id="9" name="ZoneTexte 8">
            <a:extLst>
              <a:ext uri="{FF2B5EF4-FFF2-40B4-BE49-F238E27FC236}">
                <a16:creationId xmlns:a16="http://schemas.microsoft.com/office/drawing/2014/main" id="{F3C9C432-3FFC-4D29-A28A-52FC77F78207}"/>
              </a:ext>
            </a:extLst>
          </p:cNvPr>
          <p:cNvSpPr txBox="1"/>
          <p:nvPr/>
        </p:nvSpPr>
        <p:spPr>
          <a:xfrm>
            <a:off x="73420" y="1276504"/>
            <a:ext cx="3593416" cy="2031321"/>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B4F9E"/>
                </a:solidFill>
                <a:latin typeface="Montserrat" panose="00000500000000000000" pitchFamily="50" charset="0"/>
              </a:rPr>
              <a:t>Ranked in chronological order and by specificity</a:t>
            </a:r>
          </a:p>
          <a:p>
            <a:pPr marL="0" marR="0" indent="0" algn="l" defTabSz="457200" rtl="0" fontAlgn="auto" latinLnBrk="0" hangingPunct="0">
              <a:lnSpc>
                <a:spcPct val="100000"/>
              </a:lnSpc>
              <a:spcBef>
                <a:spcPts val="0"/>
              </a:spcBef>
              <a:spcAft>
                <a:spcPts val="0"/>
              </a:spcAft>
              <a:buClrTx/>
              <a:buSzTx/>
              <a:buFontTx/>
              <a:buNone/>
              <a:tabLst/>
            </a:pPr>
            <a:endParaRPr lang="en-GB" sz="1400" dirty="0">
              <a:solidFill>
                <a:srgbClr val="1B4F9E"/>
              </a:solidFill>
              <a:latin typeface="Montserrat" panose="00000500000000000000" pitchFamily="50" charset="0"/>
            </a:endParaRPr>
          </a:p>
          <a:p>
            <a:r>
              <a:rPr lang="en-GB" sz="1400" b="0" i="0" u="none" baseline="0" dirty="0">
                <a:solidFill>
                  <a:srgbClr val="1B4F9E"/>
                </a:solidFill>
                <a:latin typeface="Montserrat" panose="00000500000000000000" pitchFamily="50" charset="0"/>
              </a:rPr>
              <a:t>Add information to a </a:t>
            </a:r>
            <a:r>
              <a:rPr lang="en-GB" sz="1400" dirty="0">
                <a:solidFill>
                  <a:srgbClr val="1B4F9E"/>
                </a:solidFill>
                <a:latin typeface="Montserrat" panose="00000500000000000000" pitchFamily="50" charset="0"/>
              </a:rPr>
              <a:t>specificity to </a:t>
            </a:r>
            <a:r>
              <a:rPr lang="en-GB" sz="1400" b="0" i="0" u="none" baseline="0" dirty="0">
                <a:solidFill>
                  <a:srgbClr val="1B4F9E"/>
                </a:solidFill>
                <a:latin typeface="Montserrat" panose="00000500000000000000" pitchFamily="50" charset="0"/>
              </a:rPr>
              <a:t>show that it is easy to use and how the ranking changes</a:t>
            </a:r>
          </a:p>
          <a:p>
            <a:pPr marL="0" marR="0" indent="0" algn="l" defTabSz="457200" rtl="0" fontAlgn="auto" latinLnBrk="0" hangingPunct="0">
              <a:lnSpc>
                <a:spcPct val="100000"/>
              </a:lnSpc>
              <a:spcBef>
                <a:spcPts val="0"/>
              </a:spcBef>
              <a:spcAft>
                <a:spcPts val="0"/>
              </a:spcAft>
              <a:buClrTx/>
              <a:buSzTx/>
              <a:buFontTx/>
              <a:buNone/>
              <a:tabLst/>
            </a:pPr>
            <a:endParaRPr lang="en-GB" sz="1400" dirty="0">
              <a:solidFill>
                <a:srgbClr val="1B4F9E"/>
              </a:solidFill>
              <a:latin typeface="Montserrat" panose="00000500000000000000" pitchFamily="50" charset="0"/>
            </a:endParaRPr>
          </a:p>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B4F9E"/>
                </a:solidFill>
                <a:latin typeface="Montserrat" panose="00000500000000000000" pitchFamily="50" charset="0"/>
              </a:rPr>
              <a:t>Also see the other tabs</a:t>
            </a:r>
          </a:p>
          <a:p>
            <a:pPr marL="0" marR="0" indent="0" algn="l" defTabSz="457200" rtl="0" fontAlgn="auto" latinLnBrk="0" hangingPunct="0">
              <a:lnSpc>
                <a:spcPct val="100000"/>
              </a:lnSpc>
              <a:spcBef>
                <a:spcPts val="0"/>
              </a:spcBef>
              <a:spcAft>
                <a:spcPts val="0"/>
              </a:spcAft>
              <a:buClrTx/>
              <a:buSzTx/>
              <a:buFontTx/>
              <a:buNone/>
              <a:tabLst/>
            </a:pPr>
            <a:endParaRPr kumimoji="0" lang="en-GB" sz="1400" b="0" i="0" u="none" strike="noStrike" cap="none" spc="0" normalizeH="0" baseline="0" dirty="0">
              <a:ln>
                <a:noFill/>
              </a:ln>
              <a:solidFill>
                <a:srgbClr val="1B4F9E"/>
              </a:solidFill>
              <a:effectLst/>
              <a:uFillTx/>
              <a:latin typeface="Montserrat" panose="00000500000000000000" pitchFamily="50" charset="0"/>
              <a:sym typeface="Calibri"/>
            </a:endParaRPr>
          </a:p>
        </p:txBody>
      </p:sp>
      <p:pic>
        <p:nvPicPr>
          <p:cNvPr id="2" name="Image 1">
            <a:extLst>
              <a:ext uri="{FF2B5EF4-FFF2-40B4-BE49-F238E27FC236}">
                <a16:creationId xmlns:a16="http://schemas.microsoft.com/office/drawing/2014/main" id="{E8647168-0CA3-445E-AEF0-EABFFE3DB7ED}"/>
              </a:ext>
            </a:extLst>
          </p:cNvPr>
          <p:cNvPicPr>
            <a:picLocks noChangeAspect="1"/>
          </p:cNvPicPr>
          <p:nvPr/>
        </p:nvPicPr>
        <p:blipFill rotWithShape="1">
          <a:blip r:embed="rId3"/>
          <a:srcRect l="9886" t="923" r="18296" b="7229"/>
          <a:stretch/>
        </p:blipFill>
        <p:spPr>
          <a:xfrm>
            <a:off x="3792682" y="2021032"/>
            <a:ext cx="5149337" cy="3704359"/>
          </a:xfrm>
          <a:prstGeom prst="rect">
            <a:avLst/>
          </a:prstGeom>
          <a:ln>
            <a:solidFill>
              <a:schemeClr val="accent1"/>
            </a:solidFill>
          </a:ln>
        </p:spPr>
      </p:pic>
    </p:spTree>
    <p:extLst>
      <p:ext uri="{BB962C8B-B14F-4D97-AF65-F5344CB8AC3E}">
        <p14:creationId xmlns:p14="http://schemas.microsoft.com/office/powerpoint/2010/main" val="1020150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F166B8E-71B0-4532-BDA8-2D24B90E07E4}"/>
              </a:ext>
            </a:extLst>
          </p:cNvPr>
          <p:cNvPicPr>
            <a:picLocks noChangeAspect="1"/>
          </p:cNvPicPr>
          <p:nvPr/>
        </p:nvPicPr>
        <p:blipFill rotWithShape="1">
          <a:blip r:embed="rId3"/>
          <a:srcRect l="9814" t="1014" r="8937" b="6597"/>
          <a:stretch/>
        </p:blipFill>
        <p:spPr>
          <a:xfrm>
            <a:off x="3522519" y="2337725"/>
            <a:ext cx="5309754" cy="3396191"/>
          </a:xfrm>
          <a:prstGeom prst="rect">
            <a:avLst/>
          </a:prstGeom>
          <a:ln>
            <a:solidFill>
              <a:schemeClr val="accent1"/>
            </a:solidFill>
          </a:ln>
        </p:spPr>
      </p:pic>
      <p:sp>
        <p:nvSpPr>
          <p:cNvPr id="4" name="Titre 4">
            <a:extLst>
              <a:ext uri="{FF2B5EF4-FFF2-40B4-BE49-F238E27FC236}">
                <a16:creationId xmlns:a16="http://schemas.microsoft.com/office/drawing/2014/main" id="{601F9025-B3E6-482D-86ED-A553933E3182}"/>
              </a:ext>
            </a:extLst>
          </p:cNvPr>
          <p:cNvSpPr txBox="1">
            <a:spLocks/>
          </p:cNvSpPr>
          <p:nvPr/>
        </p:nvSpPr>
        <p:spPr>
          <a:xfrm>
            <a:off x="1542115" y="230475"/>
            <a:ext cx="5521157" cy="5378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2800" b="0" i="0" u="none" baseline="0" dirty="0">
                <a:solidFill>
                  <a:schemeClr val="accent1">
                    <a:lumMod val="75000"/>
                  </a:schemeClr>
                </a:solidFill>
                <a:latin typeface="Montserrat" panose="00000500000000000000" pitchFamily="50" charset="0"/>
              </a:rPr>
              <a:t>Medication order</a:t>
            </a:r>
          </a:p>
        </p:txBody>
      </p:sp>
      <p:sp>
        <p:nvSpPr>
          <p:cNvPr id="6" name="ZoneTexte 5">
            <a:extLst>
              <a:ext uri="{FF2B5EF4-FFF2-40B4-BE49-F238E27FC236}">
                <a16:creationId xmlns:a16="http://schemas.microsoft.com/office/drawing/2014/main" id="{A25CBBE8-66F9-4B42-978D-20E0E230FA8D}"/>
              </a:ext>
            </a:extLst>
          </p:cNvPr>
          <p:cNvSpPr txBox="1"/>
          <p:nvPr/>
        </p:nvSpPr>
        <p:spPr>
          <a:xfrm>
            <a:off x="177633" y="1120112"/>
            <a:ext cx="3784767" cy="1169547"/>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R="0" algn="l" defTabSz="457200" rtl="0" fontAlgn="auto" latinLnBrk="0" hangingPunct="0">
              <a:lnSpc>
                <a:spcPct val="100000"/>
              </a:lnSpc>
              <a:spcBef>
                <a:spcPts val="0"/>
              </a:spcBef>
              <a:spcAft>
                <a:spcPts val="0"/>
              </a:spcAft>
              <a:buClrTx/>
              <a:buSzTx/>
              <a:tabLst/>
            </a:pPr>
            <a:r>
              <a:rPr lang="en-GB" sz="1400" b="0" i="0" u="none" baseline="0" dirty="0">
                <a:solidFill>
                  <a:srgbClr val="1B4F9E"/>
                </a:solidFill>
                <a:latin typeface="Montserrat" panose="00000500000000000000" pitchFamily="50" charset="0"/>
              </a:rPr>
              <a:t>- Summary view of the current medication order</a:t>
            </a:r>
          </a:p>
          <a:p>
            <a:pPr marL="285750" marR="0" indent="-285750" algn="l" defTabSz="457200" rtl="0" fontAlgn="auto" latinLnBrk="0" hangingPunct="0">
              <a:lnSpc>
                <a:spcPct val="100000"/>
              </a:lnSpc>
              <a:spcBef>
                <a:spcPts val="0"/>
              </a:spcBef>
              <a:spcAft>
                <a:spcPts val="0"/>
              </a:spcAft>
              <a:buClrTx/>
              <a:buSzTx/>
              <a:buFontTx/>
              <a:buChar char="-"/>
              <a:tabLst/>
            </a:pPr>
            <a:endParaRPr lang="en-GB" sz="1400" dirty="0">
              <a:solidFill>
                <a:srgbClr val="1B4F9E"/>
              </a:solidFill>
              <a:latin typeface="Montserrat" panose="00000500000000000000" pitchFamily="50" charset="0"/>
            </a:endParaRPr>
          </a:p>
          <a:p>
            <a:pPr marL="0" marR="0" indent="0" algn="l"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B4F9E"/>
                </a:solidFill>
                <a:effectLst/>
                <a:uFillTx/>
                <a:latin typeface="Montserrat" panose="00000500000000000000" pitchFamily="50" charset="0"/>
                <a:sym typeface="Calibri"/>
              </a:rPr>
              <a:t>- Gives a quick view of the patient's condition and care</a:t>
            </a:r>
          </a:p>
        </p:txBody>
      </p:sp>
      <p:cxnSp>
        <p:nvCxnSpPr>
          <p:cNvPr id="7" name="Connecteur droit avec flèche 6">
            <a:extLst>
              <a:ext uri="{FF2B5EF4-FFF2-40B4-BE49-F238E27FC236}">
                <a16:creationId xmlns:a16="http://schemas.microsoft.com/office/drawing/2014/main" id="{3625FF99-E104-4E9A-B198-02F6E59AC943}"/>
              </a:ext>
            </a:extLst>
          </p:cNvPr>
          <p:cNvCxnSpPr>
            <a:cxnSpLocks/>
            <a:stCxn id="9" idx="2"/>
            <a:endCxn id="11" idx="0"/>
          </p:cNvCxnSpPr>
          <p:nvPr/>
        </p:nvCxnSpPr>
        <p:spPr>
          <a:xfrm>
            <a:off x="6445651" y="1672228"/>
            <a:ext cx="932330" cy="11794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Ellipse 10">
            <a:extLst>
              <a:ext uri="{FF2B5EF4-FFF2-40B4-BE49-F238E27FC236}">
                <a16:creationId xmlns:a16="http://schemas.microsoft.com/office/drawing/2014/main" id="{A7FC0C22-8A85-4B72-B4F2-609C8392EAC2}"/>
              </a:ext>
            </a:extLst>
          </p:cNvPr>
          <p:cNvSpPr/>
          <p:nvPr/>
        </p:nvSpPr>
        <p:spPr>
          <a:xfrm>
            <a:off x="6698562" y="2851714"/>
            <a:ext cx="1358838" cy="389893"/>
          </a:xfrm>
          <a:prstGeom prst="ellipse">
            <a:avLst/>
          </a:prstGeom>
          <a:noFill/>
          <a:ln w="1905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9" name="ZoneTexte 8">
            <a:extLst>
              <a:ext uri="{FF2B5EF4-FFF2-40B4-BE49-F238E27FC236}">
                <a16:creationId xmlns:a16="http://schemas.microsoft.com/office/drawing/2014/main" id="{80AD3227-C1D9-4A63-AC30-DDB842B9510C}"/>
              </a:ext>
            </a:extLst>
          </p:cNvPr>
          <p:cNvSpPr txBox="1"/>
          <p:nvPr/>
        </p:nvSpPr>
        <p:spPr>
          <a:xfrm>
            <a:off x="4937175" y="1149012"/>
            <a:ext cx="3016952" cy="523216"/>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R="0" algn="l" defTabSz="457200" rtl="0" fontAlgn="auto" latinLnBrk="0" hangingPunct="0">
              <a:lnSpc>
                <a:spcPct val="100000"/>
              </a:lnSpc>
              <a:spcBef>
                <a:spcPts val="0"/>
              </a:spcBef>
              <a:spcAft>
                <a:spcPts val="0"/>
              </a:spcAft>
              <a:buClrTx/>
              <a:buSzTx/>
              <a:tabLst/>
            </a:pPr>
            <a:r>
              <a:rPr lang="en-GB" sz="1400" b="0" i="0" u="none" baseline="0" dirty="0">
                <a:solidFill>
                  <a:srgbClr val="1B4F9E"/>
                </a:solidFill>
                <a:latin typeface="Montserrat" panose="00000500000000000000" pitchFamily="50" charset="0"/>
              </a:rPr>
              <a:t>View of history / allergies / treatments</a:t>
            </a:r>
            <a:endParaRPr kumimoji="0" lang="en-GB" sz="1400" b="0" i="0" u="none" strike="noStrike" cap="none" spc="0" normalizeH="0" baseline="0" dirty="0">
              <a:ln>
                <a:noFill/>
              </a:ln>
              <a:solidFill>
                <a:srgbClr val="1B4F9E"/>
              </a:solidFill>
              <a:effectLst/>
              <a:uFillTx/>
              <a:latin typeface="Montserrat" panose="00000500000000000000" pitchFamily="50" charset="0"/>
              <a:sym typeface="Calibri"/>
            </a:endParaRPr>
          </a:p>
        </p:txBody>
      </p:sp>
      <p:cxnSp>
        <p:nvCxnSpPr>
          <p:cNvPr id="15" name="Connecteur droit avec flèche 14">
            <a:extLst>
              <a:ext uri="{FF2B5EF4-FFF2-40B4-BE49-F238E27FC236}">
                <a16:creationId xmlns:a16="http://schemas.microsoft.com/office/drawing/2014/main" id="{7340258A-9E11-4673-AE56-B762B67B4008}"/>
              </a:ext>
            </a:extLst>
          </p:cNvPr>
          <p:cNvCxnSpPr>
            <a:cxnSpLocks/>
          </p:cNvCxnSpPr>
          <p:nvPr/>
        </p:nvCxnSpPr>
        <p:spPr>
          <a:xfrm>
            <a:off x="2836506" y="3517641"/>
            <a:ext cx="468810" cy="7184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60BE0676-1789-4832-8097-0B6E6D8C7F30}"/>
              </a:ext>
            </a:extLst>
          </p:cNvPr>
          <p:cNvSpPr txBox="1"/>
          <p:nvPr/>
        </p:nvSpPr>
        <p:spPr>
          <a:xfrm>
            <a:off x="107633" y="3167392"/>
            <a:ext cx="2644898" cy="523216"/>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R="0" algn="l" defTabSz="457200" rtl="0" fontAlgn="auto" latinLnBrk="0" hangingPunct="0">
              <a:lnSpc>
                <a:spcPct val="100000"/>
              </a:lnSpc>
              <a:spcBef>
                <a:spcPts val="0"/>
              </a:spcBef>
              <a:spcAft>
                <a:spcPts val="0"/>
              </a:spcAft>
              <a:buClrTx/>
              <a:buSzTx/>
              <a:tabLst/>
            </a:pPr>
            <a:r>
              <a:rPr lang="en-GB" sz="1400" b="0" i="0" u="none" baseline="0" dirty="0">
                <a:solidFill>
                  <a:srgbClr val="1B4F9E"/>
                </a:solidFill>
                <a:latin typeface="Montserrat" panose="00000500000000000000" pitchFamily="50" charset="0"/>
              </a:rPr>
              <a:t>Access to the monograph for each drug</a:t>
            </a:r>
            <a:endParaRPr kumimoji="0" lang="en-GB" sz="1400" b="0" i="0" u="none" strike="noStrike" cap="none" spc="0" normalizeH="0" baseline="0" dirty="0">
              <a:ln>
                <a:noFill/>
              </a:ln>
              <a:solidFill>
                <a:srgbClr val="1B4F9E"/>
              </a:solidFill>
              <a:effectLst/>
              <a:uFillTx/>
              <a:latin typeface="Montserrat" panose="00000500000000000000" pitchFamily="50" charset="0"/>
              <a:sym typeface="Calibri"/>
            </a:endParaRPr>
          </a:p>
        </p:txBody>
      </p:sp>
    </p:spTree>
    <p:extLst>
      <p:ext uri="{BB962C8B-B14F-4D97-AF65-F5344CB8AC3E}">
        <p14:creationId xmlns:p14="http://schemas.microsoft.com/office/powerpoint/2010/main" val="1841501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855FA2F3-A957-4DAC-8780-F7790535AFB9}"/>
              </a:ext>
            </a:extLst>
          </p:cNvPr>
          <p:cNvPicPr>
            <a:picLocks noChangeAspect="1"/>
          </p:cNvPicPr>
          <p:nvPr/>
        </p:nvPicPr>
        <p:blipFill rotWithShape="1">
          <a:blip r:embed="rId3"/>
          <a:srcRect l="30116" t="10457" r="29316" b="15739"/>
          <a:stretch/>
        </p:blipFill>
        <p:spPr>
          <a:xfrm>
            <a:off x="4010729" y="2207678"/>
            <a:ext cx="2477839" cy="2535595"/>
          </a:xfrm>
          <a:prstGeom prst="rect">
            <a:avLst/>
          </a:prstGeom>
        </p:spPr>
      </p:pic>
      <p:sp>
        <p:nvSpPr>
          <p:cNvPr id="4" name="Titre 4">
            <a:extLst>
              <a:ext uri="{FF2B5EF4-FFF2-40B4-BE49-F238E27FC236}">
                <a16:creationId xmlns:a16="http://schemas.microsoft.com/office/drawing/2014/main" id="{601F9025-B3E6-482D-86ED-A553933E3182}"/>
              </a:ext>
            </a:extLst>
          </p:cNvPr>
          <p:cNvSpPr txBox="1">
            <a:spLocks/>
          </p:cNvSpPr>
          <p:nvPr/>
        </p:nvSpPr>
        <p:spPr>
          <a:xfrm>
            <a:off x="1542115" y="230475"/>
            <a:ext cx="5521157" cy="5378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2800" b="0" i="0" u="none" baseline="0" dirty="0">
                <a:solidFill>
                  <a:schemeClr val="accent1">
                    <a:lumMod val="75000"/>
                  </a:schemeClr>
                </a:solidFill>
                <a:latin typeface="Montserrat" panose="00000500000000000000" pitchFamily="50" charset="0"/>
              </a:rPr>
              <a:t>Medication order</a:t>
            </a:r>
          </a:p>
        </p:txBody>
      </p:sp>
      <p:sp>
        <p:nvSpPr>
          <p:cNvPr id="17" name="ZoneTexte 16">
            <a:extLst>
              <a:ext uri="{FF2B5EF4-FFF2-40B4-BE49-F238E27FC236}">
                <a16:creationId xmlns:a16="http://schemas.microsoft.com/office/drawing/2014/main" id="{68703978-AC21-43E5-9BB7-9F382D3E156D}"/>
              </a:ext>
            </a:extLst>
          </p:cNvPr>
          <p:cNvSpPr txBox="1"/>
          <p:nvPr/>
        </p:nvSpPr>
        <p:spPr>
          <a:xfrm>
            <a:off x="134100" y="1155204"/>
            <a:ext cx="2599575" cy="954103"/>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R="0" algn="l" defTabSz="457200" rtl="0" fontAlgn="auto" latinLnBrk="0" hangingPunct="0">
              <a:lnSpc>
                <a:spcPct val="100000"/>
              </a:lnSpc>
              <a:spcBef>
                <a:spcPts val="0"/>
              </a:spcBef>
              <a:spcAft>
                <a:spcPts val="0"/>
              </a:spcAft>
              <a:buClrTx/>
              <a:buSzTx/>
              <a:tabLst/>
            </a:pPr>
            <a:r>
              <a:rPr lang="en-GB" sz="1400" b="0" i="0" u="none" baseline="0" dirty="0">
                <a:solidFill>
                  <a:srgbClr val="1B4F9E"/>
                </a:solidFill>
                <a:latin typeface="Montserrat" panose="00000500000000000000" pitchFamily="50" charset="0"/>
              </a:rPr>
              <a:t>Show how to quickly add a medication order using favourites (analgesic / Tramadol)</a:t>
            </a:r>
          </a:p>
        </p:txBody>
      </p:sp>
      <p:sp>
        <p:nvSpPr>
          <p:cNvPr id="16" name="ZoneTexte 15">
            <a:extLst>
              <a:ext uri="{FF2B5EF4-FFF2-40B4-BE49-F238E27FC236}">
                <a16:creationId xmlns:a16="http://schemas.microsoft.com/office/drawing/2014/main" id="{D5471F4B-5984-47EF-9DA1-03BA4C9A78A4}"/>
              </a:ext>
            </a:extLst>
          </p:cNvPr>
          <p:cNvSpPr txBox="1"/>
          <p:nvPr/>
        </p:nvSpPr>
        <p:spPr>
          <a:xfrm>
            <a:off x="232841" y="2748488"/>
            <a:ext cx="2749178" cy="1815878"/>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R="0" algn="l" defTabSz="457200" rtl="0" fontAlgn="auto" latinLnBrk="0" hangingPunct="0">
              <a:lnSpc>
                <a:spcPct val="100000"/>
              </a:lnSpc>
              <a:spcBef>
                <a:spcPts val="0"/>
              </a:spcBef>
              <a:spcAft>
                <a:spcPts val="0"/>
              </a:spcAft>
              <a:buClrTx/>
              <a:buSzTx/>
              <a:tabLst/>
            </a:pPr>
            <a:r>
              <a:rPr lang="en-GB" sz="1400" b="0" i="0" u="none" baseline="0" dirty="0">
                <a:solidFill>
                  <a:srgbClr val="1B4F9E"/>
                </a:solidFill>
                <a:latin typeface="Montserrat" panose="00000500000000000000" pitchFamily="50" charset="0"/>
              </a:rPr>
              <a:t>Then how to change a medication order and all the automatic calculations</a:t>
            </a:r>
          </a:p>
          <a:p>
            <a:pPr marR="0" algn="l" defTabSz="457200" rtl="0" fontAlgn="auto" latinLnBrk="0" hangingPunct="0">
              <a:lnSpc>
                <a:spcPct val="100000"/>
              </a:lnSpc>
              <a:spcBef>
                <a:spcPts val="0"/>
              </a:spcBef>
              <a:spcAft>
                <a:spcPts val="0"/>
              </a:spcAft>
              <a:buClrTx/>
              <a:buSzTx/>
              <a:tabLst/>
            </a:pPr>
            <a:endParaRPr lang="en-GB" sz="1400" dirty="0">
              <a:solidFill>
                <a:srgbClr val="1B4F9E"/>
              </a:solidFill>
              <a:latin typeface="Montserrat" panose="00000500000000000000" pitchFamily="50" charset="0"/>
            </a:endParaRPr>
          </a:p>
          <a:p>
            <a:pPr marR="0" algn="l" defTabSz="457200" rtl="0" fontAlgn="auto" latinLnBrk="0" hangingPunct="0">
              <a:lnSpc>
                <a:spcPct val="100000"/>
              </a:lnSpc>
              <a:spcBef>
                <a:spcPts val="0"/>
              </a:spcBef>
              <a:spcAft>
                <a:spcPts val="0"/>
              </a:spcAft>
              <a:buClrTx/>
              <a:buSzTx/>
              <a:tabLst/>
            </a:pPr>
            <a:r>
              <a:rPr kumimoji="0" lang="en-GB" sz="1400" b="0" i="0" u="none" strike="noStrike" cap="none" spc="0" normalizeH="0" baseline="0" dirty="0">
                <a:ln>
                  <a:noFill/>
                </a:ln>
                <a:solidFill>
                  <a:srgbClr val="1B4F9E"/>
                </a:solidFill>
                <a:effectLst/>
                <a:uFillTx/>
                <a:latin typeface="Montserrat" panose="00000500000000000000" pitchFamily="50" charset="0"/>
                <a:sym typeface="Calibri"/>
              </a:rPr>
              <a:t>Also see how the charts change based on the chosen dosage</a:t>
            </a:r>
          </a:p>
        </p:txBody>
      </p:sp>
      <p:cxnSp>
        <p:nvCxnSpPr>
          <p:cNvPr id="18" name="Connecteur droit avec flèche 17">
            <a:extLst>
              <a:ext uri="{FF2B5EF4-FFF2-40B4-BE49-F238E27FC236}">
                <a16:creationId xmlns:a16="http://schemas.microsoft.com/office/drawing/2014/main" id="{EC9B25E9-375F-4334-9760-44E8337AB585}"/>
              </a:ext>
            </a:extLst>
          </p:cNvPr>
          <p:cNvCxnSpPr>
            <a:cxnSpLocks/>
          </p:cNvCxnSpPr>
          <p:nvPr/>
        </p:nvCxnSpPr>
        <p:spPr>
          <a:xfrm>
            <a:off x="2982019" y="3884086"/>
            <a:ext cx="1002152" cy="5780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5E8C375C-CCCB-4FC2-98B0-33C20ABDA786}"/>
              </a:ext>
            </a:extLst>
          </p:cNvPr>
          <p:cNvCxnSpPr>
            <a:cxnSpLocks/>
          </p:cNvCxnSpPr>
          <p:nvPr/>
        </p:nvCxnSpPr>
        <p:spPr>
          <a:xfrm flipV="1">
            <a:off x="3008577" y="3577895"/>
            <a:ext cx="2930405" cy="3233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Image 1">
            <a:extLst>
              <a:ext uri="{FF2B5EF4-FFF2-40B4-BE49-F238E27FC236}">
                <a16:creationId xmlns:a16="http://schemas.microsoft.com/office/drawing/2014/main" id="{C0C2A90D-B081-4ECB-B36E-1210E7B57DC7}"/>
              </a:ext>
            </a:extLst>
          </p:cNvPr>
          <p:cNvPicPr>
            <a:picLocks noChangeAspect="1"/>
          </p:cNvPicPr>
          <p:nvPr/>
        </p:nvPicPr>
        <p:blipFill rotWithShape="1">
          <a:blip r:embed="rId4"/>
          <a:srcRect l="10214" t="38686" r="54659" b="46643"/>
          <a:stretch/>
        </p:blipFill>
        <p:spPr>
          <a:xfrm>
            <a:off x="2931105" y="1232354"/>
            <a:ext cx="3212054" cy="754607"/>
          </a:xfrm>
          <a:prstGeom prst="rect">
            <a:avLst/>
          </a:prstGeom>
          <a:ln>
            <a:solidFill>
              <a:schemeClr val="accent1"/>
            </a:solidFill>
          </a:ln>
        </p:spPr>
      </p:pic>
      <p:pic>
        <p:nvPicPr>
          <p:cNvPr id="6" name="Image 5">
            <a:extLst>
              <a:ext uri="{FF2B5EF4-FFF2-40B4-BE49-F238E27FC236}">
                <a16:creationId xmlns:a16="http://schemas.microsoft.com/office/drawing/2014/main" id="{875812E9-095A-4DE8-A50F-0FA0A75BCDA9}"/>
              </a:ext>
            </a:extLst>
          </p:cNvPr>
          <p:cNvPicPr>
            <a:picLocks noChangeAspect="1"/>
          </p:cNvPicPr>
          <p:nvPr/>
        </p:nvPicPr>
        <p:blipFill>
          <a:blip r:embed="rId5"/>
          <a:stretch>
            <a:fillRect/>
          </a:stretch>
        </p:blipFill>
        <p:spPr>
          <a:xfrm>
            <a:off x="4105275" y="4891075"/>
            <a:ext cx="4591050" cy="1114425"/>
          </a:xfrm>
          <a:prstGeom prst="rect">
            <a:avLst/>
          </a:prstGeom>
          <a:ln>
            <a:solidFill>
              <a:schemeClr val="accent1"/>
            </a:solidFill>
          </a:ln>
        </p:spPr>
      </p:pic>
      <p:sp>
        <p:nvSpPr>
          <p:cNvPr id="13" name="ZoneTexte 12">
            <a:extLst>
              <a:ext uri="{FF2B5EF4-FFF2-40B4-BE49-F238E27FC236}">
                <a16:creationId xmlns:a16="http://schemas.microsoft.com/office/drawing/2014/main" id="{F26E4558-4B2D-4891-BE7F-E09BCEF1667F}"/>
              </a:ext>
            </a:extLst>
          </p:cNvPr>
          <p:cNvSpPr txBox="1"/>
          <p:nvPr/>
        </p:nvSpPr>
        <p:spPr>
          <a:xfrm>
            <a:off x="1329445" y="5186679"/>
            <a:ext cx="3016952" cy="523216"/>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R="0" algn="l" defTabSz="457200" rtl="0" fontAlgn="auto" latinLnBrk="0" hangingPunct="0">
              <a:lnSpc>
                <a:spcPct val="100000"/>
              </a:lnSpc>
              <a:spcBef>
                <a:spcPts val="0"/>
              </a:spcBef>
              <a:spcAft>
                <a:spcPts val="0"/>
              </a:spcAft>
              <a:buClrTx/>
              <a:buSzTx/>
              <a:tabLst/>
            </a:pPr>
            <a:r>
              <a:rPr lang="en-GB" sz="1400" b="0" i="0" u="none" baseline="0" dirty="0">
                <a:solidFill>
                  <a:srgbClr val="1B4F9E"/>
                </a:solidFill>
                <a:latin typeface="Montserrat" panose="00000500000000000000" pitchFamily="50" charset="0"/>
              </a:rPr>
              <a:t>Show the data displayed by the eyes </a:t>
            </a:r>
            <a:endParaRPr kumimoji="0" lang="en-GB" sz="1400" b="0" i="0" u="none" strike="noStrike" cap="none" spc="0" normalizeH="0" baseline="0" dirty="0">
              <a:ln>
                <a:noFill/>
              </a:ln>
              <a:solidFill>
                <a:srgbClr val="1B4F9E"/>
              </a:solidFill>
              <a:effectLst/>
              <a:uFillTx/>
              <a:latin typeface="Montserrat" panose="00000500000000000000" pitchFamily="50" charset="0"/>
              <a:sym typeface="Calibri"/>
            </a:endParaRPr>
          </a:p>
        </p:txBody>
      </p:sp>
    </p:spTree>
    <p:extLst>
      <p:ext uri="{BB962C8B-B14F-4D97-AF65-F5344CB8AC3E}">
        <p14:creationId xmlns:p14="http://schemas.microsoft.com/office/powerpoint/2010/main" val="371886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re 4">
            <a:extLst>
              <a:ext uri="{FF2B5EF4-FFF2-40B4-BE49-F238E27FC236}">
                <a16:creationId xmlns:a16="http://schemas.microsoft.com/office/drawing/2014/main" id="{601F9025-B3E6-482D-86ED-A553933E3182}"/>
              </a:ext>
            </a:extLst>
          </p:cNvPr>
          <p:cNvSpPr txBox="1">
            <a:spLocks/>
          </p:cNvSpPr>
          <p:nvPr/>
        </p:nvSpPr>
        <p:spPr>
          <a:xfrm>
            <a:off x="1542115" y="230475"/>
            <a:ext cx="5521157" cy="5378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2800" b="0" i="0" u="none" baseline="0" dirty="0">
                <a:solidFill>
                  <a:schemeClr val="accent1">
                    <a:lumMod val="75000"/>
                  </a:schemeClr>
                </a:solidFill>
                <a:latin typeface="Montserrat" panose="00000500000000000000" pitchFamily="50" charset="0"/>
              </a:rPr>
              <a:t>Medication order</a:t>
            </a:r>
          </a:p>
        </p:txBody>
      </p:sp>
      <p:sp>
        <p:nvSpPr>
          <p:cNvPr id="6" name="ZoneTexte 5">
            <a:extLst>
              <a:ext uri="{FF2B5EF4-FFF2-40B4-BE49-F238E27FC236}">
                <a16:creationId xmlns:a16="http://schemas.microsoft.com/office/drawing/2014/main" id="{A25CBBE8-66F9-4B42-978D-20E0E230FA8D}"/>
              </a:ext>
            </a:extLst>
          </p:cNvPr>
          <p:cNvSpPr txBox="1"/>
          <p:nvPr/>
        </p:nvSpPr>
        <p:spPr>
          <a:xfrm>
            <a:off x="281496" y="1531728"/>
            <a:ext cx="3016952" cy="307773"/>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R="0" algn="l" defTabSz="457200" rtl="0" fontAlgn="auto" latinLnBrk="0" hangingPunct="0">
              <a:lnSpc>
                <a:spcPct val="100000"/>
              </a:lnSpc>
              <a:spcBef>
                <a:spcPts val="0"/>
              </a:spcBef>
              <a:spcAft>
                <a:spcPts val="0"/>
              </a:spcAft>
              <a:buClrTx/>
              <a:buSzTx/>
              <a:tabLst/>
            </a:pPr>
            <a:r>
              <a:rPr kumimoji="0" lang="en-GB" sz="1400" b="0" i="0" u="none" strike="noStrike" cap="none" spc="0" normalizeH="0" baseline="0" dirty="0">
                <a:ln>
                  <a:noFill/>
                </a:ln>
                <a:solidFill>
                  <a:srgbClr val="1B4F9E"/>
                </a:solidFill>
                <a:effectLst/>
                <a:uFillTx/>
                <a:latin typeface="Montserrat" panose="00000500000000000000" pitchFamily="50" charset="0"/>
                <a:sym typeface="Calibri"/>
              </a:rPr>
              <a:t>Antibiotic tracking window</a:t>
            </a:r>
          </a:p>
        </p:txBody>
      </p:sp>
      <p:sp>
        <p:nvSpPr>
          <p:cNvPr id="17" name="ZoneTexte 16">
            <a:extLst>
              <a:ext uri="{FF2B5EF4-FFF2-40B4-BE49-F238E27FC236}">
                <a16:creationId xmlns:a16="http://schemas.microsoft.com/office/drawing/2014/main" id="{68703978-AC21-43E5-9BB7-9F382D3E156D}"/>
              </a:ext>
            </a:extLst>
          </p:cNvPr>
          <p:cNvSpPr txBox="1"/>
          <p:nvPr/>
        </p:nvSpPr>
        <p:spPr>
          <a:xfrm>
            <a:off x="705885" y="3877136"/>
            <a:ext cx="2904090" cy="954103"/>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R="0" algn="l" defTabSz="457200" rtl="0" fontAlgn="auto" latinLnBrk="0" hangingPunct="0">
              <a:lnSpc>
                <a:spcPct val="100000"/>
              </a:lnSpc>
              <a:spcBef>
                <a:spcPts val="0"/>
              </a:spcBef>
              <a:spcAft>
                <a:spcPts val="0"/>
              </a:spcAft>
              <a:buClrTx/>
              <a:buSzTx/>
              <a:tabLst/>
            </a:pPr>
            <a:r>
              <a:rPr lang="en-GB" sz="1400" b="0" i="0" u="none" baseline="0" dirty="0">
                <a:solidFill>
                  <a:srgbClr val="1B4F9E"/>
                </a:solidFill>
                <a:latin typeface="Montserrat" panose="00000500000000000000" pitchFamily="50" charset="0"/>
              </a:rPr>
              <a:t>Provide procedure codes when prescribing drugs not included in the all-inclusive rate</a:t>
            </a:r>
            <a:endParaRPr kumimoji="0" lang="en-GB" sz="1400" b="0" i="0" u="none" strike="noStrike" cap="none" spc="0" normalizeH="0" baseline="0" dirty="0">
              <a:ln>
                <a:noFill/>
              </a:ln>
              <a:solidFill>
                <a:srgbClr val="1B4F9E"/>
              </a:solidFill>
              <a:effectLst/>
              <a:uFillTx/>
              <a:latin typeface="Montserrat" panose="00000500000000000000" pitchFamily="50" charset="0"/>
              <a:sym typeface="Calibri"/>
            </a:endParaRPr>
          </a:p>
        </p:txBody>
      </p:sp>
      <p:pic>
        <p:nvPicPr>
          <p:cNvPr id="2" name="Image 1">
            <a:extLst>
              <a:ext uri="{FF2B5EF4-FFF2-40B4-BE49-F238E27FC236}">
                <a16:creationId xmlns:a16="http://schemas.microsoft.com/office/drawing/2014/main" id="{7FC92B51-BB37-47FE-9BDB-41EA5B95A3DF}"/>
              </a:ext>
            </a:extLst>
          </p:cNvPr>
          <p:cNvPicPr>
            <a:picLocks noChangeAspect="1"/>
          </p:cNvPicPr>
          <p:nvPr/>
        </p:nvPicPr>
        <p:blipFill rotWithShape="1">
          <a:blip r:embed="rId3"/>
          <a:srcRect l="37806" t="34960" r="37449" b="37932"/>
          <a:stretch/>
        </p:blipFill>
        <p:spPr>
          <a:xfrm>
            <a:off x="3722837" y="1023065"/>
            <a:ext cx="2262676" cy="1394276"/>
          </a:xfrm>
          <a:prstGeom prst="rect">
            <a:avLst/>
          </a:prstGeom>
          <a:ln>
            <a:solidFill>
              <a:srgbClr val="144F9F"/>
            </a:solidFill>
          </a:ln>
        </p:spPr>
      </p:pic>
      <p:pic>
        <p:nvPicPr>
          <p:cNvPr id="3" name="Image 2">
            <a:extLst>
              <a:ext uri="{FF2B5EF4-FFF2-40B4-BE49-F238E27FC236}">
                <a16:creationId xmlns:a16="http://schemas.microsoft.com/office/drawing/2014/main" id="{2573718F-AD2B-4336-A7F6-3E2D2681B510}"/>
              </a:ext>
            </a:extLst>
          </p:cNvPr>
          <p:cNvPicPr>
            <a:picLocks noChangeAspect="1"/>
          </p:cNvPicPr>
          <p:nvPr/>
        </p:nvPicPr>
        <p:blipFill rotWithShape="1">
          <a:blip r:embed="rId4"/>
          <a:srcRect l="23367" t="11302" r="23163" b="15079"/>
          <a:stretch/>
        </p:blipFill>
        <p:spPr>
          <a:xfrm>
            <a:off x="4302693" y="2602884"/>
            <a:ext cx="4244425" cy="3287164"/>
          </a:xfrm>
          <a:prstGeom prst="rect">
            <a:avLst/>
          </a:prstGeom>
          <a:ln>
            <a:solidFill>
              <a:srgbClr val="144F9F"/>
            </a:solidFill>
          </a:ln>
        </p:spPr>
      </p:pic>
    </p:spTree>
    <p:extLst>
      <p:ext uri="{BB962C8B-B14F-4D97-AF65-F5344CB8AC3E}">
        <p14:creationId xmlns:p14="http://schemas.microsoft.com/office/powerpoint/2010/main" val="2543992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C94790D-8591-4403-95C6-CAE56E657678}"/>
              </a:ext>
            </a:extLst>
          </p:cNvPr>
          <p:cNvSpPr txBox="1"/>
          <p:nvPr/>
        </p:nvSpPr>
        <p:spPr>
          <a:xfrm>
            <a:off x="309501" y="989411"/>
            <a:ext cx="6100823" cy="1169547"/>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B4F9E"/>
                </a:solidFill>
                <a:latin typeface="Montserrat" panose="00000500000000000000" pitchFamily="50" charset="0"/>
              </a:rPr>
              <a:t>Parameters tab</a:t>
            </a:r>
          </a:p>
          <a:p>
            <a:pPr marL="0" marR="0" indent="0" algn="l" defTabSz="457200" rtl="0" fontAlgn="auto" latinLnBrk="0" hangingPunct="0">
              <a:lnSpc>
                <a:spcPct val="100000"/>
              </a:lnSpc>
              <a:spcBef>
                <a:spcPts val="0"/>
              </a:spcBef>
              <a:spcAft>
                <a:spcPts val="0"/>
              </a:spcAft>
              <a:buClrTx/>
              <a:buSzTx/>
              <a:buFontTx/>
              <a:buNone/>
              <a:tabLst/>
            </a:pPr>
            <a:endParaRPr lang="en-GB" sz="1400" dirty="0">
              <a:solidFill>
                <a:srgbClr val="1B4F9E"/>
              </a:solidFill>
              <a:latin typeface="Montserrat" panose="00000500000000000000" pitchFamily="50" charset="0"/>
            </a:endParaRPr>
          </a:p>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B4F9E"/>
                </a:solidFill>
                <a:latin typeface="Montserrat" panose="00000500000000000000" pitchFamily="50" charset="0"/>
              </a:rPr>
              <a:t>Display of vital signs retrieved automatically.</a:t>
            </a:r>
          </a:p>
          <a:p>
            <a:pPr marL="0" marR="0" indent="0" algn="l" defTabSz="457200" rtl="0" fontAlgn="auto" latinLnBrk="0" hangingPunct="0">
              <a:lnSpc>
                <a:spcPct val="100000"/>
              </a:lnSpc>
              <a:spcBef>
                <a:spcPts val="0"/>
              </a:spcBef>
              <a:spcAft>
                <a:spcPts val="0"/>
              </a:spcAft>
              <a:buClrTx/>
              <a:buSzTx/>
              <a:buFontTx/>
              <a:buNone/>
              <a:tabLst/>
            </a:pPr>
            <a:endParaRPr lang="en-GB" sz="1400" dirty="0">
              <a:solidFill>
                <a:srgbClr val="1B4F9E"/>
              </a:solidFill>
              <a:latin typeface="Montserrat" panose="00000500000000000000" pitchFamily="50" charset="0"/>
            </a:endParaRPr>
          </a:p>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B4F9E"/>
                </a:solidFill>
                <a:latin typeface="Montserrat" panose="00000500000000000000" pitchFamily="50" charset="0"/>
              </a:rPr>
              <a:t>Monitoring of vitals with validation of data collected. </a:t>
            </a:r>
          </a:p>
        </p:txBody>
      </p:sp>
      <p:sp>
        <p:nvSpPr>
          <p:cNvPr id="6" name="Titre 4">
            <a:extLst>
              <a:ext uri="{FF2B5EF4-FFF2-40B4-BE49-F238E27FC236}">
                <a16:creationId xmlns:a16="http://schemas.microsoft.com/office/drawing/2014/main" id="{000B37DB-8468-4F8C-BD3C-8349CD8138E0}"/>
              </a:ext>
            </a:extLst>
          </p:cNvPr>
          <p:cNvSpPr txBox="1">
            <a:spLocks/>
          </p:cNvSpPr>
          <p:nvPr/>
        </p:nvSpPr>
        <p:spPr>
          <a:xfrm>
            <a:off x="1542115" y="230475"/>
            <a:ext cx="5521157" cy="5378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2800" b="0" i="0" u="none" baseline="0" dirty="0">
                <a:solidFill>
                  <a:schemeClr val="accent1">
                    <a:lumMod val="75000"/>
                  </a:schemeClr>
                </a:solidFill>
                <a:latin typeface="Montserrat" panose="00000500000000000000" pitchFamily="50" charset="0"/>
              </a:rPr>
              <a:t>Care plan</a:t>
            </a:r>
          </a:p>
        </p:txBody>
      </p:sp>
      <p:pic>
        <p:nvPicPr>
          <p:cNvPr id="3" name="Image 2">
            <a:extLst>
              <a:ext uri="{FF2B5EF4-FFF2-40B4-BE49-F238E27FC236}">
                <a16:creationId xmlns:a16="http://schemas.microsoft.com/office/drawing/2014/main" id="{D2BE9769-FE7E-4167-A281-F744794E412D}"/>
              </a:ext>
            </a:extLst>
          </p:cNvPr>
          <p:cNvPicPr>
            <a:picLocks noChangeAspect="1"/>
          </p:cNvPicPr>
          <p:nvPr/>
        </p:nvPicPr>
        <p:blipFill>
          <a:blip r:embed="rId3"/>
          <a:stretch>
            <a:fillRect/>
          </a:stretch>
        </p:blipFill>
        <p:spPr>
          <a:xfrm>
            <a:off x="2297489" y="2241057"/>
            <a:ext cx="6448946" cy="3627532"/>
          </a:xfrm>
          <a:prstGeom prst="rect">
            <a:avLst/>
          </a:prstGeom>
          <a:ln>
            <a:solidFill>
              <a:schemeClr val="accent1"/>
            </a:solidFill>
          </a:ln>
        </p:spPr>
      </p:pic>
    </p:spTree>
    <p:extLst>
      <p:ext uri="{BB962C8B-B14F-4D97-AF65-F5344CB8AC3E}">
        <p14:creationId xmlns:p14="http://schemas.microsoft.com/office/powerpoint/2010/main" val="241671260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8E6C879-35DD-4291-A596-AFF9703F0A40}"/>
              </a:ext>
            </a:extLst>
          </p:cNvPr>
          <p:cNvPicPr>
            <a:picLocks noChangeAspect="1"/>
          </p:cNvPicPr>
          <p:nvPr/>
        </p:nvPicPr>
        <p:blipFill>
          <a:blip r:embed="rId3"/>
          <a:stretch>
            <a:fillRect/>
          </a:stretch>
        </p:blipFill>
        <p:spPr>
          <a:xfrm>
            <a:off x="3602053" y="1203051"/>
            <a:ext cx="5459157" cy="3070776"/>
          </a:xfrm>
          <a:prstGeom prst="rect">
            <a:avLst/>
          </a:prstGeom>
          <a:ln>
            <a:solidFill>
              <a:schemeClr val="accent1"/>
            </a:solidFill>
          </a:ln>
        </p:spPr>
      </p:pic>
      <p:sp>
        <p:nvSpPr>
          <p:cNvPr id="4" name="Titre 4">
            <a:extLst>
              <a:ext uri="{FF2B5EF4-FFF2-40B4-BE49-F238E27FC236}">
                <a16:creationId xmlns:a16="http://schemas.microsoft.com/office/drawing/2014/main" id="{601F9025-B3E6-482D-86ED-A553933E3182}"/>
              </a:ext>
            </a:extLst>
          </p:cNvPr>
          <p:cNvSpPr txBox="1">
            <a:spLocks/>
          </p:cNvSpPr>
          <p:nvPr/>
        </p:nvSpPr>
        <p:spPr>
          <a:xfrm>
            <a:off x="1542115" y="230475"/>
            <a:ext cx="5521157" cy="5378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2800" b="0" i="0" u="none" baseline="0" dirty="0">
                <a:solidFill>
                  <a:schemeClr val="accent1">
                    <a:lumMod val="75000"/>
                  </a:schemeClr>
                </a:solidFill>
                <a:latin typeface="Montserrat" panose="00000500000000000000" pitchFamily="50" charset="0"/>
              </a:rPr>
              <a:t>Care plan</a:t>
            </a:r>
          </a:p>
        </p:txBody>
      </p:sp>
      <p:sp>
        <p:nvSpPr>
          <p:cNvPr id="6" name="ZoneTexte 5">
            <a:extLst>
              <a:ext uri="{FF2B5EF4-FFF2-40B4-BE49-F238E27FC236}">
                <a16:creationId xmlns:a16="http://schemas.microsoft.com/office/drawing/2014/main" id="{A25CBBE8-66F9-4B42-978D-20E0E230FA8D}"/>
              </a:ext>
            </a:extLst>
          </p:cNvPr>
          <p:cNvSpPr txBox="1"/>
          <p:nvPr/>
        </p:nvSpPr>
        <p:spPr>
          <a:xfrm>
            <a:off x="189431" y="1262685"/>
            <a:ext cx="3178919" cy="307773"/>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B4F9E"/>
                </a:solidFill>
                <a:latin typeface="Montserrat" panose="00000500000000000000" pitchFamily="50" charset="0"/>
              </a:rPr>
              <a:t>Treatment tab </a:t>
            </a:r>
          </a:p>
        </p:txBody>
      </p:sp>
      <p:cxnSp>
        <p:nvCxnSpPr>
          <p:cNvPr id="7" name="Connecteur droit avec flèche 6">
            <a:extLst>
              <a:ext uri="{FF2B5EF4-FFF2-40B4-BE49-F238E27FC236}">
                <a16:creationId xmlns:a16="http://schemas.microsoft.com/office/drawing/2014/main" id="{3625FF99-E104-4E9A-B198-02F6E59AC943}"/>
              </a:ext>
            </a:extLst>
          </p:cNvPr>
          <p:cNvCxnSpPr>
            <a:cxnSpLocks/>
            <a:stCxn id="10" idx="3"/>
            <a:endCxn id="11" idx="2"/>
          </p:cNvCxnSpPr>
          <p:nvPr/>
        </p:nvCxnSpPr>
        <p:spPr>
          <a:xfrm flipV="1">
            <a:off x="3368350" y="1899361"/>
            <a:ext cx="2721032" cy="8111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Ellipse 10">
            <a:extLst>
              <a:ext uri="{FF2B5EF4-FFF2-40B4-BE49-F238E27FC236}">
                <a16:creationId xmlns:a16="http://schemas.microsoft.com/office/drawing/2014/main" id="{A7FC0C22-8A85-4B72-B4F2-609C8392EAC2}"/>
              </a:ext>
            </a:extLst>
          </p:cNvPr>
          <p:cNvSpPr/>
          <p:nvPr/>
        </p:nvSpPr>
        <p:spPr>
          <a:xfrm>
            <a:off x="6089382" y="1671145"/>
            <a:ext cx="1937337" cy="456431"/>
          </a:xfrm>
          <a:prstGeom prst="ellipse">
            <a:avLst/>
          </a:prstGeom>
          <a:noFill/>
          <a:ln w="1905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10" name="ZoneTexte 9">
            <a:extLst>
              <a:ext uri="{FF2B5EF4-FFF2-40B4-BE49-F238E27FC236}">
                <a16:creationId xmlns:a16="http://schemas.microsoft.com/office/drawing/2014/main" id="{DB436A17-1289-407C-830C-80B8F0716ACA}"/>
              </a:ext>
            </a:extLst>
          </p:cNvPr>
          <p:cNvSpPr txBox="1"/>
          <p:nvPr/>
        </p:nvSpPr>
        <p:spPr>
          <a:xfrm>
            <a:off x="39504" y="2018003"/>
            <a:ext cx="3328846" cy="1384990"/>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1400" b="0" i="0" u="none" baseline="0" dirty="0">
                <a:solidFill>
                  <a:srgbClr val="1B4F9E"/>
                </a:solidFill>
                <a:latin typeface="Montserrat" panose="00000500000000000000" pitchFamily="50" charset="0"/>
              </a:rPr>
              <a:t>Show the icon indicating a medication order </a:t>
            </a:r>
            <a:r>
              <a:rPr lang="en-GB" sz="1400" dirty="0">
                <a:solidFill>
                  <a:srgbClr val="1B4F9E"/>
                </a:solidFill>
                <a:latin typeface="Montserrat" panose="00000500000000000000" pitchFamily="50" charset="0"/>
              </a:rPr>
              <a:t>confirmed by </a:t>
            </a:r>
            <a:r>
              <a:rPr lang="en-GB" sz="1400" b="0" i="0" u="none" baseline="0" dirty="0">
                <a:solidFill>
                  <a:srgbClr val="1B4F9E"/>
                </a:solidFill>
                <a:latin typeface="Montserrat" panose="00000500000000000000" pitchFamily="50" charset="0"/>
              </a:rPr>
              <a:t>a doctor and the highlighted items </a:t>
            </a:r>
          </a:p>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B4F9E"/>
                </a:solidFill>
                <a:latin typeface="Montserrat" panose="00000500000000000000" pitchFamily="50" charset="0"/>
              </a:rPr>
              <a:t>	-&gt; Shows you quickly any new items or changes</a:t>
            </a:r>
          </a:p>
        </p:txBody>
      </p:sp>
      <p:sp>
        <p:nvSpPr>
          <p:cNvPr id="12" name="ZoneTexte 11">
            <a:extLst>
              <a:ext uri="{FF2B5EF4-FFF2-40B4-BE49-F238E27FC236}">
                <a16:creationId xmlns:a16="http://schemas.microsoft.com/office/drawing/2014/main" id="{94132043-2358-4B5E-BB0A-6874E9569547}"/>
              </a:ext>
            </a:extLst>
          </p:cNvPr>
          <p:cNvSpPr txBox="1"/>
          <p:nvPr/>
        </p:nvSpPr>
        <p:spPr>
          <a:xfrm>
            <a:off x="189431" y="4956641"/>
            <a:ext cx="3369991" cy="1169547"/>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B4F9E"/>
                </a:solidFill>
                <a:latin typeface="Montserrat" panose="00000500000000000000" pitchFamily="50" charset="0"/>
              </a:rPr>
              <a:t>- Simple to confirm medication order</a:t>
            </a:r>
          </a:p>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B4F9E"/>
                </a:solidFill>
                <a:latin typeface="Montserrat" panose="00000500000000000000" pitchFamily="50" charset="0"/>
              </a:rPr>
              <a:t>- Adjust times</a:t>
            </a:r>
          </a:p>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B4F9E"/>
                </a:solidFill>
                <a:latin typeface="Montserrat" panose="00000500000000000000" pitchFamily="50" charset="0"/>
              </a:rPr>
              <a:t>- Easy to document real situation</a:t>
            </a:r>
          </a:p>
        </p:txBody>
      </p:sp>
      <p:sp>
        <p:nvSpPr>
          <p:cNvPr id="13" name="ZoneTexte 12">
            <a:extLst>
              <a:ext uri="{FF2B5EF4-FFF2-40B4-BE49-F238E27FC236}">
                <a16:creationId xmlns:a16="http://schemas.microsoft.com/office/drawing/2014/main" id="{4347A47D-C743-4820-A9F3-1F7152C2CAF0}"/>
              </a:ext>
            </a:extLst>
          </p:cNvPr>
          <p:cNvSpPr txBox="1"/>
          <p:nvPr/>
        </p:nvSpPr>
        <p:spPr>
          <a:xfrm>
            <a:off x="284966" y="3864772"/>
            <a:ext cx="3178919" cy="738660"/>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B4F9E"/>
                </a:solidFill>
                <a:latin typeface="Montserrat" panose="00000500000000000000" pitchFamily="50" charset="0"/>
              </a:rPr>
              <a:t>The summaries of each occurrence quickly show what needs to be done</a:t>
            </a:r>
          </a:p>
        </p:txBody>
      </p:sp>
      <p:cxnSp>
        <p:nvCxnSpPr>
          <p:cNvPr id="14" name="Connecteur droit avec flèche 13">
            <a:extLst>
              <a:ext uri="{FF2B5EF4-FFF2-40B4-BE49-F238E27FC236}">
                <a16:creationId xmlns:a16="http://schemas.microsoft.com/office/drawing/2014/main" id="{49A09BDD-4759-42F0-9A4A-E37433D1908D}"/>
              </a:ext>
            </a:extLst>
          </p:cNvPr>
          <p:cNvCxnSpPr>
            <a:cxnSpLocks/>
            <a:stCxn id="13" idx="3"/>
          </p:cNvCxnSpPr>
          <p:nvPr/>
        </p:nvCxnSpPr>
        <p:spPr>
          <a:xfrm flipV="1">
            <a:off x="3463885" y="3145203"/>
            <a:ext cx="2887219" cy="10888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 name="Image 8">
            <a:extLst>
              <a:ext uri="{FF2B5EF4-FFF2-40B4-BE49-F238E27FC236}">
                <a16:creationId xmlns:a16="http://schemas.microsoft.com/office/drawing/2014/main" id="{7EB9AF87-70C8-43A7-B1FA-955C7AE8A326}"/>
              </a:ext>
            </a:extLst>
          </p:cNvPr>
          <p:cNvPicPr>
            <a:picLocks noChangeAspect="1"/>
          </p:cNvPicPr>
          <p:nvPr/>
        </p:nvPicPr>
        <p:blipFill rotWithShape="1">
          <a:blip r:embed="rId4"/>
          <a:srcRect l="50000" t="58020" r="16630" b="20300"/>
          <a:stretch/>
        </p:blipFill>
        <p:spPr>
          <a:xfrm>
            <a:off x="4035286" y="4616537"/>
            <a:ext cx="3868342" cy="1413717"/>
          </a:xfrm>
          <a:prstGeom prst="rect">
            <a:avLst/>
          </a:prstGeom>
          <a:ln>
            <a:solidFill>
              <a:schemeClr val="accent1"/>
            </a:solidFill>
          </a:ln>
        </p:spPr>
      </p:pic>
    </p:spTree>
    <p:extLst>
      <p:ext uri="{BB962C8B-B14F-4D97-AF65-F5344CB8AC3E}">
        <p14:creationId xmlns:p14="http://schemas.microsoft.com/office/powerpoint/2010/main" val="940697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42B43F80-E8CC-45EE-978B-C1A005F8C060}"/>
              </a:ext>
            </a:extLst>
          </p:cNvPr>
          <p:cNvSpPr txBox="1"/>
          <p:nvPr/>
        </p:nvSpPr>
        <p:spPr>
          <a:xfrm>
            <a:off x="189432" y="1156253"/>
            <a:ext cx="4220644" cy="738660"/>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B4F9E"/>
                </a:solidFill>
                <a:latin typeface="Montserrat" panose="00000500000000000000" pitchFamily="50" charset="0"/>
              </a:rPr>
              <a:t>‘Care’ tab </a:t>
            </a:r>
          </a:p>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B4F9E"/>
                </a:solidFill>
                <a:latin typeface="Montserrat" panose="00000500000000000000" pitchFamily="50" charset="0"/>
              </a:rPr>
              <a:t>Show how to enter data simply by double-clicking on the care given</a:t>
            </a:r>
          </a:p>
        </p:txBody>
      </p:sp>
      <p:sp>
        <p:nvSpPr>
          <p:cNvPr id="6" name="Titre 4">
            <a:extLst>
              <a:ext uri="{FF2B5EF4-FFF2-40B4-BE49-F238E27FC236}">
                <a16:creationId xmlns:a16="http://schemas.microsoft.com/office/drawing/2014/main" id="{0CE25D28-1463-4CA2-9863-5A054A5D0095}"/>
              </a:ext>
            </a:extLst>
          </p:cNvPr>
          <p:cNvSpPr txBox="1">
            <a:spLocks/>
          </p:cNvSpPr>
          <p:nvPr/>
        </p:nvSpPr>
        <p:spPr>
          <a:xfrm>
            <a:off x="1542115" y="230475"/>
            <a:ext cx="5521157" cy="5378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2800" b="0" i="0" u="none" baseline="0" dirty="0">
                <a:solidFill>
                  <a:schemeClr val="accent1">
                    <a:lumMod val="75000"/>
                  </a:schemeClr>
                </a:solidFill>
                <a:latin typeface="Montserrat" panose="00000500000000000000" pitchFamily="50" charset="0"/>
              </a:rPr>
              <a:t>Care plan</a:t>
            </a:r>
          </a:p>
        </p:txBody>
      </p:sp>
      <p:pic>
        <p:nvPicPr>
          <p:cNvPr id="2" name="Image 1">
            <a:extLst>
              <a:ext uri="{FF2B5EF4-FFF2-40B4-BE49-F238E27FC236}">
                <a16:creationId xmlns:a16="http://schemas.microsoft.com/office/drawing/2014/main" id="{9C4B67D9-0E8F-423A-AF70-9C43D0882DF7}"/>
              </a:ext>
            </a:extLst>
          </p:cNvPr>
          <p:cNvPicPr>
            <a:picLocks noChangeAspect="1"/>
          </p:cNvPicPr>
          <p:nvPr/>
        </p:nvPicPr>
        <p:blipFill>
          <a:blip r:embed="rId3"/>
          <a:stretch>
            <a:fillRect/>
          </a:stretch>
        </p:blipFill>
        <p:spPr>
          <a:xfrm>
            <a:off x="1794565" y="2010189"/>
            <a:ext cx="6763026" cy="3804202"/>
          </a:xfrm>
          <a:prstGeom prst="rect">
            <a:avLst/>
          </a:prstGeom>
          <a:ln>
            <a:solidFill>
              <a:schemeClr val="accent1"/>
            </a:solidFill>
          </a:ln>
        </p:spPr>
      </p:pic>
    </p:spTree>
    <p:extLst>
      <p:ext uri="{BB962C8B-B14F-4D97-AF65-F5344CB8AC3E}">
        <p14:creationId xmlns:p14="http://schemas.microsoft.com/office/powerpoint/2010/main" val="190621322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4">
            <a:extLst>
              <a:ext uri="{FF2B5EF4-FFF2-40B4-BE49-F238E27FC236}">
                <a16:creationId xmlns:a16="http://schemas.microsoft.com/office/drawing/2014/main" id="{601F9025-B3E6-482D-86ED-A553933E3182}"/>
              </a:ext>
            </a:extLst>
          </p:cNvPr>
          <p:cNvSpPr txBox="1">
            <a:spLocks/>
          </p:cNvSpPr>
          <p:nvPr/>
        </p:nvSpPr>
        <p:spPr>
          <a:xfrm>
            <a:off x="1542115" y="230475"/>
            <a:ext cx="5521157" cy="5378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2800" b="0" i="0" u="none" baseline="0" dirty="0">
                <a:solidFill>
                  <a:schemeClr val="accent1">
                    <a:lumMod val="75000"/>
                  </a:schemeClr>
                </a:solidFill>
                <a:latin typeface="Montserrat" panose="00000500000000000000" pitchFamily="50" charset="0"/>
              </a:rPr>
              <a:t>Diagram - Materials</a:t>
            </a:r>
          </a:p>
        </p:txBody>
      </p:sp>
      <p:pic>
        <p:nvPicPr>
          <p:cNvPr id="3" name="Image 2">
            <a:extLst>
              <a:ext uri="{FF2B5EF4-FFF2-40B4-BE49-F238E27FC236}">
                <a16:creationId xmlns:a16="http://schemas.microsoft.com/office/drawing/2014/main" id="{F86FAAE0-8776-4EE8-8B29-6B638191F25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702329" y="1006186"/>
            <a:ext cx="4305300" cy="2875915"/>
          </a:xfrm>
          <a:prstGeom prst="rect">
            <a:avLst/>
          </a:prstGeom>
          <a:noFill/>
          <a:ln>
            <a:solidFill>
              <a:schemeClr val="accent1"/>
            </a:solidFill>
          </a:ln>
        </p:spPr>
      </p:pic>
      <p:pic>
        <p:nvPicPr>
          <p:cNvPr id="1028" name="Picture 4">
            <a:extLst>
              <a:ext uri="{FF2B5EF4-FFF2-40B4-BE49-F238E27FC236}">
                <a16:creationId xmlns:a16="http://schemas.microsoft.com/office/drawing/2014/main" id="{827C9082-D5B2-407A-B069-C34F516436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392" y="3508290"/>
            <a:ext cx="2199969" cy="747622"/>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A6201A60-3D51-4765-B655-67B1F08E25DA}"/>
              </a:ext>
            </a:extLst>
          </p:cNvPr>
          <p:cNvSpPr txBox="1"/>
          <p:nvPr/>
        </p:nvSpPr>
        <p:spPr>
          <a:xfrm>
            <a:off x="112481" y="1336153"/>
            <a:ext cx="3373669" cy="1169547"/>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B4F9E"/>
                </a:solidFill>
                <a:latin typeface="Montserrat" panose="00000500000000000000" pitchFamily="50" charset="0"/>
              </a:rPr>
              <a:t>3D representation of the patient to get an overview of the invasive materials and dressings used for the patient.</a:t>
            </a:r>
          </a:p>
        </p:txBody>
      </p:sp>
      <p:sp>
        <p:nvSpPr>
          <p:cNvPr id="8" name="ZoneTexte 7">
            <a:extLst>
              <a:ext uri="{FF2B5EF4-FFF2-40B4-BE49-F238E27FC236}">
                <a16:creationId xmlns:a16="http://schemas.microsoft.com/office/drawing/2014/main" id="{D591F1BE-6094-4B7B-8255-2B53801D7F93}"/>
              </a:ext>
            </a:extLst>
          </p:cNvPr>
          <p:cNvSpPr txBox="1"/>
          <p:nvPr/>
        </p:nvSpPr>
        <p:spPr>
          <a:xfrm>
            <a:off x="4572000" y="4767462"/>
            <a:ext cx="3933826" cy="954103"/>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B4F9E"/>
                </a:solidFill>
                <a:latin typeface="Montserrat" panose="00000500000000000000" pitchFamily="50" charset="0"/>
              </a:rPr>
              <a:t>This function lets you automatically generate a care plan based on the equipment in place and the related protocol. </a:t>
            </a:r>
          </a:p>
        </p:txBody>
      </p:sp>
      <p:pic>
        <p:nvPicPr>
          <p:cNvPr id="2" name="Image 1">
            <a:extLst>
              <a:ext uri="{FF2B5EF4-FFF2-40B4-BE49-F238E27FC236}">
                <a16:creationId xmlns:a16="http://schemas.microsoft.com/office/drawing/2014/main" id="{6498BF11-04C8-4FBE-95E5-A01BE4768070}"/>
              </a:ext>
            </a:extLst>
          </p:cNvPr>
          <p:cNvPicPr>
            <a:picLocks noChangeAspect="1"/>
          </p:cNvPicPr>
          <p:nvPr/>
        </p:nvPicPr>
        <p:blipFill rotWithShape="1">
          <a:blip r:embed="rId5"/>
          <a:srcRect t="43587" r="38201" b="38897"/>
          <a:stretch/>
        </p:blipFill>
        <p:spPr>
          <a:xfrm>
            <a:off x="112481" y="4871519"/>
            <a:ext cx="4305300" cy="686403"/>
          </a:xfrm>
          <a:prstGeom prst="rect">
            <a:avLst/>
          </a:prstGeom>
        </p:spPr>
      </p:pic>
    </p:spTree>
    <p:extLst>
      <p:ext uri="{BB962C8B-B14F-4D97-AF65-F5344CB8AC3E}">
        <p14:creationId xmlns:p14="http://schemas.microsoft.com/office/powerpoint/2010/main" val="2472337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F1A7236-BC61-4CBA-BDA9-DB6016F01F0B}"/>
              </a:ext>
            </a:extLst>
          </p:cNvPr>
          <p:cNvSpPr txBox="1">
            <a:spLocks/>
          </p:cNvSpPr>
          <p:nvPr/>
        </p:nvSpPr>
        <p:spPr>
          <a:xfrm>
            <a:off x="1542116" y="230475"/>
            <a:ext cx="3253149" cy="5378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2800" b="0" i="0" u="none" baseline="0" dirty="0">
                <a:solidFill>
                  <a:srgbClr val="1B4F9E"/>
                </a:solidFill>
                <a:latin typeface="Montserrat" panose="00000500000000000000" pitchFamily="50" charset="0"/>
              </a:rPr>
              <a:t>CONTENTS</a:t>
            </a:r>
          </a:p>
        </p:txBody>
      </p:sp>
      <p:sp>
        <p:nvSpPr>
          <p:cNvPr id="6" name="ZoneTexte 5">
            <a:extLst>
              <a:ext uri="{FF2B5EF4-FFF2-40B4-BE49-F238E27FC236}">
                <a16:creationId xmlns:a16="http://schemas.microsoft.com/office/drawing/2014/main" id="{997A5DFB-11D2-48FD-A626-37110CDEB238}"/>
              </a:ext>
            </a:extLst>
          </p:cNvPr>
          <p:cNvSpPr txBox="1"/>
          <p:nvPr/>
        </p:nvSpPr>
        <p:spPr>
          <a:xfrm>
            <a:off x="610612" y="937263"/>
            <a:ext cx="7722354" cy="4678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342900" lvl="2" indent="-342900" algn="l" rtl="0">
              <a:buFont typeface="Wingdings" panose="05000000000000000000" pitchFamily="2" charset="2"/>
              <a:buChar char="Ø"/>
            </a:pPr>
            <a:r>
              <a:rPr kumimoji="0" lang="en-GB" sz="1600" b="0" i="0" u="none" strike="noStrike" cap="none" spc="0" normalizeH="0" baseline="0" dirty="0">
                <a:ln>
                  <a:noFill/>
                </a:ln>
                <a:solidFill>
                  <a:srgbClr val="1B4F9E"/>
                </a:solidFill>
                <a:effectLst/>
                <a:uFillTx/>
                <a:latin typeface="Montserrat" panose="00000500000000000000"/>
                <a:sym typeface="Calibri"/>
              </a:rPr>
              <a:t>General information</a:t>
            </a:r>
          </a:p>
          <a:p>
            <a:pPr marL="839788" lvl="3" indent="-285750" algn="l" rtl="0">
              <a:buFont typeface="Wingdings" panose="05000000000000000000" pitchFamily="2" charset="2"/>
              <a:buChar char="Ø"/>
            </a:pPr>
            <a:r>
              <a:rPr lang="en-GB" sz="1400" b="0" i="0" u="none" baseline="0" dirty="0">
                <a:solidFill>
                  <a:srgbClr val="1B4F9E"/>
                </a:solidFill>
                <a:latin typeface="Montserrat" panose="00000500000000000000"/>
              </a:rPr>
              <a:t>Arrival in the unit</a:t>
            </a:r>
          </a:p>
          <a:p>
            <a:pPr marL="839788" lvl="3" indent="-285750" algn="l" rtl="0">
              <a:buFont typeface="Wingdings" panose="05000000000000000000" pitchFamily="2" charset="2"/>
              <a:buChar char="Ø"/>
            </a:pPr>
            <a:r>
              <a:rPr lang="en-GB" sz="1400" b="0" i="0" u="none" baseline="0" dirty="0">
                <a:solidFill>
                  <a:srgbClr val="1B4F9E"/>
                </a:solidFill>
                <a:latin typeface="Montserrat" panose="00000500000000000000"/>
              </a:rPr>
              <a:t>Different connections to medical devices</a:t>
            </a:r>
          </a:p>
          <a:p>
            <a:pPr marL="839788" lvl="3" indent="-285750" algn="l" rtl="0">
              <a:buFont typeface="Wingdings" panose="05000000000000000000" pitchFamily="2" charset="2"/>
              <a:buChar char="Ø"/>
            </a:pPr>
            <a:r>
              <a:rPr lang="en-GB" sz="1400" b="0" i="0" u="none" baseline="0" dirty="0">
                <a:solidFill>
                  <a:srgbClr val="1B4F9E"/>
                </a:solidFill>
                <a:latin typeface="Montserrat" panose="00000500000000000000"/>
              </a:rPr>
              <a:t>Mirror computers</a:t>
            </a:r>
          </a:p>
          <a:p>
            <a:pPr marL="839788" lvl="3" indent="-285750" algn="l" rtl="0">
              <a:buFont typeface="Wingdings" panose="05000000000000000000" pitchFamily="2" charset="2"/>
              <a:buChar char="Ø"/>
            </a:pPr>
            <a:r>
              <a:rPr lang="en-GB" sz="1400" b="0" i="0" u="none" baseline="0" dirty="0">
                <a:solidFill>
                  <a:srgbClr val="1B4F9E"/>
                </a:solidFill>
                <a:latin typeface="Montserrat" panose="00000500000000000000"/>
              </a:rPr>
              <a:t>Offline mode</a:t>
            </a:r>
          </a:p>
          <a:p>
            <a:pPr marL="839788" lvl="3" indent="-285750" algn="l" rtl="0">
              <a:buFont typeface="Wingdings" panose="05000000000000000000" pitchFamily="2" charset="2"/>
              <a:buChar char="Ø"/>
            </a:pPr>
            <a:r>
              <a:rPr lang="en-GB" sz="1400" b="0" i="0" u="none" baseline="0" dirty="0">
                <a:solidFill>
                  <a:srgbClr val="1B4F9E"/>
                </a:solidFill>
                <a:latin typeface="Montserrat" panose="00000500000000000000"/>
              </a:rPr>
              <a:t>Project initialization / preconfigured database / key users</a:t>
            </a:r>
          </a:p>
          <a:p>
            <a:pPr marL="554038" lvl="3" algn="l" rtl="0"/>
            <a:endParaRPr lang="en-GB" sz="1400" dirty="0">
              <a:solidFill>
                <a:srgbClr val="1B4F9E"/>
              </a:solidFill>
              <a:latin typeface="Montserrat" panose="00000500000000000000"/>
            </a:endParaRPr>
          </a:p>
          <a:p>
            <a:pPr marL="342900" lvl="1" indent="-342900" algn="l" rtl="0">
              <a:buFont typeface="Wingdings" panose="05000000000000000000" pitchFamily="2" charset="2"/>
              <a:buChar char="Ø"/>
            </a:pPr>
            <a:r>
              <a:rPr lang="en-GB" sz="1600" b="0" i="0" u="none" baseline="0" dirty="0">
                <a:solidFill>
                  <a:srgbClr val="1B4F9E"/>
                </a:solidFill>
                <a:latin typeface="Montserrat" panose="00000500000000000000"/>
              </a:rPr>
              <a:t>Intensive care</a:t>
            </a:r>
          </a:p>
          <a:p>
            <a:pPr marL="839788" lvl="3" indent="-285750" algn="l" rtl="0">
              <a:buFont typeface="Wingdings" panose="05000000000000000000" pitchFamily="2" charset="2"/>
              <a:buChar char="Ø"/>
            </a:pPr>
            <a:r>
              <a:rPr lang="en-GB" sz="1400" b="0" i="0" u="none" baseline="0" dirty="0">
                <a:solidFill>
                  <a:srgbClr val="1B4F9E"/>
                </a:solidFill>
                <a:latin typeface="Montserrat" panose="00000500000000000000"/>
              </a:rPr>
              <a:t>List of hospitalized patients</a:t>
            </a:r>
          </a:p>
          <a:p>
            <a:pPr marL="839788" lvl="3" indent="-285750" algn="l" rtl="0">
              <a:buFont typeface="Wingdings" panose="05000000000000000000" pitchFamily="2" charset="2"/>
              <a:buChar char="Ø"/>
            </a:pPr>
            <a:r>
              <a:rPr lang="en-GB" sz="1400" b="0" i="0" u="none" baseline="0" dirty="0">
                <a:solidFill>
                  <a:srgbClr val="1B4F9E"/>
                </a:solidFill>
                <a:latin typeface="Montserrat" panose="00000500000000000000"/>
              </a:rPr>
              <a:t>Record / Administrative / Patient ribbon</a:t>
            </a:r>
          </a:p>
          <a:p>
            <a:pPr marL="839788" lvl="3" indent="-285750" algn="l" rtl="0">
              <a:buFont typeface="Wingdings" panose="05000000000000000000" pitchFamily="2" charset="2"/>
              <a:buChar char="Ø"/>
            </a:pPr>
            <a:r>
              <a:rPr lang="en-GB" sz="1400" b="0" i="0" u="none" baseline="0" dirty="0">
                <a:solidFill>
                  <a:srgbClr val="1B4F9E"/>
                </a:solidFill>
                <a:latin typeface="Montserrat" panose="00000500000000000000"/>
              </a:rPr>
              <a:t>Doctor tab</a:t>
            </a:r>
          </a:p>
          <a:p>
            <a:pPr marL="839788" lvl="3" indent="-285750" algn="l" rtl="0">
              <a:buFont typeface="Wingdings" panose="05000000000000000000" pitchFamily="2" charset="2"/>
              <a:buChar char="Ø"/>
            </a:pPr>
            <a:r>
              <a:rPr lang="en-GB" sz="1400" b="0" i="0" u="none" baseline="0" dirty="0">
                <a:solidFill>
                  <a:srgbClr val="1B4F9E"/>
                </a:solidFill>
                <a:latin typeface="Montserrat" panose="00000500000000000000"/>
              </a:rPr>
              <a:t>Paramedical tab</a:t>
            </a:r>
          </a:p>
          <a:p>
            <a:pPr marL="839788" lvl="3" indent="-285750" algn="l" rtl="0">
              <a:buFont typeface="Wingdings" panose="05000000000000000000" pitchFamily="2" charset="2"/>
              <a:buChar char="Ø"/>
            </a:pPr>
            <a:r>
              <a:rPr lang="en-GB" sz="1400" b="0" i="0" u="none" baseline="0" dirty="0">
                <a:solidFill>
                  <a:srgbClr val="1B4F9E"/>
                </a:solidFill>
                <a:latin typeface="Montserrat" panose="00000500000000000000"/>
              </a:rPr>
              <a:t>Medication order</a:t>
            </a:r>
          </a:p>
          <a:p>
            <a:pPr marL="839788" lvl="3" indent="-285750" algn="l" rtl="0">
              <a:buFont typeface="Wingdings" panose="05000000000000000000" pitchFamily="2" charset="2"/>
              <a:buChar char="Ø"/>
            </a:pPr>
            <a:r>
              <a:rPr lang="en-GB" sz="1400" b="0" i="0" u="none" baseline="0" dirty="0">
                <a:solidFill>
                  <a:srgbClr val="1B4F9E"/>
                </a:solidFill>
                <a:latin typeface="Montserrat" panose="00000500000000000000"/>
              </a:rPr>
              <a:t>Care plan</a:t>
            </a:r>
          </a:p>
          <a:p>
            <a:pPr marL="839788" lvl="3" indent="-285750" algn="l" rtl="0">
              <a:buFont typeface="Wingdings" panose="05000000000000000000" pitchFamily="2" charset="2"/>
              <a:buChar char="Ø"/>
            </a:pPr>
            <a:r>
              <a:rPr lang="en-GB" sz="1400" b="0" i="0" u="none" baseline="0" dirty="0">
                <a:solidFill>
                  <a:srgbClr val="1B4F9E"/>
                </a:solidFill>
                <a:latin typeface="Montserrat" panose="00000500000000000000"/>
              </a:rPr>
              <a:t>Body diagram / Invasive materials</a:t>
            </a:r>
          </a:p>
          <a:p>
            <a:pPr marL="839788" lvl="3" indent="-285750" algn="l" rtl="0">
              <a:buFont typeface="Wingdings" panose="05000000000000000000" pitchFamily="2" charset="2"/>
              <a:buChar char="Ø"/>
            </a:pPr>
            <a:r>
              <a:rPr lang="en-GB" sz="1400" b="0" i="0" u="none" baseline="0" dirty="0">
                <a:solidFill>
                  <a:srgbClr val="1B4F9E"/>
                </a:solidFill>
                <a:latin typeface="Montserrat" panose="00000500000000000000"/>
              </a:rPr>
              <a:t>Laboratory</a:t>
            </a:r>
          </a:p>
          <a:p>
            <a:pPr marL="839788" lvl="3" indent="-285750" algn="l" rtl="0">
              <a:buFont typeface="Wingdings" panose="05000000000000000000" pitchFamily="2" charset="2"/>
              <a:buChar char="Ø"/>
            </a:pPr>
            <a:r>
              <a:rPr lang="en-GB" sz="1400" b="0" i="0" u="none" baseline="0" dirty="0">
                <a:solidFill>
                  <a:srgbClr val="1B4F9E"/>
                </a:solidFill>
                <a:latin typeface="Montserrat" panose="00000500000000000000"/>
              </a:rPr>
              <a:t>Views</a:t>
            </a:r>
          </a:p>
          <a:p>
            <a:pPr marL="839788" lvl="3" indent="-285750" algn="l" rtl="0">
              <a:buFont typeface="Wingdings" panose="05000000000000000000" pitchFamily="2" charset="2"/>
              <a:buChar char="Ø"/>
            </a:pPr>
            <a:r>
              <a:rPr lang="en-GB" sz="1400" b="0" i="0" u="none" baseline="0" dirty="0">
                <a:solidFill>
                  <a:srgbClr val="1B4F9E"/>
                </a:solidFill>
                <a:latin typeface="Montserrat" panose="00000500000000000000"/>
              </a:rPr>
              <a:t>Germs</a:t>
            </a:r>
          </a:p>
          <a:p>
            <a:pPr marL="839788" lvl="3" indent="-285750" algn="l" rtl="0">
              <a:buFont typeface="Wingdings" panose="05000000000000000000" pitchFamily="2" charset="2"/>
              <a:buChar char="Ø"/>
            </a:pPr>
            <a:r>
              <a:rPr lang="en-GB" sz="1400" b="0" i="0" u="none" baseline="0" dirty="0">
                <a:solidFill>
                  <a:srgbClr val="1B4F9E"/>
                </a:solidFill>
                <a:latin typeface="Montserrat" panose="00000500000000000000"/>
              </a:rPr>
              <a:t>SAPS II / Marker procedures / Procedure codes</a:t>
            </a:r>
          </a:p>
          <a:p>
            <a:pPr marL="839788" lvl="3" indent="-285750" algn="l" rtl="0">
              <a:buFont typeface="Wingdings" panose="05000000000000000000" pitchFamily="2" charset="2"/>
              <a:buChar char="Ø"/>
            </a:pPr>
            <a:r>
              <a:rPr lang="en-GB" sz="1400" b="0" i="0" u="none" baseline="0" dirty="0">
                <a:solidFill>
                  <a:srgbClr val="1B4F9E"/>
                </a:solidFill>
                <a:latin typeface="Montserrat" panose="00000500000000000000"/>
              </a:rPr>
              <a:t>Report</a:t>
            </a:r>
          </a:p>
          <a:p>
            <a:pPr marL="839788" lvl="3" indent="-285750" algn="l" rtl="0">
              <a:buFont typeface="Wingdings" panose="05000000000000000000" pitchFamily="2" charset="2"/>
              <a:buChar char="Ø"/>
            </a:pPr>
            <a:r>
              <a:rPr lang="en-GB" sz="1400" b="0" i="0" u="none" baseline="0" dirty="0">
                <a:solidFill>
                  <a:srgbClr val="1B4F9E"/>
                </a:solidFill>
                <a:latin typeface="Montserrat" panose="00000500000000000000"/>
              </a:rPr>
              <a:t>Blank record / Continuity between anaesthesia and ICU</a:t>
            </a:r>
          </a:p>
        </p:txBody>
      </p:sp>
    </p:spTree>
    <p:extLst>
      <p:ext uri="{BB962C8B-B14F-4D97-AF65-F5344CB8AC3E}">
        <p14:creationId xmlns:p14="http://schemas.microsoft.com/office/powerpoint/2010/main" val="2411474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EA7B310-332F-4EBB-A17D-18E3AAD58EAA}"/>
              </a:ext>
            </a:extLst>
          </p:cNvPr>
          <p:cNvPicPr>
            <a:picLocks noChangeAspect="1"/>
          </p:cNvPicPr>
          <p:nvPr/>
        </p:nvPicPr>
        <p:blipFill>
          <a:blip r:embed="rId3"/>
          <a:stretch>
            <a:fillRect/>
          </a:stretch>
        </p:blipFill>
        <p:spPr>
          <a:xfrm>
            <a:off x="4004088" y="1036474"/>
            <a:ext cx="3564836" cy="2005220"/>
          </a:xfrm>
          <a:prstGeom prst="rect">
            <a:avLst/>
          </a:prstGeom>
          <a:ln>
            <a:solidFill>
              <a:schemeClr val="accent1"/>
            </a:solidFill>
          </a:ln>
        </p:spPr>
      </p:pic>
      <p:sp>
        <p:nvSpPr>
          <p:cNvPr id="4" name="Titre 4">
            <a:extLst>
              <a:ext uri="{FF2B5EF4-FFF2-40B4-BE49-F238E27FC236}">
                <a16:creationId xmlns:a16="http://schemas.microsoft.com/office/drawing/2014/main" id="{601F9025-B3E6-482D-86ED-A553933E3182}"/>
              </a:ext>
            </a:extLst>
          </p:cNvPr>
          <p:cNvSpPr txBox="1">
            <a:spLocks/>
          </p:cNvSpPr>
          <p:nvPr/>
        </p:nvSpPr>
        <p:spPr>
          <a:xfrm>
            <a:off x="1542115" y="230475"/>
            <a:ext cx="5521157" cy="5378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2800" b="0" i="0" u="none" baseline="0" dirty="0">
                <a:solidFill>
                  <a:schemeClr val="accent1">
                    <a:lumMod val="75000"/>
                  </a:schemeClr>
                </a:solidFill>
                <a:latin typeface="Montserrat" panose="00000500000000000000" pitchFamily="50" charset="0"/>
              </a:rPr>
              <a:t>Laboratory</a:t>
            </a:r>
          </a:p>
        </p:txBody>
      </p:sp>
      <p:sp>
        <p:nvSpPr>
          <p:cNvPr id="6" name="ZoneTexte 5">
            <a:extLst>
              <a:ext uri="{FF2B5EF4-FFF2-40B4-BE49-F238E27FC236}">
                <a16:creationId xmlns:a16="http://schemas.microsoft.com/office/drawing/2014/main" id="{A25CBBE8-66F9-4B42-978D-20E0E230FA8D}"/>
              </a:ext>
            </a:extLst>
          </p:cNvPr>
          <p:cNvSpPr txBox="1"/>
          <p:nvPr/>
        </p:nvSpPr>
        <p:spPr>
          <a:xfrm>
            <a:off x="129111" y="1362549"/>
            <a:ext cx="3447831" cy="954103"/>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B4F9E"/>
                </a:solidFill>
                <a:effectLst/>
                <a:uFillTx/>
                <a:latin typeface="Montserrat" panose="00000500000000000000" pitchFamily="50" charset="0"/>
                <a:sym typeface="Calibri"/>
              </a:rPr>
              <a:t>Incorporat</a:t>
            </a:r>
            <a:r>
              <a:rPr lang="en-GB" sz="1400" b="0" i="0" u="none" baseline="0" dirty="0">
                <a:solidFill>
                  <a:srgbClr val="1B4F9E"/>
                </a:solidFill>
                <a:latin typeface="Montserrat" panose="00000500000000000000" pitchFamily="50" charset="0"/>
              </a:rPr>
              <a:t>es structured lab results</a:t>
            </a:r>
          </a:p>
          <a:p>
            <a:pPr marL="0" marR="0" indent="0" algn="l" defTabSz="457200" rtl="0" fontAlgn="auto" latinLnBrk="0" hangingPunct="0">
              <a:lnSpc>
                <a:spcPct val="100000"/>
              </a:lnSpc>
              <a:spcBef>
                <a:spcPts val="0"/>
              </a:spcBef>
              <a:spcAft>
                <a:spcPts val="0"/>
              </a:spcAft>
              <a:buClrTx/>
              <a:buSzTx/>
              <a:buFontTx/>
              <a:buNone/>
              <a:tabLst/>
            </a:pPr>
            <a:endParaRPr kumimoji="0" lang="en-GB" sz="1400" b="0" i="0" u="none" strike="noStrike" cap="none" spc="0" normalizeH="0" baseline="0" dirty="0">
              <a:ln>
                <a:noFill/>
              </a:ln>
              <a:solidFill>
                <a:srgbClr val="1B4F9E"/>
              </a:solidFill>
              <a:effectLst/>
              <a:uFillTx/>
              <a:latin typeface="Montserrat" panose="00000500000000000000" pitchFamily="50" charset="0"/>
              <a:sym typeface="Calibri"/>
            </a:endParaRPr>
          </a:p>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B4F9E"/>
                </a:solidFill>
                <a:latin typeface="Montserrat" panose="00000500000000000000" pitchFamily="50" charset="0"/>
              </a:rPr>
              <a:t>Automatic view creation</a:t>
            </a:r>
          </a:p>
        </p:txBody>
      </p:sp>
      <p:pic>
        <p:nvPicPr>
          <p:cNvPr id="7" name="Image 6">
            <a:extLst>
              <a:ext uri="{FF2B5EF4-FFF2-40B4-BE49-F238E27FC236}">
                <a16:creationId xmlns:a16="http://schemas.microsoft.com/office/drawing/2014/main" id="{78AC47F6-6C58-47F1-9BBE-1DDBDC50E10D}"/>
              </a:ext>
            </a:extLst>
          </p:cNvPr>
          <p:cNvPicPr/>
          <p:nvPr/>
        </p:nvPicPr>
        <p:blipFill>
          <a:blip r:embed="rId4"/>
          <a:stretch>
            <a:fillRect/>
          </a:stretch>
        </p:blipFill>
        <p:spPr>
          <a:xfrm>
            <a:off x="2216675" y="4508295"/>
            <a:ext cx="6840855" cy="1591945"/>
          </a:xfrm>
          <a:prstGeom prst="rect">
            <a:avLst/>
          </a:prstGeom>
          <a:ln>
            <a:solidFill>
              <a:srgbClr val="144F9F"/>
            </a:solidFill>
          </a:ln>
        </p:spPr>
      </p:pic>
      <p:sp>
        <p:nvSpPr>
          <p:cNvPr id="8" name="ZoneTexte 7">
            <a:extLst>
              <a:ext uri="{FF2B5EF4-FFF2-40B4-BE49-F238E27FC236}">
                <a16:creationId xmlns:a16="http://schemas.microsoft.com/office/drawing/2014/main" id="{35F563CE-BD87-457E-AD0A-6D83D551A76E}"/>
              </a:ext>
            </a:extLst>
          </p:cNvPr>
          <p:cNvSpPr txBox="1"/>
          <p:nvPr/>
        </p:nvSpPr>
        <p:spPr>
          <a:xfrm>
            <a:off x="101596" y="4827215"/>
            <a:ext cx="1985818" cy="1384990"/>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B4F9E"/>
                </a:solidFill>
                <a:latin typeface="Montserrat" panose="00000500000000000000" pitchFamily="50" charset="0"/>
              </a:rPr>
              <a:t>Data cross-referenced with other information in the record (example with the blood gas tab)</a:t>
            </a:r>
            <a:endParaRPr kumimoji="0" lang="en-GB" sz="1400" b="0" i="0" u="none" strike="noStrike" cap="none" spc="0" normalizeH="0" baseline="0" dirty="0">
              <a:ln>
                <a:noFill/>
              </a:ln>
              <a:solidFill>
                <a:srgbClr val="1B4F9E"/>
              </a:solidFill>
              <a:effectLst/>
              <a:uFillTx/>
              <a:latin typeface="Montserrat" panose="00000500000000000000" pitchFamily="50" charset="0"/>
              <a:sym typeface="Calibri"/>
            </a:endParaRPr>
          </a:p>
        </p:txBody>
      </p:sp>
      <p:sp>
        <p:nvSpPr>
          <p:cNvPr id="9" name="ZoneTexte 8">
            <a:extLst>
              <a:ext uri="{FF2B5EF4-FFF2-40B4-BE49-F238E27FC236}">
                <a16:creationId xmlns:a16="http://schemas.microsoft.com/office/drawing/2014/main" id="{F75B0C1E-9D59-4EFD-BAAE-874CAA80265D}"/>
              </a:ext>
            </a:extLst>
          </p:cNvPr>
          <p:cNvSpPr txBox="1"/>
          <p:nvPr/>
        </p:nvSpPr>
        <p:spPr>
          <a:xfrm>
            <a:off x="6102576" y="3581042"/>
            <a:ext cx="2403250" cy="738660"/>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B4F9E"/>
                </a:solidFill>
                <a:effectLst/>
                <a:uFillTx/>
                <a:latin typeface="Montserrat" panose="00000500000000000000" pitchFamily="50" charset="0"/>
                <a:sym typeface="Calibri"/>
              </a:rPr>
              <a:t>If you right-click on any line you can see the curve</a:t>
            </a:r>
            <a:endParaRPr lang="en-GB" sz="1400" dirty="0">
              <a:solidFill>
                <a:srgbClr val="1B4F9E"/>
              </a:solidFill>
              <a:latin typeface="Montserrat" panose="00000500000000000000" pitchFamily="50" charset="0"/>
            </a:endParaRPr>
          </a:p>
        </p:txBody>
      </p:sp>
      <p:cxnSp>
        <p:nvCxnSpPr>
          <p:cNvPr id="10" name="Connecteur droit avec flèche 9">
            <a:extLst>
              <a:ext uri="{FF2B5EF4-FFF2-40B4-BE49-F238E27FC236}">
                <a16:creationId xmlns:a16="http://schemas.microsoft.com/office/drawing/2014/main" id="{C1749C9C-B16F-4F32-8889-DFAA494C5C89}"/>
              </a:ext>
            </a:extLst>
          </p:cNvPr>
          <p:cNvCxnSpPr>
            <a:cxnSpLocks/>
          </p:cNvCxnSpPr>
          <p:nvPr/>
        </p:nvCxnSpPr>
        <p:spPr>
          <a:xfrm>
            <a:off x="4211782" y="1671782"/>
            <a:ext cx="715641" cy="1773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CA8AB6D0-BE9E-4336-9C42-B144C80BE2C4}"/>
              </a:ext>
            </a:extLst>
          </p:cNvPr>
          <p:cNvPicPr>
            <a:picLocks noChangeAspect="1"/>
          </p:cNvPicPr>
          <p:nvPr/>
        </p:nvPicPr>
        <p:blipFill rotWithShape="1">
          <a:blip r:embed="rId5"/>
          <a:srcRect t="20821" r="86957" b="62367"/>
          <a:stretch/>
        </p:blipFill>
        <p:spPr>
          <a:xfrm>
            <a:off x="4569602" y="3518019"/>
            <a:ext cx="1192696" cy="864705"/>
          </a:xfrm>
          <a:prstGeom prst="rect">
            <a:avLst/>
          </a:prstGeom>
          <a:ln>
            <a:solidFill>
              <a:schemeClr val="accent1"/>
            </a:solidFill>
          </a:ln>
        </p:spPr>
      </p:pic>
    </p:spTree>
    <p:extLst>
      <p:ext uri="{BB962C8B-B14F-4D97-AF65-F5344CB8AC3E}">
        <p14:creationId xmlns:p14="http://schemas.microsoft.com/office/powerpoint/2010/main" val="721507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4">
            <a:extLst>
              <a:ext uri="{FF2B5EF4-FFF2-40B4-BE49-F238E27FC236}">
                <a16:creationId xmlns:a16="http://schemas.microsoft.com/office/drawing/2014/main" id="{601F9025-B3E6-482D-86ED-A553933E3182}"/>
              </a:ext>
            </a:extLst>
          </p:cNvPr>
          <p:cNvSpPr txBox="1">
            <a:spLocks/>
          </p:cNvSpPr>
          <p:nvPr/>
        </p:nvSpPr>
        <p:spPr>
          <a:xfrm>
            <a:off x="1542115" y="230475"/>
            <a:ext cx="5521157" cy="5378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2800" b="0" i="0" u="none" baseline="0" dirty="0">
                <a:solidFill>
                  <a:schemeClr val="accent1">
                    <a:lumMod val="75000"/>
                  </a:schemeClr>
                </a:solidFill>
                <a:latin typeface="Montserrat" panose="00000500000000000000" pitchFamily="50" charset="0"/>
              </a:rPr>
              <a:t>Views</a:t>
            </a:r>
          </a:p>
        </p:txBody>
      </p:sp>
      <p:sp>
        <p:nvSpPr>
          <p:cNvPr id="7" name="ZoneTexte 6">
            <a:extLst>
              <a:ext uri="{FF2B5EF4-FFF2-40B4-BE49-F238E27FC236}">
                <a16:creationId xmlns:a16="http://schemas.microsoft.com/office/drawing/2014/main" id="{5A9B111D-80B4-48D8-96E5-0A60315DF1B3}"/>
              </a:ext>
            </a:extLst>
          </p:cNvPr>
          <p:cNvSpPr txBox="1"/>
          <p:nvPr/>
        </p:nvSpPr>
        <p:spPr>
          <a:xfrm>
            <a:off x="175417" y="1088407"/>
            <a:ext cx="4153985" cy="954103"/>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B4F9E"/>
                </a:solidFill>
                <a:latin typeface="Montserrat" panose="00000500000000000000" pitchFamily="50" charset="0"/>
              </a:rPr>
              <a:t>General: for the overview of the record and the changes over time </a:t>
            </a:r>
          </a:p>
          <a:p>
            <a:pPr marL="0" marR="0" indent="0" algn="l" defTabSz="457200" rtl="0" fontAlgn="auto" latinLnBrk="0" hangingPunct="0">
              <a:lnSpc>
                <a:spcPct val="100000"/>
              </a:lnSpc>
              <a:spcBef>
                <a:spcPts val="0"/>
              </a:spcBef>
              <a:spcAft>
                <a:spcPts val="0"/>
              </a:spcAft>
              <a:buClrTx/>
              <a:buSzTx/>
              <a:buFontTx/>
              <a:buNone/>
              <a:tabLst/>
            </a:pPr>
            <a:endParaRPr lang="en-GB" sz="1400" dirty="0">
              <a:solidFill>
                <a:srgbClr val="1B4F9E"/>
              </a:solidFill>
              <a:latin typeface="Montserrat" panose="00000500000000000000" pitchFamily="50" charset="0"/>
            </a:endParaRPr>
          </a:p>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B4F9E"/>
                </a:solidFill>
                <a:latin typeface="Montserrat" panose="00000500000000000000" pitchFamily="50" charset="0"/>
              </a:rPr>
              <a:t>Focus on the timescale</a:t>
            </a:r>
            <a:endParaRPr kumimoji="0" lang="en-GB" sz="1400" b="0" i="0" u="none" strike="noStrike" cap="none" spc="0" normalizeH="0" baseline="0" dirty="0">
              <a:ln>
                <a:noFill/>
              </a:ln>
              <a:solidFill>
                <a:srgbClr val="1B4F9E"/>
              </a:solidFill>
              <a:effectLst/>
              <a:uFillTx/>
              <a:latin typeface="Montserrat" panose="00000500000000000000" pitchFamily="50" charset="0"/>
              <a:sym typeface="Calibri"/>
            </a:endParaRPr>
          </a:p>
        </p:txBody>
      </p:sp>
      <p:sp>
        <p:nvSpPr>
          <p:cNvPr id="9" name="ZoneTexte 8">
            <a:extLst>
              <a:ext uri="{FF2B5EF4-FFF2-40B4-BE49-F238E27FC236}">
                <a16:creationId xmlns:a16="http://schemas.microsoft.com/office/drawing/2014/main" id="{DD26B9F1-41F6-475B-93A1-F9434843A6E7}"/>
              </a:ext>
            </a:extLst>
          </p:cNvPr>
          <p:cNvSpPr txBox="1"/>
          <p:nvPr/>
        </p:nvSpPr>
        <p:spPr>
          <a:xfrm>
            <a:off x="252319" y="3070230"/>
            <a:ext cx="3176682" cy="1384990"/>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B4F9E"/>
                </a:solidFill>
                <a:latin typeface="Montserrat" panose="00000500000000000000" pitchFamily="50" charset="0"/>
              </a:rPr>
              <a:t>Haemodynamics:</a:t>
            </a:r>
          </a:p>
          <a:p>
            <a:pPr marL="0" marR="0" indent="0" algn="l"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B4F9E"/>
                </a:solidFill>
                <a:effectLst/>
                <a:uFillTx/>
                <a:latin typeface="Montserrat" panose="00000500000000000000" pitchFamily="50" charset="0"/>
                <a:sym typeface="Calibri"/>
              </a:rPr>
              <a:t>Information cross-referenced to look at hemodynamic changes in the patient according to amine and volume expander treatments</a:t>
            </a:r>
          </a:p>
        </p:txBody>
      </p:sp>
      <p:sp>
        <p:nvSpPr>
          <p:cNvPr id="11" name="ZoneTexte 10">
            <a:extLst>
              <a:ext uri="{FF2B5EF4-FFF2-40B4-BE49-F238E27FC236}">
                <a16:creationId xmlns:a16="http://schemas.microsoft.com/office/drawing/2014/main" id="{8F193539-B159-4F11-A5F1-90EAD1E7A458}"/>
              </a:ext>
            </a:extLst>
          </p:cNvPr>
          <p:cNvSpPr txBox="1"/>
          <p:nvPr/>
        </p:nvSpPr>
        <p:spPr>
          <a:xfrm>
            <a:off x="1535235" y="4656181"/>
            <a:ext cx="1434350" cy="307773"/>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B4F9E"/>
                </a:solidFill>
                <a:latin typeface="Montserrat" panose="00000500000000000000" pitchFamily="50" charset="0"/>
              </a:rPr>
              <a:t>Pulmonary</a:t>
            </a:r>
            <a:endParaRPr lang="en-GB" sz="1400" dirty="0">
              <a:solidFill>
                <a:srgbClr val="1B4F9E"/>
              </a:solidFill>
              <a:latin typeface="Montserrat" panose="00000500000000000000" pitchFamily="50" charset="0"/>
            </a:endParaRPr>
          </a:p>
        </p:txBody>
      </p:sp>
      <p:sp>
        <p:nvSpPr>
          <p:cNvPr id="13" name="ZoneTexte 12">
            <a:extLst>
              <a:ext uri="{FF2B5EF4-FFF2-40B4-BE49-F238E27FC236}">
                <a16:creationId xmlns:a16="http://schemas.microsoft.com/office/drawing/2014/main" id="{0576B98C-A48A-478A-98A6-94CFF649B36E}"/>
              </a:ext>
            </a:extLst>
          </p:cNvPr>
          <p:cNvSpPr txBox="1"/>
          <p:nvPr/>
        </p:nvSpPr>
        <p:spPr>
          <a:xfrm>
            <a:off x="2252410" y="5107555"/>
            <a:ext cx="1434350" cy="307773"/>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B4F9E"/>
                </a:solidFill>
                <a:latin typeface="Montserrat" panose="00000500000000000000" pitchFamily="50" charset="0"/>
              </a:rPr>
              <a:t>Infection</a:t>
            </a:r>
          </a:p>
        </p:txBody>
      </p:sp>
      <p:sp>
        <p:nvSpPr>
          <p:cNvPr id="15" name="ZoneTexte 14">
            <a:extLst>
              <a:ext uri="{FF2B5EF4-FFF2-40B4-BE49-F238E27FC236}">
                <a16:creationId xmlns:a16="http://schemas.microsoft.com/office/drawing/2014/main" id="{BEDE6528-D564-48FA-8A6C-806F4E5AA533}"/>
              </a:ext>
            </a:extLst>
          </p:cNvPr>
          <p:cNvSpPr txBox="1"/>
          <p:nvPr/>
        </p:nvSpPr>
        <p:spPr>
          <a:xfrm>
            <a:off x="2969585" y="5496640"/>
            <a:ext cx="1434350" cy="307773"/>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B4F9E"/>
                </a:solidFill>
                <a:latin typeface="Montserrat" panose="00000500000000000000" pitchFamily="50" charset="0"/>
              </a:rPr>
              <a:t>Kidneys</a:t>
            </a:r>
          </a:p>
        </p:txBody>
      </p:sp>
      <p:pic>
        <p:nvPicPr>
          <p:cNvPr id="2" name="Image 1">
            <a:extLst>
              <a:ext uri="{FF2B5EF4-FFF2-40B4-BE49-F238E27FC236}">
                <a16:creationId xmlns:a16="http://schemas.microsoft.com/office/drawing/2014/main" id="{0B5CEDB4-0916-467D-ACDE-48F1B621B909}"/>
              </a:ext>
            </a:extLst>
          </p:cNvPr>
          <p:cNvPicPr>
            <a:picLocks noChangeAspect="1"/>
          </p:cNvPicPr>
          <p:nvPr/>
        </p:nvPicPr>
        <p:blipFill>
          <a:blip r:embed="rId3"/>
          <a:stretch>
            <a:fillRect/>
          </a:stretch>
        </p:blipFill>
        <p:spPr>
          <a:xfrm>
            <a:off x="3884188" y="2214472"/>
            <a:ext cx="5143258" cy="2893083"/>
          </a:xfrm>
          <a:prstGeom prst="rect">
            <a:avLst/>
          </a:prstGeom>
          <a:ln>
            <a:solidFill>
              <a:schemeClr val="accent1"/>
            </a:solidFill>
          </a:ln>
        </p:spPr>
      </p:pic>
    </p:spTree>
    <p:extLst>
      <p:ext uri="{BB962C8B-B14F-4D97-AF65-F5344CB8AC3E}">
        <p14:creationId xmlns:p14="http://schemas.microsoft.com/office/powerpoint/2010/main" val="4258693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4">
            <a:extLst>
              <a:ext uri="{FF2B5EF4-FFF2-40B4-BE49-F238E27FC236}">
                <a16:creationId xmlns:a16="http://schemas.microsoft.com/office/drawing/2014/main" id="{601F9025-B3E6-482D-86ED-A553933E3182}"/>
              </a:ext>
            </a:extLst>
          </p:cNvPr>
          <p:cNvSpPr txBox="1">
            <a:spLocks/>
          </p:cNvSpPr>
          <p:nvPr/>
        </p:nvSpPr>
        <p:spPr>
          <a:xfrm>
            <a:off x="1542115" y="230475"/>
            <a:ext cx="5521157" cy="5378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2800" b="0" i="0" u="none" baseline="0" dirty="0">
                <a:solidFill>
                  <a:schemeClr val="accent1">
                    <a:lumMod val="75000"/>
                  </a:schemeClr>
                </a:solidFill>
                <a:latin typeface="Montserrat" panose="00000500000000000000" pitchFamily="50" charset="0"/>
              </a:rPr>
              <a:t>Germs</a:t>
            </a:r>
          </a:p>
        </p:txBody>
      </p:sp>
      <p:sp>
        <p:nvSpPr>
          <p:cNvPr id="5" name="ZoneTexte 4">
            <a:extLst>
              <a:ext uri="{FF2B5EF4-FFF2-40B4-BE49-F238E27FC236}">
                <a16:creationId xmlns:a16="http://schemas.microsoft.com/office/drawing/2014/main" id="{52423312-FD4D-4BA7-9F00-20FAEEE02F43}"/>
              </a:ext>
            </a:extLst>
          </p:cNvPr>
          <p:cNvSpPr txBox="1"/>
          <p:nvPr/>
        </p:nvSpPr>
        <p:spPr>
          <a:xfrm>
            <a:off x="185297" y="1060698"/>
            <a:ext cx="7568054" cy="954103"/>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B4F9E"/>
                </a:solidFill>
                <a:latin typeface="Montserrat" panose="00000500000000000000" pitchFamily="50" charset="0"/>
              </a:rPr>
              <a:t>Infections are traceable</a:t>
            </a:r>
          </a:p>
          <a:p>
            <a:pPr marL="0" marR="0" indent="0" algn="l" defTabSz="457200" rtl="0" fontAlgn="auto" latinLnBrk="0" hangingPunct="0">
              <a:lnSpc>
                <a:spcPct val="100000"/>
              </a:lnSpc>
              <a:spcBef>
                <a:spcPts val="0"/>
              </a:spcBef>
              <a:spcAft>
                <a:spcPts val="0"/>
              </a:spcAft>
              <a:buClrTx/>
              <a:buSzTx/>
              <a:buFontTx/>
              <a:buNone/>
              <a:tabLst/>
            </a:pPr>
            <a:endParaRPr kumimoji="0" lang="en-GB" sz="1400" b="0" i="0" u="none" strike="noStrike" cap="none" spc="0" normalizeH="0" baseline="0" dirty="0">
              <a:ln>
                <a:noFill/>
              </a:ln>
              <a:solidFill>
                <a:srgbClr val="1B4F9E"/>
              </a:solidFill>
              <a:effectLst/>
              <a:uFillTx/>
              <a:latin typeface="Montserrat" panose="00000500000000000000" pitchFamily="50" charset="0"/>
              <a:sym typeface="Calibri"/>
            </a:endParaRPr>
          </a:p>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B4F9E"/>
                </a:solidFill>
                <a:latin typeface="Montserrat" panose="00000500000000000000" pitchFamily="50" charset="0"/>
              </a:rPr>
              <a:t>This information is cross-referenced with laboratory results and invasive materials</a:t>
            </a:r>
            <a:endParaRPr kumimoji="0" lang="en-GB" sz="1400" b="0" i="0" u="none" strike="noStrike" cap="none" spc="0" normalizeH="0" baseline="0" dirty="0">
              <a:ln>
                <a:noFill/>
              </a:ln>
              <a:solidFill>
                <a:srgbClr val="1B4F9E"/>
              </a:solidFill>
              <a:effectLst/>
              <a:uFillTx/>
              <a:latin typeface="Montserrat" panose="00000500000000000000" pitchFamily="50" charset="0"/>
              <a:sym typeface="Calibri"/>
            </a:endParaRPr>
          </a:p>
        </p:txBody>
      </p:sp>
      <p:pic>
        <p:nvPicPr>
          <p:cNvPr id="3" name="Image 2">
            <a:extLst>
              <a:ext uri="{FF2B5EF4-FFF2-40B4-BE49-F238E27FC236}">
                <a16:creationId xmlns:a16="http://schemas.microsoft.com/office/drawing/2014/main" id="{84694CF8-1C47-4227-9D43-2140E5C3BE88}"/>
              </a:ext>
            </a:extLst>
          </p:cNvPr>
          <p:cNvPicPr>
            <a:picLocks noChangeAspect="1"/>
          </p:cNvPicPr>
          <p:nvPr/>
        </p:nvPicPr>
        <p:blipFill>
          <a:blip r:embed="rId3"/>
          <a:stretch>
            <a:fillRect/>
          </a:stretch>
        </p:blipFill>
        <p:spPr>
          <a:xfrm>
            <a:off x="1659835" y="2199033"/>
            <a:ext cx="6659217" cy="3745810"/>
          </a:xfrm>
          <a:prstGeom prst="rect">
            <a:avLst/>
          </a:prstGeom>
          <a:ln>
            <a:solidFill>
              <a:schemeClr val="accent1"/>
            </a:solidFill>
          </a:ln>
        </p:spPr>
      </p:pic>
    </p:spTree>
    <p:extLst>
      <p:ext uri="{BB962C8B-B14F-4D97-AF65-F5344CB8AC3E}">
        <p14:creationId xmlns:p14="http://schemas.microsoft.com/office/powerpoint/2010/main" val="655877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4">
            <a:extLst>
              <a:ext uri="{FF2B5EF4-FFF2-40B4-BE49-F238E27FC236}">
                <a16:creationId xmlns:a16="http://schemas.microsoft.com/office/drawing/2014/main" id="{601F9025-B3E6-482D-86ED-A553933E3182}"/>
              </a:ext>
            </a:extLst>
          </p:cNvPr>
          <p:cNvSpPr txBox="1">
            <a:spLocks/>
          </p:cNvSpPr>
          <p:nvPr/>
        </p:nvSpPr>
        <p:spPr>
          <a:xfrm>
            <a:off x="1542115" y="230475"/>
            <a:ext cx="5521157" cy="5378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b">
            <a:normAutofit fontScale="77500" lnSpcReduction="20000"/>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2800" b="0" i="0" u="none" baseline="0" dirty="0">
                <a:solidFill>
                  <a:schemeClr val="accent1">
                    <a:lumMod val="75000"/>
                  </a:schemeClr>
                </a:solidFill>
                <a:latin typeface="Montserrat" panose="00000500000000000000" pitchFamily="50" charset="0"/>
              </a:rPr>
              <a:t>SAPS II / Marker procedures / Procedure codes</a:t>
            </a:r>
          </a:p>
        </p:txBody>
      </p:sp>
      <p:sp>
        <p:nvSpPr>
          <p:cNvPr id="6" name="ZoneTexte 5">
            <a:extLst>
              <a:ext uri="{FF2B5EF4-FFF2-40B4-BE49-F238E27FC236}">
                <a16:creationId xmlns:a16="http://schemas.microsoft.com/office/drawing/2014/main" id="{A25CBBE8-66F9-4B42-978D-20E0E230FA8D}"/>
              </a:ext>
            </a:extLst>
          </p:cNvPr>
          <p:cNvSpPr txBox="1"/>
          <p:nvPr/>
        </p:nvSpPr>
        <p:spPr>
          <a:xfrm>
            <a:off x="5694493" y="1192913"/>
            <a:ext cx="2077907" cy="523216"/>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B4F9E"/>
                </a:solidFill>
                <a:latin typeface="Montserrat" panose="00000500000000000000" pitchFamily="50" charset="0"/>
              </a:rPr>
              <a:t>Automatic SAPS II calculation</a:t>
            </a:r>
            <a:endParaRPr kumimoji="0" lang="en-GB" sz="1400" b="0" i="0" u="none" strike="noStrike" cap="none" spc="0" normalizeH="0" baseline="0" dirty="0">
              <a:ln>
                <a:noFill/>
              </a:ln>
              <a:solidFill>
                <a:srgbClr val="1B4F9E"/>
              </a:solidFill>
              <a:effectLst/>
              <a:uFillTx/>
              <a:latin typeface="Montserrat" panose="00000500000000000000" pitchFamily="50" charset="0"/>
              <a:sym typeface="Calibri"/>
            </a:endParaRPr>
          </a:p>
        </p:txBody>
      </p:sp>
      <p:sp>
        <p:nvSpPr>
          <p:cNvPr id="8" name="ZoneTexte 7">
            <a:extLst>
              <a:ext uri="{FF2B5EF4-FFF2-40B4-BE49-F238E27FC236}">
                <a16:creationId xmlns:a16="http://schemas.microsoft.com/office/drawing/2014/main" id="{B92A5939-A969-45A1-AE2A-79B4A37FCD12}"/>
              </a:ext>
            </a:extLst>
          </p:cNvPr>
          <p:cNvSpPr txBox="1"/>
          <p:nvPr/>
        </p:nvSpPr>
        <p:spPr>
          <a:xfrm>
            <a:off x="5694494" y="2181225"/>
            <a:ext cx="2867616" cy="1384990"/>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B4F9E"/>
                </a:solidFill>
                <a:latin typeface="Montserrat" panose="00000500000000000000" pitchFamily="50" charset="0"/>
              </a:rPr>
              <a:t>Open the procedure code tool and show how procedures with procedure codes are detected automatically from the items in the record</a:t>
            </a:r>
            <a:endParaRPr kumimoji="0" lang="en-GB" sz="1400" b="0" i="0" u="none" strike="noStrike" cap="none" spc="0" normalizeH="0" baseline="0" dirty="0">
              <a:ln>
                <a:noFill/>
              </a:ln>
              <a:solidFill>
                <a:srgbClr val="1B4F9E"/>
              </a:solidFill>
              <a:effectLst/>
              <a:uFillTx/>
              <a:latin typeface="Montserrat" panose="00000500000000000000" pitchFamily="50" charset="0"/>
              <a:sym typeface="Calibri"/>
            </a:endParaRPr>
          </a:p>
        </p:txBody>
      </p:sp>
      <p:pic>
        <p:nvPicPr>
          <p:cNvPr id="5" name="Image 4">
            <a:extLst>
              <a:ext uri="{FF2B5EF4-FFF2-40B4-BE49-F238E27FC236}">
                <a16:creationId xmlns:a16="http://schemas.microsoft.com/office/drawing/2014/main" id="{FB5E2653-B102-4A89-99BC-769B08844CA2}"/>
              </a:ext>
            </a:extLst>
          </p:cNvPr>
          <p:cNvPicPr>
            <a:picLocks noChangeAspect="1"/>
          </p:cNvPicPr>
          <p:nvPr/>
        </p:nvPicPr>
        <p:blipFill rotWithShape="1">
          <a:blip r:embed="rId3"/>
          <a:srcRect r="44348" b="29324"/>
          <a:stretch/>
        </p:blipFill>
        <p:spPr>
          <a:xfrm>
            <a:off x="208721" y="1227485"/>
            <a:ext cx="5088835" cy="3635237"/>
          </a:xfrm>
          <a:prstGeom prst="rect">
            <a:avLst/>
          </a:prstGeom>
          <a:ln>
            <a:solidFill>
              <a:schemeClr val="accent1"/>
            </a:solidFill>
          </a:ln>
        </p:spPr>
      </p:pic>
      <p:pic>
        <p:nvPicPr>
          <p:cNvPr id="7" name="Image 6">
            <a:extLst>
              <a:ext uri="{FF2B5EF4-FFF2-40B4-BE49-F238E27FC236}">
                <a16:creationId xmlns:a16="http://schemas.microsoft.com/office/drawing/2014/main" id="{9E8699C0-EBDE-4FD7-9BD5-DD6457830EFD}"/>
              </a:ext>
            </a:extLst>
          </p:cNvPr>
          <p:cNvPicPr>
            <a:picLocks noChangeAspect="1"/>
          </p:cNvPicPr>
          <p:nvPr/>
        </p:nvPicPr>
        <p:blipFill rotWithShape="1">
          <a:blip r:embed="rId4"/>
          <a:srcRect l="27717" t="17130" r="27608" b="16699"/>
          <a:stretch/>
        </p:blipFill>
        <p:spPr>
          <a:xfrm>
            <a:off x="5777996" y="3612973"/>
            <a:ext cx="2999914" cy="2499497"/>
          </a:xfrm>
          <a:prstGeom prst="rect">
            <a:avLst/>
          </a:prstGeom>
          <a:ln>
            <a:solidFill>
              <a:schemeClr val="accent1"/>
            </a:solidFill>
          </a:ln>
        </p:spPr>
      </p:pic>
    </p:spTree>
    <p:extLst>
      <p:ext uri="{BB962C8B-B14F-4D97-AF65-F5344CB8AC3E}">
        <p14:creationId xmlns:p14="http://schemas.microsoft.com/office/powerpoint/2010/main" val="2461822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89CA2E3-364F-4C9A-84C4-61299B0DA6FA}"/>
              </a:ext>
            </a:extLst>
          </p:cNvPr>
          <p:cNvPicPr>
            <a:picLocks noChangeAspect="1"/>
          </p:cNvPicPr>
          <p:nvPr/>
        </p:nvPicPr>
        <p:blipFill>
          <a:blip r:embed="rId3"/>
          <a:stretch>
            <a:fillRect/>
          </a:stretch>
        </p:blipFill>
        <p:spPr>
          <a:xfrm>
            <a:off x="2355574" y="1055640"/>
            <a:ext cx="6533297" cy="3674980"/>
          </a:xfrm>
          <a:prstGeom prst="rect">
            <a:avLst/>
          </a:prstGeom>
          <a:ln>
            <a:solidFill>
              <a:schemeClr val="accent1"/>
            </a:solidFill>
          </a:ln>
        </p:spPr>
      </p:pic>
      <p:sp>
        <p:nvSpPr>
          <p:cNvPr id="4" name="Titre 4">
            <a:extLst>
              <a:ext uri="{FF2B5EF4-FFF2-40B4-BE49-F238E27FC236}">
                <a16:creationId xmlns:a16="http://schemas.microsoft.com/office/drawing/2014/main" id="{601F9025-B3E6-482D-86ED-A553933E3182}"/>
              </a:ext>
            </a:extLst>
          </p:cNvPr>
          <p:cNvSpPr txBox="1">
            <a:spLocks/>
          </p:cNvSpPr>
          <p:nvPr/>
        </p:nvSpPr>
        <p:spPr>
          <a:xfrm>
            <a:off x="1542115" y="230475"/>
            <a:ext cx="5521157" cy="5378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2800" b="0" i="0" u="none" baseline="0" dirty="0">
                <a:solidFill>
                  <a:schemeClr val="accent1">
                    <a:lumMod val="75000"/>
                  </a:schemeClr>
                </a:solidFill>
                <a:latin typeface="Montserrat" panose="00000500000000000000" pitchFamily="50" charset="0"/>
              </a:rPr>
              <a:t>Report</a:t>
            </a:r>
          </a:p>
        </p:txBody>
      </p:sp>
      <p:sp>
        <p:nvSpPr>
          <p:cNvPr id="6" name="ZoneTexte 5">
            <a:extLst>
              <a:ext uri="{FF2B5EF4-FFF2-40B4-BE49-F238E27FC236}">
                <a16:creationId xmlns:a16="http://schemas.microsoft.com/office/drawing/2014/main" id="{A25CBBE8-66F9-4B42-978D-20E0E230FA8D}"/>
              </a:ext>
            </a:extLst>
          </p:cNvPr>
          <p:cNvSpPr txBox="1"/>
          <p:nvPr/>
        </p:nvSpPr>
        <p:spPr>
          <a:xfrm>
            <a:off x="146548" y="1055640"/>
            <a:ext cx="2101352" cy="2246765"/>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B4F9E"/>
                </a:solidFill>
                <a:effectLst/>
                <a:uFillTx/>
                <a:latin typeface="Montserrat" panose="00000500000000000000" pitchFamily="50" charset="0"/>
                <a:sym typeface="Calibri"/>
              </a:rPr>
              <a:t>In the ‘doctor’ tab, </a:t>
            </a:r>
            <a:r>
              <a:rPr lang="en-GB" sz="1400" b="0" i="0" u="none" baseline="0" dirty="0">
                <a:solidFill>
                  <a:srgbClr val="1B4F9E"/>
                </a:solidFill>
                <a:latin typeface="Montserrat" panose="00000500000000000000" pitchFamily="50" charset="0"/>
              </a:rPr>
              <a:t>then the ‘discharge report’ tab</a:t>
            </a:r>
          </a:p>
          <a:p>
            <a:pPr marL="0" marR="0" indent="0" algn="l" defTabSz="457200" rtl="0" fontAlgn="auto" latinLnBrk="0" hangingPunct="0">
              <a:lnSpc>
                <a:spcPct val="100000"/>
              </a:lnSpc>
              <a:spcBef>
                <a:spcPts val="0"/>
              </a:spcBef>
              <a:spcAft>
                <a:spcPts val="0"/>
              </a:spcAft>
              <a:buClrTx/>
              <a:buSzTx/>
              <a:buFontTx/>
              <a:buNone/>
              <a:tabLst/>
            </a:pPr>
            <a:endParaRPr lang="en-GB" sz="1400" dirty="0">
              <a:solidFill>
                <a:srgbClr val="1B4F9E"/>
              </a:solidFill>
              <a:latin typeface="Montserrat" panose="00000500000000000000" pitchFamily="50" charset="0"/>
            </a:endParaRPr>
          </a:p>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B4F9E"/>
                </a:solidFill>
                <a:latin typeface="Montserrat" panose="00000500000000000000" pitchFamily="50" charset="0"/>
              </a:rPr>
              <a:t>Explain the report example</a:t>
            </a:r>
          </a:p>
          <a:p>
            <a:pPr marL="0" marR="0" indent="0" algn="l"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B4F9E"/>
                </a:solidFill>
                <a:effectLst/>
                <a:uFillTx/>
                <a:latin typeface="Montserrat" panose="00000500000000000000" pitchFamily="50" charset="0"/>
                <a:sym typeface="Calibri"/>
              </a:rPr>
              <a:t>showing a large amount of information</a:t>
            </a:r>
          </a:p>
        </p:txBody>
      </p:sp>
      <p:sp>
        <p:nvSpPr>
          <p:cNvPr id="8" name="ZoneTexte 7">
            <a:extLst>
              <a:ext uri="{FF2B5EF4-FFF2-40B4-BE49-F238E27FC236}">
                <a16:creationId xmlns:a16="http://schemas.microsoft.com/office/drawing/2014/main" id="{8D6E2FB6-A520-4932-BC92-6C46DDAE6B91}"/>
              </a:ext>
            </a:extLst>
          </p:cNvPr>
          <p:cNvSpPr txBox="1"/>
          <p:nvPr/>
        </p:nvSpPr>
        <p:spPr>
          <a:xfrm>
            <a:off x="146548" y="4730620"/>
            <a:ext cx="2295718" cy="1384990"/>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B4F9E"/>
                </a:solidFill>
                <a:effectLst/>
                <a:uFillTx/>
                <a:latin typeface="Montserrat" panose="00000500000000000000" pitchFamily="50" charset="0"/>
                <a:sym typeface="Calibri"/>
              </a:rPr>
              <a:t>Then explain the centralized printing tool</a:t>
            </a:r>
          </a:p>
          <a:p>
            <a:pPr marL="0" marR="0" indent="0" algn="l" defTabSz="457200" rtl="0" fontAlgn="auto" latinLnBrk="0" hangingPunct="0">
              <a:lnSpc>
                <a:spcPct val="100000"/>
              </a:lnSpc>
              <a:spcBef>
                <a:spcPts val="0"/>
              </a:spcBef>
              <a:spcAft>
                <a:spcPts val="0"/>
              </a:spcAft>
              <a:buClrTx/>
              <a:buSzTx/>
              <a:buFontTx/>
              <a:buNone/>
              <a:tabLst/>
            </a:pPr>
            <a:r>
              <a:rPr kumimoji="0" lang="en-GB" sz="1400" b="0" i="0" u="none" strike="noStrike" cap="none" spc="0" normalizeH="0" baseline="0" dirty="0">
                <a:ln>
                  <a:noFill/>
                </a:ln>
                <a:solidFill>
                  <a:srgbClr val="1B4F9E"/>
                </a:solidFill>
                <a:effectLst/>
                <a:uFillTx/>
                <a:latin typeface="Montserrat" panose="00000500000000000000" pitchFamily="50" charset="0"/>
                <a:sym typeface="Calibri"/>
              </a:rPr>
              <a:t>- With all the items we can add to the report</a:t>
            </a:r>
          </a:p>
        </p:txBody>
      </p:sp>
      <p:pic>
        <p:nvPicPr>
          <p:cNvPr id="7" name="Image 6">
            <a:extLst>
              <a:ext uri="{FF2B5EF4-FFF2-40B4-BE49-F238E27FC236}">
                <a16:creationId xmlns:a16="http://schemas.microsoft.com/office/drawing/2014/main" id="{AF31E7E2-EEB5-47A3-A297-4097BB06D9DB}"/>
              </a:ext>
            </a:extLst>
          </p:cNvPr>
          <p:cNvPicPr>
            <a:picLocks noChangeAspect="1"/>
          </p:cNvPicPr>
          <p:nvPr/>
        </p:nvPicPr>
        <p:blipFill rotWithShape="1">
          <a:blip r:embed="rId4"/>
          <a:srcRect l="16865" t="12898" r="16521" b="12898"/>
          <a:stretch/>
        </p:blipFill>
        <p:spPr>
          <a:xfrm>
            <a:off x="2549940" y="3571193"/>
            <a:ext cx="4060758" cy="2544417"/>
          </a:xfrm>
          <a:prstGeom prst="rect">
            <a:avLst/>
          </a:prstGeom>
        </p:spPr>
      </p:pic>
    </p:spTree>
    <p:extLst>
      <p:ext uri="{BB962C8B-B14F-4D97-AF65-F5344CB8AC3E}">
        <p14:creationId xmlns:p14="http://schemas.microsoft.com/office/powerpoint/2010/main" val="1413687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37E2B8C-301C-4A18-861D-DF8A4CF92FC0}"/>
              </a:ext>
            </a:extLst>
          </p:cNvPr>
          <p:cNvPicPr>
            <a:picLocks noChangeAspect="1"/>
          </p:cNvPicPr>
          <p:nvPr/>
        </p:nvPicPr>
        <p:blipFill>
          <a:blip r:embed="rId3"/>
          <a:stretch>
            <a:fillRect/>
          </a:stretch>
        </p:blipFill>
        <p:spPr>
          <a:xfrm>
            <a:off x="3813916" y="2101111"/>
            <a:ext cx="4963038" cy="2791709"/>
          </a:xfrm>
          <a:prstGeom prst="rect">
            <a:avLst/>
          </a:prstGeom>
          <a:ln>
            <a:solidFill>
              <a:schemeClr val="accent1"/>
            </a:solidFill>
          </a:ln>
        </p:spPr>
      </p:pic>
      <p:sp>
        <p:nvSpPr>
          <p:cNvPr id="4" name="Titre 4">
            <a:extLst>
              <a:ext uri="{FF2B5EF4-FFF2-40B4-BE49-F238E27FC236}">
                <a16:creationId xmlns:a16="http://schemas.microsoft.com/office/drawing/2014/main" id="{601F9025-B3E6-482D-86ED-A553933E3182}"/>
              </a:ext>
            </a:extLst>
          </p:cNvPr>
          <p:cNvSpPr txBox="1">
            <a:spLocks/>
          </p:cNvSpPr>
          <p:nvPr/>
        </p:nvSpPr>
        <p:spPr>
          <a:xfrm>
            <a:off x="1542115" y="230475"/>
            <a:ext cx="5521157" cy="5378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2800" b="0" i="0" u="none" baseline="0" dirty="0">
                <a:solidFill>
                  <a:schemeClr val="accent1">
                    <a:lumMod val="75000"/>
                  </a:schemeClr>
                </a:solidFill>
                <a:latin typeface="Montserrat" panose="00000500000000000000" pitchFamily="50" charset="0"/>
              </a:rPr>
              <a:t>Blank record - Protocol</a:t>
            </a:r>
          </a:p>
        </p:txBody>
      </p:sp>
      <p:sp>
        <p:nvSpPr>
          <p:cNvPr id="6" name="ZoneTexte 5">
            <a:extLst>
              <a:ext uri="{FF2B5EF4-FFF2-40B4-BE49-F238E27FC236}">
                <a16:creationId xmlns:a16="http://schemas.microsoft.com/office/drawing/2014/main" id="{A25CBBE8-66F9-4B42-978D-20E0E230FA8D}"/>
              </a:ext>
            </a:extLst>
          </p:cNvPr>
          <p:cNvSpPr txBox="1"/>
          <p:nvPr/>
        </p:nvSpPr>
        <p:spPr>
          <a:xfrm>
            <a:off x="189432" y="1099469"/>
            <a:ext cx="8316394" cy="954103"/>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B4F9E"/>
                </a:solidFill>
                <a:latin typeface="Montserrat" panose="00000500000000000000" pitchFamily="50" charset="0"/>
              </a:rPr>
              <a:t>Open a blank record and show that the care is quick and easy to start</a:t>
            </a:r>
          </a:p>
          <a:p>
            <a:pPr marL="0" marR="0" indent="0" algn="l" defTabSz="457200" rtl="0" fontAlgn="auto" latinLnBrk="0" hangingPunct="0">
              <a:lnSpc>
                <a:spcPct val="100000"/>
              </a:lnSpc>
              <a:spcBef>
                <a:spcPts val="0"/>
              </a:spcBef>
              <a:spcAft>
                <a:spcPts val="0"/>
              </a:spcAft>
              <a:buClrTx/>
              <a:buSzTx/>
              <a:buFontTx/>
              <a:buNone/>
              <a:tabLst/>
            </a:pPr>
            <a:endParaRPr kumimoji="0" lang="en-GB" sz="1400" b="0" i="0" u="none" strike="noStrike" cap="none" spc="0" normalizeH="0" baseline="0" dirty="0">
              <a:ln>
                <a:noFill/>
              </a:ln>
              <a:solidFill>
                <a:srgbClr val="1B4F9E"/>
              </a:solidFill>
              <a:effectLst/>
              <a:uFillTx/>
              <a:latin typeface="Montserrat" panose="00000500000000000000" pitchFamily="50" charset="0"/>
              <a:sym typeface="Calibri"/>
            </a:endParaRPr>
          </a:p>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B4F9E"/>
                </a:solidFill>
                <a:latin typeface="Montserrat" panose="00000500000000000000" pitchFamily="50" charset="0"/>
              </a:rPr>
              <a:t>Show the data entry for a complete medication order protocol (example: ‘Sedated arrival’ or ‘Intubated arrival’) </a:t>
            </a:r>
            <a:endParaRPr kumimoji="0" lang="en-GB" sz="1400" b="0" i="0" u="none" strike="noStrike" cap="none" spc="0" normalizeH="0" baseline="0" dirty="0">
              <a:ln>
                <a:noFill/>
              </a:ln>
              <a:solidFill>
                <a:srgbClr val="1B4F9E"/>
              </a:solidFill>
              <a:effectLst/>
              <a:uFillTx/>
              <a:latin typeface="Montserrat" panose="00000500000000000000" pitchFamily="50" charset="0"/>
              <a:sym typeface="Calibri"/>
            </a:endParaRPr>
          </a:p>
        </p:txBody>
      </p:sp>
      <p:cxnSp>
        <p:nvCxnSpPr>
          <p:cNvPr id="8" name="Connecteur droit avec flèche 7">
            <a:extLst>
              <a:ext uri="{FF2B5EF4-FFF2-40B4-BE49-F238E27FC236}">
                <a16:creationId xmlns:a16="http://schemas.microsoft.com/office/drawing/2014/main" id="{D5FE0C3E-E14D-484F-A636-BB09BC99FB16}"/>
              </a:ext>
            </a:extLst>
          </p:cNvPr>
          <p:cNvCxnSpPr>
            <a:cxnSpLocks/>
          </p:cNvCxnSpPr>
          <p:nvPr/>
        </p:nvCxnSpPr>
        <p:spPr>
          <a:xfrm>
            <a:off x="2705100" y="2053572"/>
            <a:ext cx="1120308" cy="6995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E5C11507-BEAA-420E-A701-45B7059942D9}"/>
              </a:ext>
            </a:extLst>
          </p:cNvPr>
          <p:cNvSpPr txBox="1"/>
          <p:nvPr/>
        </p:nvSpPr>
        <p:spPr>
          <a:xfrm>
            <a:off x="335618" y="5019872"/>
            <a:ext cx="6979581" cy="910109"/>
          </a:xfrm>
          <a:prstGeom prst="hexagon">
            <a:avLst/>
          </a:prstGeom>
          <a:noFill/>
          <a:ln w="28575"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sz="1400" b="1" i="0" u="none" baseline="0" dirty="0">
                <a:solidFill>
                  <a:srgbClr val="1B4F9E"/>
                </a:solidFill>
                <a:latin typeface="Montserrat" panose="00000500000000000000" pitchFamily="50" charset="0"/>
              </a:rPr>
              <a:t>This can also be the time to show the continuity between the OT and ICU by opening a record in which there is a Pre-Op and operation data.</a:t>
            </a:r>
          </a:p>
        </p:txBody>
      </p:sp>
    </p:spTree>
    <p:extLst>
      <p:ext uri="{BB962C8B-B14F-4D97-AF65-F5344CB8AC3E}">
        <p14:creationId xmlns:p14="http://schemas.microsoft.com/office/powerpoint/2010/main" val="373961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4">
            <a:extLst>
              <a:ext uri="{FF2B5EF4-FFF2-40B4-BE49-F238E27FC236}">
                <a16:creationId xmlns:a16="http://schemas.microsoft.com/office/drawing/2014/main" id="{5EC46CA6-0B1C-42E7-8FE2-53A4A88B0131}"/>
              </a:ext>
            </a:extLst>
          </p:cNvPr>
          <p:cNvSpPr txBox="1">
            <a:spLocks/>
          </p:cNvSpPr>
          <p:nvPr/>
        </p:nvSpPr>
        <p:spPr>
          <a:xfrm>
            <a:off x="1542116" y="230475"/>
            <a:ext cx="4792182" cy="5378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2800" b="0" i="0" u="none" baseline="0" dirty="0">
                <a:solidFill>
                  <a:schemeClr val="accent1">
                    <a:lumMod val="75000"/>
                  </a:schemeClr>
                </a:solidFill>
                <a:latin typeface="Montserrat" panose="00000500000000000000" pitchFamily="50" charset="0"/>
              </a:rPr>
              <a:t>Arrival in the units</a:t>
            </a:r>
          </a:p>
        </p:txBody>
      </p:sp>
      <p:grpSp>
        <p:nvGrpSpPr>
          <p:cNvPr id="3" name="Groupe 2">
            <a:extLst>
              <a:ext uri="{FF2B5EF4-FFF2-40B4-BE49-F238E27FC236}">
                <a16:creationId xmlns:a16="http://schemas.microsoft.com/office/drawing/2014/main" id="{2A21CBE6-CEFC-415F-BAE7-7012BAD2C171}"/>
              </a:ext>
            </a:extLst>
          </p:cNvPr>
          <p:cNvGrpSpPr/>
          <p:nvPr/>
        </p:nvGrpSpPr>
        <p:grpSpPr>
          <a:xfrm>
            <a:off x="977325" y="1165067"/>
            <a:ext cx="7680213" cy="3462036"/>
            <a:chOff x="977325" y="1165067"/>
            <a:chExt cx="7680213" cy="3462036"/>
          </a:xfrm>
        </p:grpSpPr>
        <p:grpSp>
          <p:nvGrpSpPr>
            <p:cNvPr id="5" name="Groupe 4">
              <a:extLst>
                <a:ext uri="{FF2B5EF4-FFF2-40B4-BE49-F238E27FC236}">
                  <a16:creationId xmlns:a16="http://schemas.microsoft.com/office/drawing/2014/main" id="{56EA45A7-923B-42DA-B4F1-D2944277B133}"/>
                </a:ext>
              </a:extLst>
            </p:cNvPr>
            <p:cNvGrpSpPr/>
            <p:nvPr/>
          </p:nvGrpSpPr>
          <p:grpSpPr>
            <a:xfrm>
              <a:off x="977325" y="1165067"/>
              <a:ext cx="7680213" cy="3462036"/>
              <a:chOff x="977325" y="1165067"/>
              <a:chExt cx="7680213" cy="3462036"/>
            </a:xfrm>
          </p:grpSpPr>
          <p:sp>
            <p:nvSpPr>
              <p:cNvPr id="7" name="Rectangle 6">
                <a:extLst>
                  <a:ext uri="{FF2B5EF4-FFF2-40B4-BE49-F238E27FC236}">
                    <a16:creationId xmlns:a16="http://schemas.microsoft.com/office/drawing/2014/main" id="{C3C3F161-5768-418C-983D-39BAD1247841}"/>
                  </a:ext>
                </a:extLst>
              </p:cNvPr>
              <p:cNvSpPr>
                <a:spLocks noChangeArrowheads="1"/>
              </p:cNvSpPr>
              <p:nvPr/>
            </p:nvSpPr>
            <p:spPr bwMode="auto">
              <a:xfrm>
                <a:off x="5499597" y="3258879"/>
                <a:ext cx="305483" cy="501640"/>
              </a:xfrm>
              <a:prstGeom prst="rect">
                <a:avLst/>
              </a:prstGeom>
              <a:solidFill>
                <a:srgbClr val="FFFFFF"/>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p>
                <a:endParaRPr lang="en-GB" dirty="0"/>
              </a:p>
            </p:txBody>
          </p:sp>
          <p:sp>
            <p:nvSpPr>
              <p:cNvPr id="8" name="Rectangle 7">
                <a:extLst>
                  <a:ext uri="{FF2B5EF4-FFF2-40B4-BE49-F238E27FC236}">
                    <a16:creationId xmlns:a16="http://schemas.microsoft.com/office/drawing/2014/main" id="{0B7E758B-24D0-41D9-A0B7-357B8B12C11D}"/>
                  </a:ext>
                </a:extLst>
              </p:cNvPr>
              <p:cNvSpPr>
                <a:spLocks noChangeArrowheads="1"/>
              </p:cNvSpPr>
              <p:nvPr/>
            </p:nvSpPr>
            <p:spPr bwMode="auto">
              <a:xfrm>
                <a:off x="2390845" y="2263971"/>
                <a:ext cx="505543" cy="2144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algn="just" rtl="0">
                  <a:spcBef>
                    <a:spcPts val="600"/>
                  </a:spcBef>
                  <a:spcAft>
                    <a:spcPts val="0"/>
                  </a:spcAft>
                </a:pPr>
                <a:r>
                  <a:rPr lang="en-GB" sz="600" b="0" i="0" u="none" baseline="0" dirty="0">
                    <a:solidFill>
                      <a:srgbClr val="263A87"/>
                    </a:solidFill>
                    <a:effectLst/>
                    <a:latin typeface="Montserrat" panose="00000500000000000000" pitchFamily="50" charset="0"/>
                    <a:ea typeface="Calibri" panose="020F0502020204030204" pitchFamily="34" charset="0"/>
                    <a:cs typeface="Times New Roman" panose="02020603050405020304" pitchFamily="18" charset="0"/>
                  </a:rPr>
                  <a:t>RS232</a:t>
                </a:r>
                <a:endParaRPr lang="en-GB" sz="600" dirty="0">
                  <a:solidFill>
                    <a:srgbClr val="263A87"/>
                  </a:solidFill>
                  <a:effectLst/>
                  <a:latin typeface="Montserrat" panose="00000500000000000000" pitchFamily="50"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1DB1EF88-F184-4427-A5A2-EF4BCAFD0083}"/>
                  </a:ext>
                </a:extLst>
              </p:cNvPr>
              <p:cNvSpPr>
                <a:spLocks noChangeArrowheads="1"/>
              </p:cNvSpPr>
              <p:nvPr/>
            </p:nvSpPr>
            <p:spPr bwMode="auto">
              <a:xfrm>
                <a:off x="4688553" y="3403793"/>
                <a:ext cx="714290" cy="345215"/>
              </a:xfrm>
              <a:prstGeom prst="rect">
                <a:avLst/>
              </a:prstGeom>
              <a:solidFill>
                <a:srgbClr val="FFFFFF"/>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p>
                <a:endParaRPr lang="en-GB" dirty="0"/>
              </a:p>
            </p:txBody>
          </p:sp>
          <p:pic>
            <p:nvPicPr>
              <p:cNvPr id="10" name="il_fi">
                <a:extLst>
                  <a:ext uri="{FF2B5EF4-FFF2-40B4-BE49-F238E27FC236}">
                    <a16:creationId xmlns:a16="http://schemas.microsoft.com/office/drawing/2014/main" id="{5646B495-0DEF-4BC6-9C0E-B021EB9E49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2504" y="1722120"/>
                <a:ext cx="672061" cy="604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8E8BC4FF-4866-467A-9A62-0751E897A3C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3847" y="2065098"/>
                <a:ext cx="905666" cy="612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a:extLst>
                  <a:ext uri="{FF2B5EF4-FFF2-40B4-BE49-F238E27FC236}">
                    <a16:creationId xmlns:a16="http://schemas.microsoft.com/office/drawing/2014/main" id="{CACDE540-D0D4-4A89-AD6C-B5591994CB3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10092" y="2599267"/>
                <a:ext cx="2606007" cy="143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D1B45A98-C74F-49C3-BB23-023264B5B547}"/>
                  </a:ext>
                </a:extLst>
              </p:cNvPr>
              <p:cNvSpPr/>
              <p:nvPr/>
            </p:nvSpPr>
            <p:spPr>
              <a:xfrm>
                <a:off x="977325" y="4380886"/>
                <a:ext cx="7482302" cy="246217"/>
              </a:xfrm>
              <a:prstGeom prst="rect">
                <a:avLst/>
              </a:prstGeom>
              <a:solidFill>
                <a:srgbClr val="144F9F"/>
              </a:solidFill>
              <a:ln w="25400" cap="flat">
                <a:solidFill>
                  <a:srgbClr val="144F9F"/>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1000" b="0" i="0" u="none" strike="noStrike" cap="none" spc="0" normalizeH="0" baseline="0" dirty="0">
                    <a:ln>
                      <a:noFill/>
                    </a:ln>
                    <a:solidFill>
                      <a:schemeClr val="bg1">
                        <a:lumMod val="95000"/>
                      </a:schemeClr>
                    </a:solidFill>
                    <a:effectLst/>
                    <a:uFillTx/>
                    <a:latin typeface="Montserrat" panose="00000500000000000000" pitchFamily="50" charset="0"/>
                    <a:sym typeface="Calibri"/>
                  </a:rPr>
                  <a:t>1GB Hospital Lan</a:t>
                </a:r>
              </a:p>
            </p:txBody>
          </p:sp>
          <p:pic>
            <p:nvPicPr>
              <p:cNvPr id="14" name="Image 13">
                <a:extLst>
                  <a:ext uri="{FF2B5EF4-FFF2-40B4-BE49-F238E27FC236}">
                    <a16:creationId xmlns:a16="http://schemas.microsoft.com/office/drawing/2014/main" id="{38F79DE8-AE2D-4B70-A75E-8C9B576318BE}"/>
                  </a:ext>
                </a:extLst>
              </p:cNvPr>
              <p:cNvPicPr>
                <a:picLocks noChangeAspect="1"/>
              </p:cNvPicPr>
              <p:nvPr/>
            </p:nvPicPr>
            <p:blipFill>
              <a:blip r:embed="rId6"/>
              <a:stretch>
                <a:fillRect/>
              </a:stretch>
            </p:blipFill>
            <p:spPr>
              <a:xfrm>
                <a:off x="4933909" y="1165067"/>
                <a:ext cx="1957370" cy="1411471"/>
              </a:xfrm>
              <a:prstGeom prst="rect">
                <a:avLst/>
              </a:prstGeom>
            </p:spPr>
          </p:pic>
          <p:cxnSp>
            <p:nvCxnSpPr>
              <p:cNvPr id="15" name="Connecteur droit 14">
                <a:extLst>
                  <a:ext uri="{FF2B5EF4-FFF2-40B4-BE49-F238E27FC236}">
                    <a16:creationId xmlns:a16="http://schemas.microsoft.com/office/drawing/2014/main" id="{C4DF6D11-4A0B-4EF3-AADA-322E4EEF6D19}"/>
                  </a:ext>
                </a:extLst>
              </p:cNvPr>
              <p:cNvCxnSpPr>
                <a:cxnSpLocks/>
              </p:cNvCxnSpPr>
              <p:nvPr/>
            </p:nvCxnSpPr>
            <p:spPr>
              <a:xfrm flipH="1">
                <a:off x="1744858" y="2371207"/>
                <a:ext cx="1612863" cy="21165"/>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6" name="Connecteur droit 15">
                <a:extLst>
                  <a:ext uri="{FF2B5EF4-FFF2-40B4-BE49-F238E27FC236}">
                    <a16:creationId xmlns:a16="http://schemas.microsoft.com/office/drawing/2014/main" id="{0E87E3F2-8A38-4108-8FBA-C6853A94CFB6}"/>
                  </a:ext>
                </a:extLst>
              </p:cNvPr>
              <p:cNvCxnSpPr>
                <a:cxnSpLocks/>
              </p:cNvCxnSpPr>
              <p:nvPr/>
            </p:nvCxnSpPr>
            <p:spPr>
              <a:xfrm>
                <a:off x="3368283" y="2364801"/>
                <a:ext cx="0" cy="52367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7" name="Connecteur droit 16">
                <a:extLst>
                  <a:ext uri="{FF2B5EF4-FFF2-40B4-BE49-F238E27FC236}">
                    <a16:creationId xmlns:a16="http://schemas.microsoft.com/office/drawing/2014/main" id="{A699BEEE-143F-4170-A966-6982BDC4FE86}"/>
                  </a:ext>
                </a:extLst>
              </p:cNvPr>
              <p:cNvCxnSpPr>
                <a:cxnSpLocks/>
                <a:stCxn id="10" idx="2"/>
              </p:cNvCxnSpPr>
              <p:nvPr/>
            </p:nvCxnSpPr>
            <p:spPr>
              <a:xfrm flipH="1">
                <a:off x="3648534" y="2326246"/>
                <a:ext cx="1" cy="50058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8" name="Connecteur droit 17">
                <a:extLst>
                  <a:ext uri="{FF2B5EF4-FFF2-40B4-BE49-F238E27FC236}">
                    <a16:creationId xmlns:a16="http://schemas.microsoft.com/office/drawing/2014/main" id="{102784A4-4F29-49C4-9E81-DDDD9D125E1E}"/>
                  </a:ext>
                </a:extLst>
              </p:cNvPr>
              <p:cNvCxnSpPr>
                <a:cxnSpLocks/>
              </p:cNvCxnSpPr>
              <p:nvPr/>
            </p:nvCxnSpPr>
            <p:spPr>
              <a:xfrm>
                <a:off x="3508845" y="3013951"/>
                <a:ext cx="0" cy="139017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9" name="Connecteur droit 18">
                <a:extLst>
                  <a:ext uri="{FF2B5EF4-FFF2-40B4-BE49-F238E27FC236}">
                    <a16:creationId xmlns:a16="http://schemas.microsoft.com/office/drawing/2014/main" id="{8E0B4C2E-1127-497A-8A51-D20BF9874E1F}"/>
                  </a:ext>
                </a:extLst>
              </p:cNvPr>
              <p:cNvCxnSpPr>
                <a:cxnSpLocks/>
              </p:cNvCxnSpPr>
              <p:nvPr/>
            </p:nvCxnSpPr>
            <p:spPr>
              <a:xfrm flipH="1">
                <a:off x="2261148" y="2921468"/>
                <a:ext cx="1051356" cy="556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sp>
            <p:nvSpPr>
              <p:cNvPr id="20" name="Rectangle 19">
                <a:extLst>
                  <a:ext uri="{FF2B5EF4-FFF2-40B4-BE49-F238E27FC236}">
                    <a16:creationId xmlns:a16="http://schemas.microsoft.com/office/drawing/2014/main" id="{BA958E2B-CD80-4239-B745-56D5BC37B86E}"/>
                  </a:ext>
                </a:extLst>
              </p:cNvPr>
              <p:cNvSpPr/>
              <p:nvPr/>
            </p:nvSpPr>
            <p:spPr>
              <a:xfrm>
                <a:off x="3015567" y="2797224"/>
                <a:ext cx="1029419" cy="215440"/>
              </a:xfrm>
              <a:prstGeom prst="rect">
                <a:avLst/>
              </a:prstGeom>
              <a:solidFill>
                <a:srgbClr val="283987"/>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GB" sz="800" b="0" i="0" u="none" strike="noStrike" cap="none" spc="0" normalizeH="0" baseline="0" dirty="0">
                    <a:ln>
                      <a:noFill/>
                    </a:ln>
                    <a:solidFill>
                      <a:schemeClr val="bg1">
                        <a:lumMod val="95000"/>
                      </a:schemeClr>
                    </a:solidFill>
                    <a:effectLst/>
                    <a:uFillTx/>
                    <a:latin typeface="Montserrat" panose="00000500000000000000" pitchFamily="50" charset="0"/>
                    <a:sym typeface="Calibri"/>
                  </a:rPr>
                  <a:t>RS232 server</a:t>
                </a:r>
              </a:p>
            </p:txBody>
          </p:sp>
          <p:sp>
            <p:nvSpPr>
              <p:cNvPr id="21" name="Rectangle 20">
                <a:extLst>
                  <a:ext uri="{FF2B5EF4-FFF2-40B4-BE49-F238E27FC236}">
                    <a16:creationId xmlns:a16="http://schemas.microsoft.com/office/drawing/2014/main" id="{C1DD848F-F92B-436A-A13A-283A7196C312}"/>
                  </a:ext>
                </a:extLst>
              </p:cNvPr>
              <p:cNvSpPr>
                <a:spLocks noChangeArrowheads="1"/>
              </p:cNvSpPr>
              <p:nvPr/>
            </p:nvSpPr>
            <p:spPr bwMode="auto">
              <a:xfrm>
                <a:off x="2406928" y="2819822"/>
                <a:ext cx="505543" cy="214470"/>
              </a:xfrm>
              <a:prstGeom prst="rect">
                <a:avLst/>
              </a:prstGeom>
              <a:noFill/>
              <a:ln>
                <a:noFill/>
              </a:ln>
            </p:spPr>
            <p:txBody>
              <a:bodyPr wrap="square" lIns="0" tIns="0" rIns="0" bIns="0">
                <a:noAutofit/>
              </a:bodyPr>
              <a:lstStyle/>
              <a:p>
                <a:pPr algn="just" rtl="0">
                  <a:spcBef>
                    <a:spcPts val="600"/>
                  </a:spcBef>
                  <a:spcAft>
                    <a:spcPts val="0"/>
                  </a:spcAft>
                </a:pPr>
                <a:r>
                  <a:rPr lang="en-GB" sz="600" b="0" i="0" u="none" baseline="0" dirty="0">
                    <a:solidFill>
                      <a:srgbClr val="263A87"/>
                    </a:solidFill>
                    <a:effectLst/>
                    <a:latin typeface="Montserrat" panose="00000500000000000000" pitchFamily="50" charset="0"/>
                    <a:ea typeface="Calibri" panose="020F0502020204030204" pitchFamily="34" charset="0"/>
                    <a:cs typeface="Times New Roman" panose="02020603050405020304" pitchFamily="18" charset="0"/>
                  </a:rPr>
                  <a:t>RS232</a:t>
                </a:r>
                <a:endParaRPr lang="en-GB" sz="600" dirty="0">
                  <a:solidFill>
                    <a:srgbClr val="263A87"/>
                  </a:solidFill>
                  <a:effectLst/>
                  <a:latin typeface="Montserrat" panose="00000500000000000000" pitchFamily="50" charset="0"/>
                  <a:ea typeface="Calibri" panose="020F0502020204030204"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id="{39B8E048-7371-4606-A3A1-575A0D4ACEEE}"/>
                  </a:ext>
                </a:extLst>
              </p:cNvPr>
              <p:cNvSpPr>
                <a:spLocks noChangeArrowheads="1"/>
              </p:cNvSpPr>
              <p:nvPr/>
            </p:nvSpPr>
            <p:spPr bwMode="auto">
              <a:xfrm>
                <a:off x="3704549" y="2362068"/>
                <a:ext cx="505543" cy="2144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algn="just" rtl="0">
                  <a:spcBef>
                    <a:spcPts val="600"/>
                  </a:spcBef>
                  <a:spcAft>
                    <a:spcPts val="0"/>
                  </a:spcAft>
                </a:pPr>
                <a:r>
                  <a:rPr lang="en-GB" sz="600" b="0" i="0" u="none" baseline="0" dirty="0">
                    <a:solidFill>
                      <a:srgbClr val="263A87"/>
                    </a:solidFill>
                    <a:effectLst/>
                    <a:latin typeface="Montserrat" panose="00000500000000000000" pitchFamily="50" charset="0"/>
                    <a:ea typeface="Calibri" panose="020F0502020204030204" pitchFamily="34" charset="0"/>
                    <a:cs typeface="Times New Roman" panose="02020603050405020304" pitchFamily="18" charset="0"/>
                  </a:rPr>
                  <a:t>RS232</a:t>
                </a:r>
                <a:endParaRPr lang="en-GB" sz="600" dirty="0">
                  <a:solidFill>
                    <a:srgbClr val="263A87"/>
                  </a:solidFill>
                  <a:effectLst/>
                  <a:latin typeface="Montserrat" panose="00000500000000000000" pitchFamily="50" charset="0"/>
                  <a:ea typeface="Calibri" panose="020F0502020204030204" pitchFamily="34" charset="0"/>
                  <a:cs typeface="Times New Roman" panose="02020603050405020304" pitchFamily="18" charset="0"/>
                </a:endParaRPr>
              </a:p>
            </p:txBody>
          </p:sp>
          <p:sp>
            <p:nvSpPr>
              <p:cNvPr id="23" name="Rectangle 22">
                <a:extLst>
                  <a:ext uri="{FF2B5EF4-FFF2-40B4-BE49-F238E27FC236}">
                    <a16:creationId xmlns:a16="http://schemas.microsoft.com/office/drawing/2014/main" id="{B346C035-7843-4934-920A-00BAE5CFDA22}"/>
                  </a:ext>
                </a:extLst>
              </p:cNvPr>
              <p:cNvSpPr>
                <a:spLocks noChangeArrowheads="1"/>
              </p:cNvSpPr>
              <p:nvPr/>
            </p:nvSpPr>
            <p:spPr bwMode="auto">
              <a:xfrm>
                <a:off x="3539443" y="3780319"/>
                <a:ext cx="505543" cy="2144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algn="just" rtl="0">
                  <a:spcBef>
                    <a:spcPts val="600"/>
                  </a:spcBef>
                  <a:spcAft>
                    <a:spcPts val="0"/>
                  </a:spcAft>
                </a:pPr>
                <a:r>
                  <a:rPr lang="en-GB" sz="600" b="0" i="0" u="none" baseline="0" dirty="0">
                    <a:solidFill>
                      <a:srgbClr val="263A87"/>
                    </a:solidFill>
                    <a:latin typeface="Montserrat" panose="00000500000000000000" pitchFamily="50" charset="0"/>
                    <a:ea typeface="Calibri" panose="020F0502020204030204" pitchFamily="34" charset="0"/>
                    <a:cs typeface="Times New Roman" panose="02020603050405020304" pitchFamily="18" charset="0"/>
                  </a:rPr>
                  <a:t>TCP-IP</a:t>
                </a:r>
                <a:endParaRPr lang="en-GB" sz="600" dirty="0">
                  <a:solidFill>
                    <a:srgbClr val="263A87"/>
                  </a:solidFill>
                  <a:effectLst/>
                  <a:latin typeface="Montserrat" panose="00000500000000000000" pitchFamily="50" charset="0"/>
                  <a:ea typeface="Calibri" panose="020F0502020204030204" pitchFamily="34" charset="0"/>
                  <a:cs typeface="Times New Roman" panose="02020603050405020304" pitchFamily="18" charset="0"/>
                </a:endParaRPr>
              </a:p>
            </p:txBody>
          </p:sp>
          <p:cxnSp>
            <p:nvCxnSpPr>
              <p:cNvPr id="24" name="Connecteur droit 23">
                <a:extLst>
                  <a:ext uri="{FF2B5EF4-FFF2-40B4-BE49-F238E27FC236}">
                    <a16:creationId xmlns:a16="http://schemas.microsoft.com/office/drawing/2014/main" id="{FB86CEE4-0AF5-403D-B71D-D9B229BA3B5F}"/>
                  </a:ext>
                </a:extLst>
              </p:cNvPr>
              <p:cNvCxnSpPr>
                <a:cxnSpLocks/>
              </p:cNvCxnSpPr>
              <p:nvPr/>
            </p:nvCxnSpPr>
            <p:spPr>
              <a:xfrm>
                <a:off x="5277260" y="3943999"/>
                <a:ext cx="0" cy="460126"/>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sp>
            <p:nvSpPr>
              <p:cNvPr id="25" name="ZoneTexte 24">
                <a:extLst>
                  <a:ext uri="{FF2B5EF4-FFF2-40B4-BE49-F238E27FC236}">
                    <a16:creationId xmlns:a16="http://schemas.microsoft.com/office/drawing/2014/main" id="{213310A0-822E-47F1-8D57-795937AAC827}"/>
                  </a:ext>
                </a:extLst>
              </p:cNvPr>
              <p:cNvSpPr txBox="1"/>
              <p:nvPr/>
            </p:nvSpPr>
            <p:spPr>
              <a:xfrm>
                <a:off x="6840977" y="2677315"/>
                <a:ext cx="1816561" cy="1238797"/>
              </a:xfrm>
              <a:prstGeom prst="rect">
                <a:avLst/>
              </a:prstGeom>
              <a:solidFill>
                <a:srgbClr val="17459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l" rtl="0">
                  <a:spcBef>
                    <a:spcPts val="600"/>
                  </a:spcBef>
                </a:pPr>
                <a:r>
                  <a:rPr lang="en-GB" sz="1050" b="0" i="0" u="sng" baseline="0" dirty="0">
                    <a:solidFill>
                      <a:schemeClr val="bg1"/>
                    </a:solidFill>
                    <a:latin typeface="Montserrat" panose="00000500000000000000" pitchFamily="50" charset="0"/>
                    <a:ea typeface="Calibri" panose="020F0502020204030204" pitchFamily="34" charset="0"/>
                    <a:cs typeface="Times New Roman" panose="02020603050405020304" pitchFamily="18" charset="0"/>
                  </a:rPr>
                  <a:t>ICU</a:t>
                </a:r>
                <a:r>
                  <a:rPr lang="en-GB" sz="1050" b="0" i="0" u="none" baseline="0" dirty="0">
                    <a:solidFill>
                      <a:schemeClr val="bg1"/>
                    </a:solidFill>
                    <a:latin typeface="Montserrat" panose="00000500000000000000" pitchFamily="50" charset="0"/>
                    <a:ea typeface="Calibri" panose="020F0502020204030204" pitchFamily="34" charset="0"/>
                    <a:cs typeface="Times New Roman" panose="02020603050405020304" pitchFamily="18" charset="0"/>
                  </a:rPr>
                  <a:t>: a ‘main’ desktop computer for each bed</a:t>
                </a:r>
              </a:p>
              <a:p>
                <a:pPr algn="l" rtl="0">
                  <a:spcBef>
                    <a:spcPts val="600"/>
                  </a:spcBef>
                </a:pPr>
                <a:r>
                  <a:rPr lang="en-GB" sz="1050" b="0" i="0" u="sng" baseline="0" dirty="0">
                    <a:solidFill>
                      <a:schemeClr val="bg1"/>
                    </a:solidFill>
                    <a:latin typeface="Montserrat" panose="00000500000000000000" pitchFamily="50" charset="0"/>
                    <a:ea typeface="Calibri" panose="020F0502020204030204" pitchFamily="34" charset="0"/>
                    <a:cs typeface="Times New Roman" panose="02020603050405020304" pitchFamily="18" charset="0"/>
                  </a:rPr>
                  <a:t>CCU</a:t>
                </a:r>
                <a:r>
                  <a:rPr lang="en-GB" sz="1050" b="0" i="0" u="none" baseline="0" dirty="0">
                    <a:solidFill>
                      <a:schemeClr val="bg1"/>
                    </a:solidFill>
                    <a:latin typeface="Montserrat" panose="00000500000000000000" pitchFamily="50" charset="0"/>
                    <a:ea typeface="Calibri" panose="020F0502020204030204" pitchFamily="34" charset="0"/>
                    <a:cs typeface="Times New Roman" panose="02020603050405020304" pitchFamily="18" charset="0"/>
                  </a:rPr>
                  <a:t>: a ‘main’ desktop computer for 1 or several beds</a:t>
                </a:r>
                <a:r>
                  <a:rPr kumimoji="0" lang="en-GB" sz="1050" b="0" i="0" u="none" strike="noStrike" cap="none" spc="0" normalizeH="0" baseline="0" dirty="0">
                    <a:ln>
                      <a:noFill/>
                    </a:ln>
                    <a:solidFill>
                      <a:schemeClr val="bg1"/>
                    </a:solidFill>
                    <a:effectLst/>
                    <a:uFillTx/>
                    <a:latin typeface="Montserrat "/>
                    <a:sym typeface="Calibri"/>
                  </a:rPr>
                  <a:t> </a:t>
                </a:r>
                <a:endParaRPr kumimoji="0" lang="en-GB" sz="1200" b="0" i="0" u="none" strike="noStrike" cap="none" spc="0" normalizeH="0" baseline="0" dirty="0">
                  <a:ln>
                    <a:noFill/>
                  </a:ln>
                  <a:solidFill>
                    <a:srgbClr val="000000"/>
                  </a:solidFill>
                  <a:effectLst/>
                  <a:uFillTx/>
                  <a:latin typeface="Montserrat "/>
                  <a:sym typeface="Calibri"/>
                </a:endParaRPr>
              </a:p>
              <a:p>
                <a:pPr marL="0" marR="0" indent="0" algn="ctr" defTabSz="457200" rtl="0" fontAlgn="auto" latinLnBrk="0" hangingPunct="0">
                  <a:lnSpc>
                    <a:spcPct val="100000"/>
                  </a:lnSpc>
                  <a:spcBef>
                    <a:spcPts val="0"/>
                  </a:spcBef>
                  <a:spcAft>
                    <a:spcPts val="0"/>
                  </a:spcAft>
                  <a:buClrTx/>
                  <a:buSzTx/>
                  <a:buFontTx/>
                  <a:buNone/>
                  <a:tabLst/>
                </a:pPr>
                <a:endParaRPr kumimoji="0" lang="en-GB" sz="1200" b="0" i="0" u="none" strike="noStrike" cap="none" spc="0" normalizeH="0" baseline="0" dirty="0">
                  <a:ln>
                    <a:noFill/>
                  </a:ln>
                  <a:solidFill>
                    <a:srgbClr val="000000"/>
                  </a:solidFill>
                  <a:effectLst/>
                  <a:uFillTx/>
                  <a:latin typeface="Montserrat "/>
                  <a:sym typeface="Calibri"/>
                </a:endParaRPr>
              </a:p>
            </p:txBody>
          </p:sp>
        </p:grpSp>
        <p:pic>
          <p:nvPicPr>
            <p:cNvPr id="6" name="Picture 10">
              <a:extLst>
                <a:ext uri="{FF2B5EF4-FFF2-40B4-BE49-F238E27FC236}">
                  <a16:creationId xmlns:a16="http://schemas.microsoft.com/office/drawing/2014/main" id="{E6FA68EC-224B-47B0-BA50-44A67F545DE2}"/>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674310" y="2762612"/>
              <a:ext cx="55626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5364713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4">
            <a:extLst>
              <a:ext uri="{FF2B5EF4-FFF2-40B4-BE49-F238E27FC236}">
                <a16:creationId xmlns:a16="http://schemas.microsoft.com/office/drawing/2014/main" id="{5EC46CA6-0B1C-42E7-8FE2-53A4A88B0131}"/>
              </a:ext>
            </a:extLst>
          </p:cNvPr>
          <p:cNvSpPr txBox="1">
            <a:spLocks/>
          </p:cNvSpPr>
          <p:nvPr/>
        </p:nvSpPr>
        <p:spPr>
          <a:xfrm>
            <a:off x="1542116" y="230475"/>
            <a:ext cx="4792182" cy="5378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2800" b="0" i="0" u="none" baseline="0" dirty="0">
                <a:solidFill>
                  <a:schemeClr val="accent1">
                    <a:lumMod val="75000"/>
                  </a:schemeClr>
                </a:solidFill>
                <a:latin typeface="Montserrat" panose="00000500000000000000" pitchFamily="50" charset="0"/>
              </a:rPr>
              <a:t>Connecting MD</a:t>
            </a:r>
          </a:p>
        </p:txBody>
      </p:sp>
      <p:pic>
        <p:nvPicPr>
          <p:cNvPr id="26" name="Image 25">
            <a:extLst>
              <a:ext uri="{FF2B5EF4-FFF2-40B4-BE49-F238E27FC236}">
                <a16:creationId xmlns:a16="http://schemas.microsoft.com/office/drawing/2014/main" id="{72F08DC8-4F39-48E8-9CD3-D30A59E03A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08191" y="2360062"/>
            <a:ext cx="287690" cy="315909"/>
          </a:xfrm>
          <a:prstGeom prst="rect">
            <a:avLst/>
          </a:prstGeom>
          <a:solidFill>
            <a:schemeClr val="bg1"/>
          </a:solidFill>
        </p:spPr>
      </p:pic>
      <p:sp>
        <p:nvSpPr>
          <p:cNvPr id="27" name="ZoneTexte 26">
            <a:extLst>
              <a:ext uri="{FF2B5EF4-FFF2-40B4-BE49-F238E27FC236}">
                <a16:creationId xmlns:a16="http://schemas.microsoft.com/office/drawing/2014/main" id="{C4E48904-CD74-4289-9749-5F8655AF9020}"/>
              </a:ext>
            </a:extLst>
          </p:cNvPr>
          <p:cNvSpPr txBox="1"/>
          <p:nvPr/>
        </p:nvSpPr>
        <p:spPr>
          <a:xfrm>
            <a:off x="2948739" y="3486744"/>
            <a:ext cx="1194972" cy="369332"/>
          </a:xfrm>
          <a:prstGeom prst="rect">
            <a:avLst/>
          </a:prstGeom>
          <a:noFill/>
        </p:spPr>
        <p:txBody>
          <a:bodyPr wrap="square" rtlCol="0">
            <a:spAutoFit/>
          </a:bodyPr>
          <a:lstStyle/>
          <a:p>
            <a:pPr lvl="0" algn="l" defTabSz="685800" rtl="0" hangingPunct="1">
              <a:defRPr/>
            </a:pPr>
            <a:r>
              <a:rPr lang="en-GB" sz="900" b="0" i="0" u="none" kern="1200" baseline="0" dirty="0">
                <a:solidFill>
                  <a:srgbClr val="1F408D"/>
                </a:solidFill>
                <a:latin typeface="Montserrat "/>
                <a:ea typeface="Tahoma"/>
                <a:cs typeface="Tahoma"/>
                <a:sym typeface="Tahoma"/>
              </a:rPr>
              <a:t>Hospital</a:t>
            </a:r>
          </a:p>
          <a:p>
            <a:pPr lvl="0" algn="l" defTabSz="685800" rtl="0" hangingPunct="1">
              <a:defRPr/>
            </a:pPr>
            <a:r>
              <a:rPr lang="en-GB" sz="900" b="0" i="0" u="none" kern="1200" baseline="0" dirty="0">
                <a:solidFill>
                  <a:srgbClr val="1F408D"/>
                </a:solidFill>
                <a:latin typeface="Montserrat "/>
                <a:ea typeface="Tahoma"/>
                <a:cs typeface="Tahoma"/>
                <a:sym typeface="Tahoma"/>
              </a:rPr>
              <a:t> networks</a:t>
            </a:r>
            <a:endParaRPr kumimoji="0" lang="en-GB" sz="900" b="0" i="0" u="none" strike="noStrike" kern="1200" cap="none" spc="0" normalizeH="0" baseline="0" noProof="0" dirty="0">
              <a:ln>
                <a:noFill/>
              </a:ln>
              <a:solidFill>
                <a:srgbClr val="1F408D"/>
              </a:solidFill>
              <a:effectLst/>
              <a:uLnTx/>
              <a:uFillTx/>
              <a:latin typeface="Montserrat "/>
              <a:ea typeface="Tahoma"/>
              <a:cs typeface="Tahoma"/>
              <a:sym typeface="Tahoma"/>
            </a:endParaRPr>
          </a:p>
        </p:txBody>
      </p:sp>
      <p:sp>
        <p:nvSpPr>
          <p:cNvPr id="28" name="ZoneTexte 27">
            <a:extLst>
              <a:ext uri="{FF2B5EF4-FFF2-40B4-BE49-F238E27FC236}">
                <a16:creationId xmlns:a16="http://schemas.microsoft.com/office/drawing/2014/main" id="{1327F330-39B7-4847-8807-4D9A9E2846C9}"/>
              </a:ext>
            </a:extLst>
          </p:cNvPr>
          <p:cNvSpPr txBox="1"/>
          <p:nvPr/>
        </p:nvSpPr>
        <p:spPr>
          <a:xfrm>
            <a:off x="3639433" y="3071562"/>
            <a:ext cx="579005" cy="3385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srgbClr val="1F408D"/>
                </a:solidFill>
                <a:effectLst/>
                <a:uLnTx/>
                <a:uFillTx/>
                <a:latin typeface="Montserrat "/>
                <a:ea typeface="Tahoma"/>
                <a:cs typeface="Tahoma"/>
                <a:sym typeface="Tahoma"/>
              </a:rPr>
              <a:t>Direct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srgbClr val="1F408D"/>
                </a:solidFill>
                <a:effectLst/>
                <a:uLnTx/>
                <a:uFillTx/>
                <a:latin typeface="Montserrat "/>
                <a:ea typeface="Tahoma"/>
                <a:cs typeface="Tahoma"/>
                <a:sym typeface="Tahoma"/>
              </a:rPr>
              <a:t>RS-232</a:t>
            </a:r>
          </a:p>
        </p:txBody>
      </p:sp>
      <p:grpSp>
        <p:nvGrpSpPr>
          <p:cNvPr id="29" name="Groupe 28">
            <a:extLst>
              <a:ext uri="{FF2B5EF4-FFF2-40B4-BE49-F238E27FC236}">
                <a16:creationId xmlns:a16="http://schemas.microsoft.com/office/drawing/2014/main" id="{4C75AFED-5D44-48C5-B222-3469DEC0DD5D}"/>
              </a:ext>
            </a:extLst>
          </p:cNvPr>
          <p:cNvGrpSpPr/>
          <p:nvPr/>
        </p:nvGrpSpPr>
        <p:grpSpPr>
          <a:xfrm>
            <a:off x="621570" y="3764705"/>
            <a:ext cx="957313" cy="624791"/>
            <a:chOff x="1065188" y="3439819"/>
            <a:chExt cx="1245161" cy="740062"/>
          </a:xfrm>
        </p:grpSpPr>
        <p:sp>
          <p:nvSpPr>
            <p:cNvPr id="30" name="ZoneTexte 46">
              <a:extLst>
                <a:ext uri="{FF2B5EF4-FFF2-40B4-BE49-F238E27FC236}">
                  <a16:creationId xmlns:a16="http://schemas.microsoft.com/office/drawing/2014/main" id="{BDECE22F-6D52-4983-A254-F30CD8606A8B}"/>
                </a:ext>
              </a:extLst>
            </p:cNvPr>
            <p:cNvSpPr txBox="1">
              <a:spLocks noChangeArrowheads="1"/>
            </p:cNvSpPr>
            <p:nvPr/>
          </p:nvSpPr>
          <p:spPr bwMode="auto">
            <a:xfrm>
              <a:off x="1065188" y="3742408"/>
              <a:ext cx="1245161" cy="4374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9pPr>
            </a:lstStyle>
            <a:p>
              <a:pPr marL="0" marR="0" lvl="0" indent="0" algn="ctr" defTabSz="685800" rtl="0" eaLnBrk="1" fontAlgn="auto" latinLnBrk="0" hangingPunct="1">
                <a:lnSpc>
                  <a:spcPct val="100000"/>
                </a:lnSpc>
                <a:spcBef>
                  <a:spcPct val="0"/>
                </a:spcBef>
                <a:spcAft>
                  <a:spcPts val="0"/>
                </a:spcAft>
                <a:buClrTx/>
                <a:buSzTx/>
                <a:buFont typeface="Wingdings" panose="05000000000000000000" pitchFamily="2" charset="2"/>
                <a:buNone/>
                <a:tabLst/>
                <a:defRPr/>
              </a:pPr>
              <a:r>
                <a:rPr lang="en-GB" sz="900" b="0" i="0" u="none" kern="1200" baseline="0" dirty="0">
                  <a:solidFill>
                    <a:srgbClr val="1F408D"/>
                  </a:solidFill>
                  <a:latin typeface="Montserrat "/>
                  <a:ea typeface="Tahoma"/>
                  <a:cs typeface="Tahoma"/>
                  <a:sym typeface="Tahoma"/>
                </a:rPr>
                <a:t>Medical</a:t>
              </a:r>
              <a:endParaRPr lang="en-GB" altLang="fr-FR" sz="900" b="0" kern="1200" dirty="0">
                <a:solidFill>
                  <a:srgbClr val="1F408D"/>
                </a:solidFill>
                <a:latin typeface="Montserrat "/>
                <a:ea typeface="Tahoma"/>
                <a:cs typeface="Tahoma"/>
                <a:sym typeface="Tahoma"/>
              </a:endParaRPr>
            </a:p>
            <a:p>
              <a:pPr marL="0" marR="0" lvl="0" indent="0" algn="ctr" defTabSz="6858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GB" sz="900" b="0" i="0" u="none" strike="noStrike" kern="1200" cap="none" spc="0" normalizeH="0" baseline="0" dirty="0">
                  <a:ln>
                    <a:noFill/>
                  </a:ln>
                  <a:solidFill>
                    <a:srgbClr val="1F408D"/>
                  </a:solidFill>
                  <a:effectLst/>
                  <a:uLnTx/>
                  <a:uFillTx/>
                  <a:latin typeface="Montserrat "/>
                  <a:ea typeface="Tahoma"/>
                  <a:cs typeface="Tahoma"/>
                  <a:sym typeface="Tahoma"/>
                </a:rPr>
                <a:t>equipment</a:t>
              </a:r>
              <a:endParaRPr kumimoji="0" lang="en-GB" altLang="fr-FR" sz="900" b="0" i="0" u="none" strike="noStrike" kern="1200" cap="none" spc="0" normalizeH="0" baseline="0" noProof="0" dirty="0">
                <a:ln>
                  <a:noFill/>
                </a:ln>
                <a:solidFill>
                  <a:srgbClr val="1F408D"/>
                </a:solidFill>
                <a:effectLst/>
                <a:uLnTx/>
                <a:uFillTx/>
                <a:ea typeface="Tahoma"/>
                <a:cs typeface="Tahoma"/>
                <a:sym typeface="Tahoma"/>
              </a:endParaRPr>
            </a:p>
          </p:txBody>
        </p:sp>
        <p:pic>
          <p:nvPicPr>
            <p:cNvPr id="31" name="Image 30">
              <a:extLst>
                <a:ext uri="{FF2B5EF4-FFF2-40B4-BE49-F238E27FC236}">
                  <a16:creationId xmlns:a16="http://schemas.microsoft.com/office/drawing/2014/main" id="{1DAD5C41-9421-499A-BF67-C857E1D9A2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1572" y="3439819"/>
              <a:ext cx="374193" cy="374193"/>
            </a:xfrm>
            <a:prstGeom prst="rect">
              <a:avLst/>
            </a:prstGeom>
          </p:spPr>
        </p:pic>
      </p:grpSp>
      <p:sp>
        <p:nvSpPr>
          <p:cNvPr id="32" name="ZoneTexte 31">
            <a:extLst>
              <a:ext uri="{FF2B5EF4-FFF2-40B4-BE49-F238E27FC236}">
                <a16:creationId xmlns:a16="http://schemas.microsoft.com/office/drawing/2014/main" id="{826BC4BB-3350-41D1-8D96-611475C817C3}"/>
              </a:ext>
            </a:extLst>
          </p:cNvPr>
          <p:cNvSpPr txBox="1"/>
          <p:nvPr/>
        </p:nvSpPr>
        <p:spPr>
          <a:xfrm>
            <a:off x="1241517" y="3518873"/>
            <a:ext cx="548548" cy="21544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dirty="0">
                <a:ln>
                  <a:noFill/>
                </a:ln>
                <a:solidFill>
                  <a:srgbClr val="1F408D"/>
                </a:solidFill>
                <a:effectLst/>
                <a:uLnTx/>
                <a:uFillTx/>
                <a:latin typeface="Montserrat "/>
                <a:ea typeface="Tahoma"/>
                <a:cs typeface="Tahoma"/>
                <a:sym typeface="Tahoma"/>
              </a:rPr>
              <a:t>RS-232</a:t>
            </a:r>
          </a:p>
        </p:txBody>
      </p:sp>
      <p:sp>
        <p:nvSpPr>
          <p:cNvPr id="33" name="ZoneTexte 32">
            <a:extLst>
              <a:ext uri="{FF2B5EF4-FFF2-40B4-BE49-F238E27FC236}">
                <a16:creationId xmlns:a16="http://schemas.microsoft.com/office/drawing/2014/main" id="{C56F8213-B89B-4D69-B252-D4E1944B65E3}"/>
              </a:ext>
            </a:extLst>
          </p:cNvPr>
          <p:cNvSpPr txBox="1"/>
          <p:nvPr/>
        </p:nvSpPr>
        <p:spPr>
          <a:xfrm>
            <a:off x="7012215" y="3274414"/>
            <a:ext cx="1364476" cy="23083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dirty="0">
                <a:ln>
                  <a:noFill/>
                </a:ln>
                <a:solidFill>
                  <a:srgbClr val="1F408D"/>
                </a:solidFill>
                <a:effectLst/>
                <a:uLnTx/>
                <a:uFillTx/>
                <a:latin typeface="Montserrat "/>
                <a:ea typeface="Tahoma"/>
                <a:cs typeface="Tahoma"/>
                <a:sym typeface="Tahoma"/>
              </a:rPr>
              <a:t>Biomedical network</a:t>
            </a:r>
          </a:p>
        </p:txBody>
      </p:sp>
      <p:sp>
        <p:nvSpPr>
          <p:cNvPr id="34" name="ZoneTexte 33">
            <a:extLst>
              <a:ext uri="{FF2B5EF4-FFF2-40B4-BE49-F238E27FC236}">
                <a16:creationId xmlns:a16="http://schemas.microsoft.com/office/drawing/2014/main" id="{4008B818-98A0-48D1-BA19-94315F7B6811}"/>
              </a:ext>
            </a:extLst>
          </p:cNvPr>
          <p:cNvSpPr txBox="1"/>
          <p:nvPr/>
        </p:nvSpPr>
        <p:spPr>
          <a:xfrm>
            <a:off x="3837626" y="4529855"/>
            <a:ext cx="1244319" cy="21544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00" b="0" i="0" u="none" kern="1200" baseline="0" dirty="0">
                <a:solidFill>
                  <a:srgbClr val="1F408D"/>
                </a:solidFill>
                <a:latin typeface="Montserrat "/>
                <a:ea typeface="Tahoma"/>
                <a:cs typeface="Tahoma"/>
                <a:sym typeface="Tahoma"/>
              </a:rPr>
              <a:t>HL7</a:t>
            </a:r>
            <a:endParaRPr kumimoji="0" lang="en-GB" sz="800" b="0" i="0" u="none" strike="noStrike" kern="1200" cap="none" spc="0" normalizeH="0" baseline="0" noProof="0" dirty="0">
              <a:ln>
                <a:noFill/>
              </a:ln>
              <a:solidFill>
                <a:srgbClr val="1F408D"/>
              </a:solidFill>
              <a:effectLst/>
              <a:uLnTx/>
              <a:uFillTx/>
              <a:latin typeface="Montserrat "/>
              <a:ea typeface="Tahoma"/>
              <a:cs typeface="Tahoma"/>
              <a:sym typeface="Tahoma"/>
            </a:endParaRPr>
          </a:p>
        </p:txBody>
      </p:sp>
      <p:sp>
        <p:nvSpPr>
          <p:cNvPr id="35" name="ZoneTexte 34">
            <a:extLst>
              <a:ext uri="{FF2B5EF4-FFF2-40B4-BE49-F238E27FC236}">
                <a16:creationId xmlns:a16="http://schemas.microsoft.com/office/drawing/2014/main" id="{01A5A043-626B-4B66-8110-DDA86951F8EA}"/>
              </a:ext>
            </a:extLst>
          </p:cNvPr>
          <p:cNvSpPr txBox="1"/>
          <p:nvPr/>
        </p:nvSpPr>
        <p:spPr>
          <a:xfrm>
            <a:off x="1830629" y="3600867"/>
            <a:ext cx="1150929" cy="707882"/>
          </a:xfrm>
          <a:prstGeom prst="rect">
            <a:avLst/>
          </a:prstGeom>
          <a:solidFill>
            <a:srgbClr val="17459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GB" sz="1000" b="0" i="0" u="none" strike="noStrike" cap="none" spc="0" normalizeH="0" baseline="0" dirty="0">
              <a:ln>
                <a:noFill/>
              </a:ln>
              <a:solidFill>
                <a:schemeClr val="bg1"/>
              </a:solidFill>
              <a:effectLst/>
              <a:uFillTx/>
              <a:latin typeface="Montserrat "/>
              <a:sym typeface="Calibri"/>
            </a:endParaRPr>
          </a:p>
          <a:p>
            <a:pPr marL="0" marR="0" indent="0" algn="ctr" defTabSz="457200" rtl="0" fontAlgn="auto" latinLnBrk="0" hangingPunct="0">
              <a:lnSpc>
                <a:spcPct val="100000"/>
              </a:lnSpc>
              <a:spcBef>
                <a:spcPts val="0"/>
              </a:spcBef>
              <a:spcAft>
                <a:spcPts val="0"/>
              </a:spcAft>
              <a:buClrTx/>
              <a:buSzTx/>
              <a:buFontTx/>
              <a:buNone/>
              <a:tabLst/>
            </a:pPr>
            <a:r>
              <a:rPr kumimoji="0" lang="en-GB" sz="1000" b="0" i="0" u="none" strike="noStrike" cap="none" spc="0" normalizeH="0" baseline="0" dirty="0">
                <a:ln>
                  <a:noFill/>
                </a:ln>
                <a:solidFill>
                  <a:schemeClr val="bg1"/>
                </a:solidFill>
                <a:effectLst/>
                <a:uFillTx/>
                <a:latin typeface="Montserrat "/>
                <a:sym typeface="Calibri"/>
              </a:rPr>
              <a:t>RS-232</a:t>
            </a:r>
          </a:p>
          <a:p>
            <a:pPr marL="0" marR="0" indent="0" algn="ctr" defTabSz="457200" rtl="0" fontAlgn="auto" latinLnBrk="0" hangingPunct="0">
              <a:lnSpc>
                <a:spcPct val="100000"/>
              </a:lnSpc>
              <a:spcBef>
                <a:spcPts val="0"/>
              </a:spcBef>
              <a:spcAft>
                <a:spcPts val="0"/>
              </a:spcAft>
              <a:buClrTx/>
              <a:buSzTx/>
              <a:buFontTx/>
              <a:buNone/>
              <a:tabLst/>
            </a:pPr>
            <a:r>
              <a:rPr kumimoji="0" lang="en-GB" sz="1000" b="0" i="0" u="none" strike="noStrike" cap="none" spc="0" normalizeH="0" baseline="0" dirty="0">
                <a:ln>
                  <a:noFill/>
                </a:ln>
                <a:solidFill>
                  <a:schemeClr val="bg1"/>
                </a:solidFill>
                <a:effectLst/>
                <a:uFillTx/>
                <a:latin typeface="Montserrat "/>
                <a:sym typeface="Calibri"/>
              </a:rPr>
              <a:t>hub</a:t>
            </a:r>
          </a:p>
          <a:p>
            <a:pPr marL="0" marR="0" indent="0" algn="ctr" defTabSz="457200" rtl="0" fontAlgn="auto" latinLnBrk="0" hangingPunct="0">
              <a:lnSpc>
                <a:spcPct val="100000"/>
              </a:lnSpc>
              <a:spcBef>
                <a:spcPts val="0"/>
              </a:spcBef>
              <a:spcAft>
                <a:spcPts val="0"/>
              </a:spcAft>
              <a:buClrTx/>
              <a:buSzTx/>
              <a:buFontTx/>
              <a:buNone/>
              <a:tabLst/>
            </a:pPr>
            <a:endParaRPr kumimoji="0" lang="en-GB" sz="1000" b="0" i="0" u="none" strike="noStrike" cap="none" spc="0" normalizeH="0" baseline="0" dirty="0">
              <a:ln>
                <a:noFill/>
              </a:ln>
              <a:solidFill>
                <a:schemeClr val="bg1"/>
              </a:solidFill>
              <a:effectLst/>
              <a:uFillTx/>
              <a:latin typeface="Montserrat "/>
              <a:sym typeface="Calibri"/>
            </a:endParaRPr>
          </a:p>
        </p:txBody>
      </p:sp>
      <p:sp>
        <p:nvSpPr>
          <p:cNvPr id="36" name="Flèche : droite 35">
            <a:extLst>
              <a:ext uri="{FF2B5EF4-FFF2-40B4-BE49-F238E27FC236}">
                <a16:creationId xmlns:a16="http://schemas.microsoft.com/office/drawing/2014/main" id="{FCE66BCD-E6C8-4255-927E-495F1156AD58}"/>
              </a:ext>
            </a:extLst>
          </p:cNvPr>
          <p:cNvSpPr/>
          <p:nvPr/>
        </p:nvSpPr>
        <p:spPr>
          <a:xfrm>
            <a:off x="1357954" y="3856076"/>
            <a:ext cx="358726" cy="207750"/>
          </a:xfrm>
          <a:prstGeom prst="righ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37" name="Flèche : droite 36">
            <a:extLst>
              <a:ext uri="{FF2B5EF4-FFF2-40B4-BE49-F238E27FC236}">
                <a16:creationId xmlns:a16="http://schemas.microsoft.com/office/drawing/2014/main" id="{A52B72E1-80E8-4BEF-A400-A8358509030F}"/>
              </a:ext>
            </a:extLst>
          </p:cNvPr>
          <p:cNvSpPr/>
          <p:nvPr/>
        </p:nvSpPr>
        <p:spPr>
          <a:xfrm>
            <a:off x="3128871" y="3856076"/>
            <a:ext cx="358726" cy="207750"/>
          </a:xfrm>
          <a:prstGeom prst="righ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38" name="Flèche : droite 37">
            <a:extLst>
              <a:ext uri="{FF2B5EF4-FFF2-40B4-BE49-F238E27FC236}">
                <a16:creationId xmlns:a16="http://schemas.microsoft.com/office/drawing/2014/main" id="{E93E89E7-6A76-4094-805C-22666E910DAA}"/>
              </a:ext>
            </a:extLst>
          </p:cNvPr>
          <p:cNvSpPr/>
          <p:nvPr/>
        </p:nvSpPr>
        <p:spPr>
          <a:xfrm rot="5400000">
            <a:off x="4116657" y="3128698"/>
            <a:ext cx="358726" cy="207750"/>
          </a:xfrm>
          <a:prstGeom prst="righ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39" name="ZoneTexte 46">
            <a:extLst>
              <a:ext uri="{FF2B5EF4-FFF2-40B4-BE49-F238E27FC236}">
                <a16:creationId xmlns:a16="http://schemas.microsoft.com/office/drawing/2014/main" id="{31643BA4-4099-422F-9268-03492B9AF0D2}"/>
              </a:ext>
            </a:extLst>
          </p:cNvPr>
          <p:cNvSpPr txBox="1">
            <a:spLocks noChangeArrowheads="1"/>
          </p:cNvSpPr>
          <p:nvPr/>
        </p:nvSpPr>
        <p:spPr bwMode="auto">
          <a:xfrm>
            <a:off x="3795432" y="2610880"/>
            <a:ext cx="957313"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9pPr>
          </a:lstStyle>
          <a:p>
            <a:pPr marL="0" marR="0" lvl="0" indent="0" algn="ctr" defTabSz="685800" rtl="0" eaLnBrk="1" fontAlgn="auto" latinLnBrk="0" hangingPunct="1">
              <a:lnSpc>
                <a:spcPct val="100000"/>
              </a:lnSpc>
              <a:spcBef>
                <a:spcPct val="0"/>
              </a:spcBef>
              <a:spcAft>
                <a:spcPts val="0"/>
              </a:spcAft>
              <a:buClrTx/>
              <a:buSzTx/>
              <a:buFont typeface="Wingdings" panose="05000000000000000000" pitchFamily="2" charset="2"/>
              <a:buNone/>
              <a:tabLst/>
              <a:defRPr/>
            </a:pPr>
            <a:r>
              <a:rPr lang="en-GB" sz="900" b="0" i="0" u="none" kern="1200" baseline="0" dirty="0">
                <a:solidFill>
                  <a:srgbClr val="1F408D"/>
                </a:solidFill>
                <a:latin typeface="Montserrat "/>
                <a:ea typeface="Tahoma"/>
                <a:cs typeface="Tahoma"/>
                <a:sym typeface="Tahoma"/>
              </a:rPr>
              <a:t>Medical</a:t>
            </a:r>
            <a:endParaRPr lang="en-GB" altLang="fr-FR" sz="900" b="0" kern="1200" dirty="0">
              <a:solidFill>
                <a:srgbClr val="1F408D"/>
              </a:solidFill>
              <a:latin typeface="Montserrat "/>
              <a:ea typeface="Tahoma"/>
              <a:cs typeface="Tahoma"/>
              <a:sym typeface="Tahoma"/>
            </a:endParaRPr>
          </a:p>
          <a:p>
            <a:pPr marL="0" marR="0" lvl="0" indent="0" algn="ctr" defTabSz="6858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GB" sz="900" b="0" i="0" u="none" strike="noStrike" kern="1200" cap="none" spc="0" normalizeH="0" baseline="0" dirty="0">
                <a:ln>
                  <a:noFill/>
                </a:ln>
                <a:solidFill>
                  <a:srgbClr val="1F408D"/>
                </a:solidFill>
                <a:effectLst/>
                <a:uLnTx/>
                <a:uFillTx/>
                <a:latin typeface="Montserrat "/>
                <a:ea typeface="Tahoma"/>
                <a:cs typeface="Tahoma"/>
                <a:sym typeface="Tahoma"/>
              </a:rPr>
              <a:t> equipment</a:t>
            </a:r>
            <a:endParaRPr kumimoji="0" lang="en-GB" altLang="fr-FR" sz="900" b="0" i="0" u="none" strike="noStrike" kern="1200" cap="none" spc="0" normalizeH="0" baseline="0" noProof="0" dirty="0">
              <a:ln>
                <a:noFill/>
              </a:ln>
              <a:solidFill>
                <a:srgbClr val="1F408D"/>
              </a:solidFill>
              <a:effectLst/>
              <a:uLnTx/>
              <a:uFillTx/>
              <a:ea typeface="Tahoma"/>
              <a:cs typeface="Tahoma"/>
              <a:sym typeface="Tahoma"/>
            </a:endParaRPr>
          </a:p>
        </p:txBody>
      </p:sp>
      <p:sp>
        <p:nvSpPr>
          <p:cNvPr id="40" name="ZoneTexte 39">
            <a:extLst>
              <a:ext uri="{FF2B5EF4-FFF2-40B4-BE49-F238E27FC236}">
                <a16:creationId xmlns:a16="http://schemas.microsoft.com/office/drawing/2014/main" id="{B3A79A43-4ABC-401E-B8F9-87CEB94C54C2}"/>
              </a:ext>
            </a:extLst>
          </p:cNvPr>
          <p:cNvSpPr txBox="1"/>
          <p:nvPr/>
        </p:nvSpPr>
        <p:spPr>
          <a:xfrm>
            <a:off x="5527148" y="3520143"/>
            <a:ext cx="1150929" cy="707882"/>
          </a:xfrm>
          <a:prstGeom prst="rect">
            <a:avLst/>
          </a:prstGeom>
          <a:solidFill>
            <a:srgbClr val="17459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GB" sz="1000" b="0" i="0" u="none" strike="noStrike" cap="none" spc="0" normalizeH="0" baseline="0" dirty="0">
              <a:ln>
                <a:noFill/>
              </a:ln>
              <a:solidFill>
                <a:schemeClr val="bg1"/>
              </a:solidFill>
              <a:effectLst/>
              <a:uFillTx/>
              <a:latin typeface="Montserrat "/>
              <a:sym typeface="Calibri"/>
            </a:endParaRPr>
          </a:p>
          <a:p>
            <a:pPr marL="0" marR="0" indent="0" algn="ctr" defTabSz="457200" rtl="0" fontAlgn="auto" latinLnBrk="0" hangingPunct="0">
              <a:lnSpc>
                <a:spcPct val="100000"/>
              </a:lnSpc>
              <a:spcBef>
                <a:spcPts val="0"/>
              </a:spcBef>
              <a:spcAft>
                <a:spcPts val="0"/>
              </a:spcAft>
              <a:buClrTx/>
              <a:buSzTx/>
              <a:buFontTx/>
              <a:buNone/>
              <a:tabLst/>
            </a:pPr>
            <a:r>
              <a:rPr kumimoji="0" lang="en-GB" sz="1000" b="0" i="0" u="none" strike="noStrike" cap="none" spc="0" normalizeH="0" baseline="0" dirty="0">
                <a:ln>
                  <a:noFill/>
                </a:ln>
                <a:solidFill>
                  <a:schemeClr val="bg1"/>
                </a:solidFill>
                <a:effectLst/>
                <a:uFillTx/>
                <a:latin typeface="Montserrat "/>
                <a:sym typeface="Calibri"/>
              </a:rPr>
              <a:t>Interface</a:t>
            </a:r>
          </a:p>
          <a:p>
            <a:pPr marL="0" marR="0" indent="0" algn="ctr" defTabSz="457200" rtl="0" fontAlgn="auto" latinLnBrk="0" hangingPunct="0">
              <a:lnSpc>
                <a:spcPct val="100000"/>
              </a:lnSpc>
              <a:spcBef>
                <a:spcPts val="0"/>
              </a:spcBef>
              <a:spcAft>
                <a:spcPts val="0"/>
              </a:spcAft>
              <a:buClrTx/>
              <a:buSzTx/>
              <a:buFontTx/>
              <a:buNone/>
              <a:tabLst/>
            </a:pPr>
            <a:r>
              <a:rPr lang="en-GB" sz="1000" b="0" i="0" u="none" baseline="0" dirty="0">
                <a:solidFill>
                  <a:schemeClr val="bg1"/>
                </a:solidFill>
                <a:latin typeface="Montserrat "/>
              </a:rPr>
              <a:t>server</a:t>
            </a:r>
            <a:r>
              <a:rPr kumimoji="0" lang="en-GB" sz="1000" b="0" i="0" u="none" strike="noStrike" cap="none" spc="0" normalizeH="0" baseline="0" dirty="0">
                <a:ln>
                  <a:noFill/>
                </a:ln>
                <a:solidFill>
                  <a:schemeClr val="bg1"/>
                </a:solidFill>
                <a:effectLst/>
                <a:uFillTx/>
                <a:latin typeface="Montserrat "/>
                <a:sym typeface="Calibri"/>
              </a:rPr>
              <a:t> </a:t>
            </a:r>
          </a:p>
          <a:p>
            <a:pPr marL="0" marR="0" indent="0" algn="ctr" defTabSz="457200" rtl="0" fontAlgn="auto" latinLnBrk="0" hangingPunct="0">
              <a:lnSpc>
                <a:spcPct val="100000"/>
              </a:lnSpc>
              <a:spcBef>
                <a:spcPts val="0"/>
              </a:spcBef>
              <a:spcAft>
                <a:spcPts val="0"/>
              </a:spcAft>
              <a:buClrTx/>
              <a:buSzTx/>
              <a:buFontTx/>
              <a:buNone/>
              <a:tabLst/>
            </a:pPr>
            <a:endParaRPr kumimoji="0" lang="en-GB" sz="1000" b="0" i="0" u="none" strike="noStrike" cap="none" spc="0" normalizeH="0" baseline="0" dirty="0">
              <a:ln>
                <a:noFill/>
              </a:ln>
              <a:solidFill>
                <a:schemeClr val="bg1"/>
              </a:solidFill>
              <a:effectLst/>
              <a:uFillTx/>
              <a:latin typeface="Montserrat "/>
              <a:sym typeface="Calibri"/>
            </a:endParaRPr>
          </a:p>
        </p:txBody>
      </p:sp>
      <p:pic>
        <p:nvPicPr>
          <p:cNvPr id="41" name="Image 40">
            <a:extLst>
              <a:ext uri="{FF2B5EF4-FFF2-40B4-BE49-F238E27FC236}">
                <a16:creationId xmlns:a16="http://schemas.microsoft.com/office/drawing/2014/main" id="{E9E541BB-AD9E-4BA4-A5CD-F4EB98B22DAB}"/>
              </a:ext>
            </a:extLst>
          </p:cNvPr>
          <p:cNvPicPr>
            <a:picLocks noChangeAspect="1"/>
          </p:cNvPicPr>
          <p:nvPr/>
        </p:nvPicPr>
        <p:blipFill>
          <a:blip r:embed="rId3"/>
          <a:stretch>
            <a:fillRect/>
          </a:stretch>
        </p:blipFill>
        <p:spPr>
          <a:xfrm>
            <a:off x="3744919" y="4862032"/>
            <a:ext cx="1182141" cy="602437"/>
          </a:xfrm>
          <a:prstGeom prst="rect">
            <a:avLst/>
          </a:prstGeom>
        </p:spPr>
      </p:pic>
      <p:sp>
        <p:nvSpPr>
          <p:cNvPr id="42" name="Flèche : droite 41">
            <a:extLst>
              <a:ext uri="{FF2B5EF4-FFF2-40B4-BE49-F238E27FC236}">
                <a16:creationId xmlns:a16="http://schemas.microsoft.com/office/drawing/2014/main" id="{55CC5A77-E1DF-4932-96A4-774EAC0F6D5F}"/>
              </a:ext>
            </a:extLst>
          </p:cNvPr>
          <p:cNvSpPr/>
          <p:nvPr/>
        </p:nvSpPr>
        <p:spPr>
          <a:xfrm rot="16200000">
            <a:off x="4176548" y="4557170"/>
            <a:ext cx="358726" cy="207750"/>
          </a:xfrm>
          <a:prstGeom prst="righ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43" name="ZoneTexte 46">
            <a:extLst>
              <a:ext uri="{FF2B5EF4-FFF2-40B4-BE49-F238E27FC236}">
                <a16:creationId xmlns:a16="http://schemas.microsoft.com/office/drawing/2014/main" id="{037E79A4-CE0E-4A77-9EF3-B8FA4BF41183}"/>
              </a:ext>
            </a:extLst>
          </p:cNvPr>
          <p:cNvSpPr txBox="1">
            <a:spLocks noChangeArrowheads="1"/>
          </p:cNvSpPr>
          <p:nvPr/>
        </p:nvSpPr>
        <p:spPr bwMode="auto">
          <a:xfrm>
            <a:off x="3919893" y="5548604"/>
            <a:ext cx="97655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9pPr>
          </a:lstStyle>
          <a:p>
            <a:pPr marL="0" marR="0" lvl="0" indent="0" algn="ctr" defTabSz="685800" rtl="0" eaLnBrk="1" fontAlgn="auto" latinLnBrk="0" hangingPunct="1">
              <a:lnSpc>
                <a:spcPct val="100000"/>
              </a:lnSpc>
              <a:spcBef>
                <a:spcPct val="0"/>
              </a:spcBef>
              <a:spcAft>
                <a:spcPts val="0"/>
              </a:spcAft>
              <a:buClrTx/>
              <a:buSzTx/>
              <a:buFont typeface="Wingdings" panose="05000000000000000000" pitchFamily="2" charset="2"/>
              <a:buNone/>
              <a:tabLst/>
              <a:defRPr/>
            </a:pPr>
            <a:r>
              <a:rPr lang="en-GB" sz="900" b="0" i="0" u="none" kern="1200" baseline="0" dirty="0">
                <a:solidFill>
                  <a:srgbClr val="1F408D"/>
                </a:solidFill>
                <a:latin typeface="Montserrat "/>
                <a:ea typeface="Tahoma"/>
                <a:cs typeface="Tahoma"/>
                <a:sym typeface="Tahoma"/>
              </a:rPr>
              <a:t>Equipment</a:t>
            </a:r>
            <a:endParaRPr lang="en-GB" altLang="fr-FR" sz="900" b="0" kern="1200" dirty="0">
              <a:solidFill>
                <a:srgbClr val="1F408D"/>
              </a:solidFill>
              <a:latin typeface="Montserrat "/>
              <a:ea typeface="Tahoma"/>
              <a:cs typeface="Tahoma"/>
              <a:sym typeface="Tahoma"/>
            </a:endParaRPr>
          </a:p>
          <a:p>
            <a:pPr marL="0" marR="0" lvl="0" indent="0" algn="ctr" defTabSz="685800" rtl="0" eaLnBrk="1" fontAlgn="auto" latinLnBrk="0" hangingPunct="1">
              <a:lnSpc>
                <a:spcPct val="100000"/>
              </a:lnSpc>
              <a:spcBef>
                <a:spcPct val="0"/>
              </a:spcBef>
              <a:spcAft>
                <a:spcPts val="0"/>
              </a:spcAft>
              <a:buClrTx/>
              <a:buSzTx/>
              <a:buFont typeface="Wingdings" panose="05000000000000000000" pitchFamily="2" charset="2"/>
              <a:buNone/>
              <a:tabLst/>
              <a:defRPr/>
            </a:pPr>
            <a:r>
              <a:rPr lang="en-GB" sz="900" b="0" i="0" u="none" kern="1200" baseline="0" dirty="0">
                <a:solidFill>
                  <a:srgbClr val="1F408D"/>
                </a:solidFill>
                <a:latin typeface="Montserrat "/>
                <a:ea typeface="Tahoma"/>
                <a:cs typeface="Tahoma"/>
                <a:sym typeface="Tahoma"/>
              </a:rPr>
              <a:t>connected</a:t>
            </a:r>
            <a:endParaRPr kumimoji="0" lang="en-GB" altLang="fr-FR" sz="900" b="0" i="0" u="none" strike="noStrike" kern="1200" cap="none" spc="0" normalizeH="0" baseline="0" noProof="0" dirty="0">
              <a:ln>
                <a:noFill/>
              </a:ln>
              <a:solidFill>
                <a:srgbClr val="1F408D"/>
              </a:solidFill>
              <a:effectLst/>
              <a:uLnTx/>
              <a:uFillTx/>
              <a:ea typeface="Tahoma"/>
              <a:cs typeface="Tahoma"/>
              <a:sym typeface="Tahoma"/>
            </a:endParaRPr>
          </a:p>
        </p:txBody>
      </p:sp>
      <p:sp>
        <p:nvSpPr>
          <p:cNvPr id="44" name="Flèche : droite 43">
            <a:extLst>
              <a:ext uri="{FF2B5EF4-FFF2-40B4-BE49-F238E27FC236}">
                <a16:creationId xmlns:a16="http://schemas.microsoft.com/office/drawing/2014/main" id="{F69BFF21-E59B-4F65-8358-B9112F7223CA}"/>
              </a:ext>
            </a:extLst>
          </p:cNvPr>
          <p:cNvSpPr/>
          <p:nvPr/>
        </p:nvSpPr>
        <p:spPr>
          <a:xfrm rot="10800000">
            <a:off x="5096798" y="3770209"/>
            <a:ext cx="358726" cy="207750"/>
          </a:xfrm>
          <a:prstGeom prst="righ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45" name="ZoneTexte 44">
            <a:extLst>
              <a:ext uri="{FF2B5EF4-FFF2-40B4-BE49-F238E27FC236}">
                <a16:creationId xmlns:a16="http://schemas.microsoft.com/office/drawing/2014/main" id="{0FA71A57-A75E-416E-BBE6-347B4CDF2084}"/>
              </a:ext>
            </a:extLst>
          </p:cNvPr>
          <p:cNvSpPr txBox="1"/>
          <p:nvPr/>
        </p:nvSpPr>
        <p:spPr>
          <a:xfrm>
            <a:off x="7115302" y="3496945"/>
            <a:ext cx="1150929" cy="707882"/>
          </a:xfrm>
          <a:prstGeom prst="rect">
            <a:avLst/>
          </a:prstGeom>
          <a:solidFill>
            <a:srgbClr val="17459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GB" sz="1000" b="0" i="0" u="none" strike="noStrike" cap="none" spc="0" normalizeH="0" baseline="0" dirty="0">
              <a:ln>
                <a:noFill/>
              </a:ln>
              <a:solidFill>
                <a:schemeClr val="bg1"/>
              </a:solidFill>
              <a:effectLst/>
              <a:uFillTx/>
              <a:latin typeface="Montserrat "/>
              <a:sym typeface="Calibri"/>
            </a:endParaRPr>
          </a:p>
          <a:p>
            <a:pPr marL="0" marR="0" indent="0" algn="ctr" defTabSz="457200" rtl="0" fontAlgn="auto" latinLnBrk="0" hangingPunct="0">
              <a:lnSpc>
                <a:spcPct val="100000"/>
              </a:lnSpc>
              <a:spcBef>
                <a:spcPts val="0"/>
              </a:spcBef>
              <a:spcAft>
                <a:spcPts val="0"/>
              </a:spcAft>
              <a:buClrTx/>
              <a:buSzTx/>
              <a:buFontTx/>
              <a:buNone/>
              <a:tabLst/>
            </a:pPr>
            <a:r>
              <a:rPr kumimoji="0" lang="en-GB" sz="1000" b="0" i="0" u="none" strike="noStrike" cap="none" spc="0" normalizeH="0" baseline="0" dirty="0">
                <a:ln>
                  <a:noFill/>
                </a:ln>
                <a:solidFill>
                  <a:schemeClr val="bg1"/>
                </a:solidFill>
                <a:effectLst/>
                <a:uFillTx/>
                <a:latin typeface="Montserrat "/>
                <a:sym typeface="Calibri"/>
              </a:rPr>
              <a:t>HL7</a:t>
            </a:r>
          </a:p>
          <a:p>
            <a:pPr marL="0" marR="0" indent="0" algn="ctr" defTabSz="457200" rtl="0" fontAlgn="auto" latinLnBrk="0" hangingPunct="0">
              <a:lnSpc>
                <a:spcPct val="100000"/>
              </a:lnSpc>
              <a:spcBef>
                <a:spcPts val="0"/>
              </a:spcBef>
              <a:spcAft>
                <a:spcPts val="0"/>
              </a:spcAft>
              <a:buClrTx/>
              <a:buSzTx/>
              <a:buFontTx/>
              <a:buNone/>
              <a:tabLst/>
            </a:pPr>
            <a:r>
              <a:rPr lang="en-GB" sz="1000" b="0" i="0" u="none" baseline="0" dirty="0">
                <a:solidFill>
                  <a:schemeClr val="bg1"/>
                </a:solidFill>
                <a:latin typeface="Montserrat "/>
              </a:rPr>
              <a:t>Central Gateway</a:t>
            </a:r>
            <a:endParaRPr kumimoji="0" lang="en-GB" sz="1000" b="0" i="0" u="none" strike="noStrike" cap="none" spc="0" normalizeH="0" baseline="0" dirty="0">
              <a:ln>
                <a:noFill/>
              </a:ln>
              <a:solidFill>
                <a:schemeClr val="bg1"/>
              </a:solidFill>
              <a:effectLst/>
              <a:uFillTx/>
              <a:latin typeface="Montserrat "/>
              <a:sym typeface="Calibri"/>
            </a:endParaRPr>
          </a:p>
          <a:p>
            <a:pPr marL="0" marR="0" indent="0" algn="ctr" defTabSz="457200" rtl="0" fontAlgn="auto" latinLnBrk="0" hangingPunct="0">
              <a:lnSpc>
                <a:spcPct val="100000"/>
              </a:lnSpc>
              <a:spcBef>
                <a:spcPts val="0"/>
              </a:spcBef>
              <a:spcAft>
                <a:spcPts val="0"/>
              </a:spcAft>
              <a:buClrTx/>
              <a:buSzTx/>
              <a:buFontTx/>
              <a:buNone/>
              <a:tabLst/>
            </a:pPr>
            <a:endParaRPr kumimoji="0" lang="en-GB" sz="1000" b="0" i="0" u="none" strike="noStrike" cap="none" spc="0" normalizeH="0" baseline="0" dirty="0">
              <a:ln>
                <a:noFill/>
              </a:ln>
              <a:solidFill>
                <a:schemeClr val="bg1"/>
              </a:solidFill>
              <a:effectLst/>
              <a:uFillTx/>
              <a:latin typeface="Montserrat "/>
              <a:sym typeface="Calibri"/>
            </a:endParaRPr>
          </a:p>
        </p:txBody>
      </p:sp>
      <p:sp>
        <p:nvSpPr>
          <p:cNvPr id="46" name="Flèche : droite 45">
            <a:extLst>
              <a:ext uri="{FF2B5EF4-FFF2-40B4-BE49-F238E27FC236}">
                <a16:creationId xmlns:a16="http://schemas.microsoft.com/office/drawing/2014/main" id="{F35CE065-31F1-4866-A9E7-A4F7A4E79CE7}"/>
              </a:ext>
            </a:extLst>
          </p:cNvPr>
          <p:cNvSpPr/>
          <p:nvPr/>
        </p:nvSpPr>
        <p:spPr>
          <a:xfrm rot="10800000">
            <a:off x="6717326" y="3766632"/>
            <a:ext cx="358726" cy="207750"/>
          </a:xfrm>
          <a:prstGeom prst="righ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pic>
        <p:nvPicPr>
          <p:cNvPr id="47" name="Image 46" descr="Une image contenant dessin, pièce&#10;&#10;Description générée automatiquement">
            <a:extLst>
              <a:ext uri="{FF2B5EF4-FFF2-40B4-BE49-F238E27FC236}">
                <a16:creationId xmlns:a16="http://schemas.microsoft.com/office/drawing/2014/main" id="{0AEBD98F-A3F8-4A35-A710-9FE9676ED1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flipV="1">
            <a:off x="7432156" y="2370095"/>
            <a:ext cx="517220" cy="517220"/>
          </a:xfrm>
          <a:prstGeom prst="rect">
            <a:avLst/>
          </a:prstGeom>
        </p:spPr>
      </p:pic>
      <p:sp>
        <p:nvSpPr>
          <p:cNvPr id="48" name="Flèche : droite 47">
            <a:extLst>
              <a:ext uri="{FF2B5EF4-FFF2-40B4-BE49-F238E27FC236}">
                <a16:creationId xmlns:a16="http://schemas.microsoft.com/office/drawing/2014/main" id="{1620DB77-F920-40F1-A27E-6900650DD846}"/>
              </a:ext>
            </a:extLst>
          </p:cNvPr>
          <p:cNvSpPr/>
          <p:nvPr/>
        </p:nvSpPr>
        <p:spPr>
          <a:xfrm rot="5400000">
            <a:off x="7511403" y="3017762"/>
            <a:ext cx="358726" cy="207750"/>
          </a:xfrm>
          <a:prstGeom prst="righ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49" name="Text Box 28">
            <a:extLst>
              <a:ext uri="{FF2B5EF4-FFF2-40B4-BE49-F238E27FC236}">
                <a16:creationId xmlns:a16="http://schemas.microsoft.com/office/drawing/2014/main" id="{90A44DA7-6925-4975-BEFB-4F2BC6F9C0B7}"/>
              </a:ext>
            </a:extLst>
          </p:cNvPr>
          <p:cNvSpPr txBox="1">
            <a:spLocks noChangeArrowheads="1"/>
          </p:cNvSpPr>
          <p:nvPr/>
        </p:nvSpPr>
        <p:spPr bwMode="auto">
          <a:xfrm>
            <a:off x="517346" y="1142475"/>
            <a:ext cx="4564599" cy="1084912"/>
          </a:xfrm>
          <a:prstGeom prst="rect">
            <a:avLst/>
          </a:prstGeom>
          <a:solidFill>
            <a:srgbClr val="174593">
              <a:alpha val="82000"/>
            </a:srgbClr>
          </a:solidFill>
          <a:ln>
            <a:noFill/>
          </a:ln>
        </p:spPr>
        <p:txBody>
          <a:bodyPr wrap="square">
            <a:spAutoFit/>
          </a:bodyP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9pPr>
          </a:lstStyle>
          <a:p>
            <a:pPr algn="l" rtl="0" eaLnBrk="1" hangingPunct="1">
              <a:spcBef>
                <a:spcPct val="0"/>
              </a:spcBef>
              <a:buClrTx/>
              <a:buSzTx/>
              <a:buFontTx/>
              <a:buNone/>
            </a:pPr>
            <a:r>
              <a:rPr lang="en-GB" sz="1050" b="1" i="0" u="sng" baseline="0" dirty="0">
                <a:solidFill>
                  <a:schemeClr val="bg1"/>
                </a:solidFill>
                <a:latin typeface="Montserrat "/>
              </a:rPr>
              <a:t>Multiple connection possibilities</a:t>
            </a:r>
            <a:r>
              <a:rPr lang="en-GB" sz="1050" b="1" i="0" u="none" baseline="0" dirty="0">
                <a:solidFill>
                  <a:schemeClr val="bg1"/>
                </a:solidFill>
                <a:latin typeface="Montserrat "/>
              </a:rPr>
              <a:t>:</a:t>
            </a:r>
          </a:p>
          <a:p>
            <a:pPr algn="l" rtl="0" eaLnBrk="1" hangingPunct="1">
              <a:spcBef>
                <a:spcPct val="0"/>
              </a:spcBef>
              <a:buClrTx/>
              <a:buSzTx/>
              <a:buNone/>
            </a:pPr>
            <a:r>
              <a:rPr lang="en-GB" sz="1050" b="0" i="0" u="none" baseline="0" dirty="0">
                <a:solidFill>
                  <a:schemeClr val="bg1"/>
                </a:solidFill>
                <a:latin typeface="Montserrat "/>
              </a:rPr>
              <a:t>Via direct RS-232</a:t>
            </a:r>
          </a:p>
          <a:p>
            <a:pPr algn="l" rtl="0" eaLnBrk="1" hangingPunct="1">
              <a:spcBef>
                <a:spcPct val="0"/>
              </a:spcBef>
              <a:buClrTx/>
              <a:buSzTx/>
              <a:buNone/>
            </a:pPr>
            <a:r>
              <a:rPr lang="en-GB" sz="1050" b="0" i="0" u="none" baseline="0" dirty="0">
                <a:solidFill>
                  <a:schemeClr val="bg1"/>
                </a:solidFill>
                <a:latin typeface="Montserrat "/>
              </a:rPr>
              <a:t>Via RS hub</a:t>
            </a:r>
            <a:endParaRPr lang="en-GB" altLang="fr-FR" sz="1050" b="0" dirty="0">
              <a:solidFill>
                <a:schemeClr val="bg1"/>
              </a:solidFill>
              <a:latin typeface="Montserrat "/>
            </a:endParaRPr>
          </a:p>
          <a:p>
            <a:pPr algn="l" rtl="0" eaLnBrk="1" hangingPunct="1">
              <a:spcBef>
                <a:spcPct val="0"/>
              </a:spcBef>
              <a:buClrTx/>
              <a:buSzTx/>
              <a:buNone/>
            </a:pPr>
            <a:r>
              <a:rPr lang="en-GB" sz="1050" b="0" i="0" u="none" baseline="0" dirty="0">
                <a:solidFill>
                  <a:schemeClr val="bg1"/>
                </a:solidFill>
                <a:latin typeface="Montserrat "/>
              </a:rPr>
              <a:t>Via direct HL7</a:t>
            </a:r>
          </a:p>
          <a:p>
            <a:pPr algn="l" rtl="0" eaLnBrk="1" hangingPunct="1">
              <a:spcBef>
                <a:spcPct val="0"/>
              </a:spcBef>
              <a:buClrTx/>
              <a:buSzTx/>
              <a:buNone/>
            </a:pPr>
            <a:r>
              <a:rPr lang="en-GB" sz="1050" b="0" i="0" u="none" baseline="0" dirty="0">
                <a:solidFill>
                  <a:schemeClr val="bg1"/>
                </a:solidFill>
                <a:latin typeface="Montserrat "/>
              </a:rPr>
              <a:t>Via interface server</a:t>
            </a:r>
          </a:p>
          <a:p>
            <a:pPr algn="l" rtl="0" eaLnBrk="1" hangingPunct="1">
              <a:spcBef>
                <a:spcPct val="0"/>
              </a:spcBef>
              <a:buClrTx/>
              <a:buSzTx/>
              <a:buNone/>
            </a:pPr>
            <a:endParaRPr lang="en-GB" altLang="fr-FR" sz="1200" b="0" dirty="0">
              <a:solidFill>
                <a:srgbClr val="1F408D"/>
              </a:solidFill>
              <a:latin typeface="Montserrat "/>
            </a:endParaRPr>
          </a:p>
        </p:txBody>
      </p:sp>
      <p:sp>
        <p:nvSpPr>
          <p:cNvPr id="50" name="ZoneTexte 49">
            <a:extLst>
              <a:ext uri="{FF2B5EF4-FFF2-40B4-BE49-F238E27FC236}">
                <a16:creationId xmlns:a16="http://schemas.microsoft.com/office/drawing/2014/main" id="{8F6669FF-1DAD-4A5D-B9D8-48DFE2C704A5}"/>
              </a:ext>
            </a:extLst>
          </p:cNvPr>
          <p:cNvSpPr txBox="1"/>
          <p:nvPr/>
        </p:nvSpPr>
        <p:spPr>
          <a:xfrm>
            <a:off x="3608328" y="3446065"/>
            <a:ext cx="1420375" cy="1015659"/>
          </a:xfrm>
          <a:prstGeom prst="rect">
            <a:avLst/>
          </a:prstGeom>
          <a:solidFill>
            <a:srgbClr val="17459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GB" sz="1000" b="0" i="0" u="none" strike="noStrike" cap="none" spc="0" normalizeH="0" baseline="0" dirty="0">
              <a:ln>
                <a:noFill/>
              </a:ln>
              <a:solidFill>
                <a:schemeClr val="bg1"/>
              </a:solidFill>
              <a:effectLst/>
              <a:uFillTx/>
              <a:latin typeface="Montserrat "/>
              <a:sym typeface="Calibri"/>
            </a:endParaRPr>
          </a:p>
          <a:p>
            <a:pPr marL="0" marR="0" indent="0" algn="ctr" defTabSz="457200" rtl="0" fontAlgn="auto" latinLnBrk="0" hangingPunct="0">
              <a:lnSpc>
                <a:spcPct val="100000"/>
              </a:lnSpc>
              <a:spcBef>
                <a:spcPts val="0"/>
              </a:spcBef>
              <a:spcAft>
                <a:spcPts val="0"/>
              </a:spcAft>
              <a:buClrTx/>
              <a:buSzTx/>
              <a:buFontTx/>
              <a:buNone/>
              <a:tabLst/>
            </a:pPr>
            <a:endParaRPr kumimoji="0" lang="en-GB" sz="1000" b="0" i="0" u="none" strike="noStrike" cap="none" spc="0" normalizeH="0" baseline="0" dirty="0">
              <a:ln>
                <a:noFill/>
              </a:ln>
              <a:solidFill>
                <a:schemeClr val="bg1"/>
              </a:solidFill>
              <a:effectLst/>
              <a:uFillTx/>
              <a:latin typeface="Montserrat "/>
              <a:sym typeface="Calibri"/>
            </a:endParaRPr>
          </a:p>
          <a:p>
            <a:pPr marL="0" marR="0" indent="0" algn="ctr" defTabSz="457200" rtl="0" fontAlgn="auto" latinLnBrk="0" hangingPunct="0">
              <a:lnSpc>
                <a:spcPct val="100000"/>
              </a:lnSpc>
              <a:spcBef>
                <a:spcPts val="0"/>
              </a:spcBef>
              <a:spcAft>
                <a:spcPts val="0"/>
              </a:spcAft>
              <a:buClrTx/>
              <a:buSzTx/>
              <a:buFontTx/>
              <a:buNone/>
              <a:tabLst/>
            </a:pPr>
            <a:endParaRPr lang="en-GB" sz="1000" dirty="0">
              <a:solidFill>
                <a:schemeClr val="bg1"/>
              </a:solidFill>
              <a:latin typeface="Montserrat "/>
            </a:endParaRPr>
          </a:p>
          <a:p>
            <a:pPr marL="0" marR="0" indent="0" algn="ctr" defTabSz="457200" rtl="0" fontAlgn="auto" latinLnBrk="0" hangingPunct="0">
              <a:lnSpc>
                <a:spcPct val="100000"/>
              </a:lnSpc>
              <a:spcBef>
                <a:spcPts val="0"/>
              </a:spcBef>
              <a:spcAft>
                <a:spcPts val="0"/>
              </a:spcAft>
              <a:buClrTx/>
              <a:buSzTx/>
              <a:buFontTx/>
              <a:buNone/>
              <a:tabLst/>
            </a:pPr>
            <a:endParaRPr kumimoji="0" lang="en-GB" sz="1000" b="0" i="0" u="none" strike="noStrike" cap="none" spc="0" normalizeH="0" baseline="0" dirty="0">
              <a:ln>
                <a:noFill/>
              </a:ln>
              <a:solidFill>
                <a:schemeClr val="bg1"/>
              </a:solidFill>
              <a:effectLst/>
              <a:uFillTx/>
              <a:latin typeface="Montserrat "/>
              <a:sym typeface="Calibri"/>
            </a:endParaRPr>
          </a:p>
          <a:p>
            <a:pPr marL="0" marR="0" indent="0" algn="ctr" defTabSz="457200" rtl="0" fontAlgn="auto" latinLnBrk="0" hangingPunct="0">
              <a:lnSpc>
                <a:spcPct val="100000"/>
              </a:lnSpc>
              <a:spcBef>
                <a:spcPts val="0"/>
              </a:spcBef>
              <a:spcAft>
                <a:spcPts val="0"/>
              </a:spcAft>
              <a:buClrTx/>
              <a:buSzTx/>
              <a:buFontTx/>
              <a:buNone/>
              <a:tabLst/>
            </a:pPr>
            <a:endParaRPr lang="en-GB" sz="1000" dirty="0">
              <a:solidFill>
                <a:schemeClr val="bg1"/>
              </a:solidFill>
              <a:latin typeface="Montserrat "/>
            </a:endParaRPr>
          </a:p>
          <a:p>
            <a:pPr marL="0" marR="0" indent="0" algn="ctr" defTabSz="457200" rtl="0" fontAlgn="auto" latinLnBrk="0" hangingPunct="0">
              <a:lnSpc>
                <a:spcPct val="100000"/>
              </a:lnSpc>
              <a:spcBef>
                <a:spcPts val="0"/>
              </a:spcBef>
              <a:spcAft>
                <a:spcPts val="0"/>
              </a:spcAft>
              <a:buClrTx/>
              <a:buSzTx/>
              <a:buFontTx/>
              <a:buNone/>
              <a:tabLst/>
            </a:pPr>
            <a:endParaRPr kumimoji="0" lang="en-GB" sz="1000" b="0" i="0" u="none" strike="noStrike" cap="none" spc="0" normalizeH="0" baseline="0" dirty="0">
              <a:ln>
                <a:noFill/>
              </a:ln>
              <a:solidFill>
                <a:schemeClr val="bg1"/>
              </a:solidFill>
              <a:effectLst/>
              <a:uFillTx/>
              <a:latin typeface="Montserrat "/>
              <a:sym typeface="Calibri"/>
            </a:endParaRPr>
          </a:p>
        </p:txBody>
      </p:sp>
      <p:pic>
        <p:nvPicPr>
          <p:cNvPr id="51" name="Image 50">
            <a:extLst>
              <a:ext uri="{FF2B5EF4-FFF2-40B4-BE49-F238E27FC236}">
                <a16:creationId xmlns:a16="http://schemas.microsoft.com/office/drawing/2014/main" id="{FCC52490-B63E-42F1-8AD5-1CB8FFFA3E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1045" y="3829614"/>
            <a:ext cx="789640" cy="324819"/>
          </a:xfrm>
          <a:prstGeom prst="rect">
            <a:avLst/>
          </a:prstGeom>
        </p:spPr>
      </p:pic>
    </p:spTree>
    <p:extLst>
      <p:ext uri="{BB962C8B-B14F-4D97-AF65-F5344CB8AC3E}">
        <p14:creationId xmlns:p14="http://schemas.microsoft.com/office/powerpoint/2010/main" val="169160115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4">
            <a:extLst>
              <a:ext uri="{FF2B5EF4-FFF2-40B4-BE49-F238E27FC236}">
                <a16:creationId xmlns:a16="http://schemas.microsoft.com/office/drawing/2014/main" id="{5EC46CA6-0B1C-42E7-8FE2-53A4A88B0131}"/>
              </a:ext>
            </a:extLst>
          </p:cNvPr>
          <p:cNvSpPr txBox="1">
            <a:spLocks/>
          </p:cNvSpPr>
          <p:nvPr/>
        </p:nvSpPr>
        <p:spPr>
          <a:xfrm>
            <a:off x="1542116" y="230475"/>
            <a:ext cx="3253149" cy="5378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2800" b="0" i="0" u="none" baseline="0" dirty="0">
                <a:solidFill>
                  <a:schemeClr val="accent1">
                    <a:lumMod val="75000"/>
                  </a:schemeClr>
                </a:solidFill>
                <a:latin typeface="Montserrat" panose="00000500000000000000" pitchFamily="50" charset="0"/>
              </a:rPr>
              <a:t>Mirror computers</a:t>
            </a:r>
          </a:p>
        </p:txBody>
      </p:sp>
      <p:cxnSp>
        <p:nvCxnSpPr>
          <p:cNvPr id="3" name="Connecteur droit 2">
            <a:extLst>
              <a:ext uri="{FF2B5EF4-FFF2-40B4-BE49-F238E27FC236}">
                <a16:creationId xmlns:a16="http://schemas.microsoft.com/office/drawing/2014/main" id="{22510E0E-7A6B-4535-98C8-8A8A5FC59B0F}"/>
              </a:ext>
            </a:extLst>
          </p:cNvPr>
          <p:cNvCxnSpPr>
            <a:cxnSpLocks/>
          </p:cNvCxnSpPr>
          <p:nvPr/>
        </p:nvCxnSpPr>
        <p:spPr>
          <a:xfrm>
            <a:off x="4539174" y="2602371"/>
            <a:ext cx="0" cy="267286"/>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 name="Connecteur droit 4">
            <a:extLst>
              <a:ext uri="{FF2B5EF4-FFF2-40B4-BE49-F238E27FC236}">
                <a16:creationId xmlns:a16="http://schemas.microsoft.com/office/drawing/2014/main" id="{8A4D029A-BF59-4B0F-A6D2-7D26680D4967}"/>
              </a:ext>
            </a:extLst>
          </p:cNvPr>
          <p:cNvCxnSpPr>
            <a:cxnSpLocks/>
          </p:cNvCxnSpPr>
          <p:nvPr/>
        </p:nvCxnSpPr>
        <p:spPr>
          <a:xfrm>
            <a:off x="6323221" y="2608116"/>
            <a:ext cx="0" cy="267286"/>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 name="Connecteur droit 5">
            <a:extLst>
              <a:ext uri="{FF2B5EF4-FFF2-40B4-BE49-F238E27FC236}">
                <a16:creationId xmlns:a16="http://schemas.microsoft.com/office/drawing/2014/main" id="{EEB694F5-F79F-4428-947D-17B9F731CF12}"/>
              </a:ext>
            </a:extLst>
          </p:cNvPr>
          <p:cNvCxnSpPr>
            <a:cxnSpLocks/>
          </p:cNvCxnSpPr>
          <p:nvPr/>
        </p:nvCxnSpPr>
        <p:spPr>
          <a:xfrm>
            <a:off x="2621279" y="2617495"/>
            <a:ext cx="0" cy="267286"/>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Connecteur droit 6">
            <a:extLst>
              <a:ext uri="{FF2B5EF4-FFF2-40B4-BE49-F238E27FC236}">
                <a16:creationId xmlns:a16="http://schemas.microsoft.com/office/drawing/2014/main" id="{D37F7749-4999-4029-94B7-E80F39DA8843}"/>
              </a:ext>
            </a:extLst>
          </p:cNvPr>
          <p:cNvCxnSpPr>
            <a:cxnSpLocks/>
          </p:cNvCxnSpPr>
          <p:nvPr/>
        </p:nvCxnSpPr>
        <p:spPr>
          <a:xfrm>
            <a:off x="766689" y="2602523"/>
            <a:ext cx="0" cy="267286"/>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Image 7">
            <a:extLst>
              <a:ext uri="{FF2B5EF4-FFF2-40B4-BE49-F238E27FC236}">
                <a16:creationId xmlns:a16="http://schemas.microsoft.com/office/drawing/2014/main" id="{74D1EDBF-75B6-4CC0-ADCE-854FDB21B933}"/>
              </a:ext>
            </a:extLst>
          </p:cNvPr>
          <p:cNvPicPr>
            <a:picLocks noChangeAspect="1"/>
          </p:cNvPicPr>
          <p:nvPr/>
        </p:nvPicPr>
        <p:blipFill>
          <a:blip r:embed="rId2"/>
          <a:stretch>
            <a:fillRect/>
          </a:stretch>
        </p:blipFill>
        <p:spPr>
          <a:xfrm>
            <a:off x="2847173" y="1186877"/>
            <a:ext cx="842963" cy="1022377"/>
          </a:xfrm>
          <a:prstGeom prst="rect">
            <a:avLst/>
          </a:prstGeom>
        </p:spPr>
      </p:pic>
      <p:pic>
        <p:nvPicPr>
          <p:cNvPr id="9" name="Image 8">
            <a:extLst>
              <a:ext uri="{FF2B5EF4-FFF2-40B4-BE49-F238E27FC236}">
                <a16:creationId xmlns:a16="http://schemas.microsoft.com/office/drawing/2014/main" id="{882B2E6C-A07F-4FDB-8BBC-655BB733AC57}"/>
              </a:ext>
            </a:extLst>
          </p:cNvPr>
          <p:cNvPicPr>
            <a:picLocks noChangeAspect="1"/>
          </p:cNvPicPr>
          <p:nvPr/>
        </p:nvPicPr>
        <p:blipFill>
          <a:blip r:embed="rId3"/>
          <a:stretch>
            <a:fillRect/>
          </a:stretch>
        </p:blipFill>
        <p:spPr>
          <a:xfrm>
            <a:off x="1963125" y="5120879"/>
            <a:ext cx="1246473" cy="925512"/>
          </a:xfrm>
          <a:prstGeom prst="rect">
            <a:avLst/>
          </a:prstGeom>
        </p:spPr>
      </p:pic>
      <p:sp>
        <p:nvSpPr>
          <p:cNvPr id="10" name="Text Box 28">
            <a:extLst>
              <a:ext uri="{FF2B5EF4-FFF2-40B4-BE49-F238E27FC236}">
                <a16:creationId xmlns:a16="http://schemas.microsoft.com/office/drawing/2014/main" id="{FED224D1-62DC-4D43-ACBC-5A0E0EA9749E}"/>
              </a:ext>
            </a:extLst>
          </p:cNvPr>
          <p:cNvSpPr txBox="1">
            <a:spLocks noChangeArrowheads="1"/>
          </p:cNvSpPr>
          <p:nvPr/>
        </p:nvSpPr>
        <p:spPr bwMode="auto">
          <a:xfrm>
            <a:off x="7328403" y="2736014"/>
            <a:ext cx="1815597"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9pPr>
          </a:lstStyle>
          <a:p>
            <a:pPr algn="l" rtl="0" eaLnBrk="1" hangingPunct="1">
              <a:spcBef>
                <a:spcPct val="0"/>
              </a:spcBef>
              <a:buClrTx/>
              <a:buSzTx/>
              <a:buFontTx/>
              <a:buNone/>
            </a:pPr>
            <a:r>
              <a:rPr lang="en-GB" sz="1050" b="1" i="0" u="sng" baseline="0" dirty="0">
                <a:solidFill>
                  <a:srgbClr val="1F408D"/>
                </a:solidFill>
                <a:latin typeface="Montserrat "/>
              </a:rPr>
              <a:t>‘Main’ desktop computers </a:t>
            </a:r>
          </a:p>
          <a:p>
            <a:pPr algn="l" rtl="0" eaLnBrk="1" hangingPunct="1">
              <a:spcBef>
                <a:spcPct val="0"/>
              </a:spcBef>
              <a:buClrTx/>
              <a:buSzTx/>
              <a:buFontTx/>
              <a:buNone/>
            </a:pPr>
            <a:r>
              <a:rPr lang="en-GB" sz="1050" b="0" i="0" u="none" baseline="0" dirty="0">
                <a:solidFill>
                  <a:srgbClr val="1F408D"/>
                </a:solidFill>
                <a:latin typeface="Montserrat "/>
              </a:rPr>
              <a:t>1 PC that can manage 1 to 8 beds</a:t>
            </a:r>
          </a:p>
          <a:p>
            <a:pPr algn="l" rtl="0" eaLnBrk="1" hangingPunct="1">
              <a:spcBef>
                <a:spcPct val="0"/>
              </a:spcBef>
              <a:buClrTx/>
              <a:buSzTx/>
              <a:buNone/>
            </a:pPr>
            <a:r>
              <a:rPr lang="en-GB" sz="1050" b="0" dirty="0">
                <a:solidFill>
                  <a:srgbClr val="1F408D"/>
                </a:solidFill>
                <a:latin typeface="Montserrat "/>
              </a:rPr>
              <a:t>g</a:t>
            </a:r>
            <a:r>
              <a:rPr lang="en-GB" sz="1050" b="0" i="0" u="none" baseline="0" dirty="0">
                <a:solidFill>
                  <a:srgbClr val="1F408D"/>
                </a:solidFill>
                <a:latin typeface="Montserrat "/>
              </a:rPr>
              <a:t>rouping the connection </a:t>
            </a:r>
          </a:p>
          <a:p>
            <a:pPr algn="l" rtl="0" eaLnBrk="1" hangingPunct="1">
              <a:spcBef>
                <a:spcPct val="0"/>
              </a:spcBef>
              <a:buClrTx/>
              <a:buSzTx/>
              <a:buNone/>
            </a:pPr>
            <a:r>
              <a:rPr lang="en-GB" sz="1050" b="0" i="0" u="none" baseline="0" dirty="0">
                <a:solidFill>
                  <a:srgbClr val="1F408D"/>
                </a:solidFill>
                <a:latin typeface="Montserrat "/>
              </a:rPr>
              <a:t>to the medical devices </a:t>
            </a:r>
          </a:p>
        </p:txBody>
      </p:sp>
      <p:sp>
        <p:nvSpPr>
          <p:cNvPr id="11" name="Text Box 28">
            <a:extLst>
              <a:ext uri="{FF2B5EF4-FFF2-40B4-BE49-F238E27FC236}">
                <a16:creationId xmlns:a16="http://schemas.microsoft.com/office/drawing/2014/main" id="{CF4FAA39-045A-49FB-9672-68C62342CD42}"/>
              </a:ext>
            </a:extLst>
          </p:cNvPr>
          <p:cNvSpPr txBox="1">
            <a:spLocks noChangeArrowheads="1"/>
          </p:cNvSpPr>
          <p:nvPr/>
        </p:nvSpPr>
        <p:spPr bwMode="auto">
          <a:xfrm>
            <a:off x="3707204" y="1041678"/>
            <a:ext cx="4564599" cy="1461939"/>
          </a:xfrm>
          <a:prstGeom prst="rect">
            <a:avLst/>
          </a:prstGeom>
          <a:solidFill>
            <a:srgbClr val="174593">
              <a:alpha val="82000"/>
            </a:srgbClr>
          </a:solidFill>
          <a:ln>
            <a:noFill/>
          </a:ln>
        </p:spPr>
        <p:txBody>
          <a:bodyPr wrap="square">
            <a:spAutoFit/>
          </a:bodyP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9pPr>
          </a:lstStyle>
          <a:p>
            <a:pPr algn="l" rtl="0" eaLnBrk="1" hangingPunct="1">
              <a:spcBef>
                <a:spcPct val="0"/>
              </a:spcBef>
              <a:buClrTx/>
              <a:buSzTx/>
              <a:buFontTx/>
              <a:buNone/>
            </a:pPr>
            <a:r>
              <a:rPr lang="en-GB" sz="1050" b="1" i="0" u="sng" baseline="0" dirty="0">
                <a:solidFill>
                  <a:schemeClr val="bg1"/>
                </a:solidFill>
                <a:latin typeface="Montserrat "/>
              </a:rPr>
              <a:t>Mirror computers</a:t>
            </a:r>
            <a:r>
              <a:rPr lang="en-GB" sz="1050" b="1" i="0" u="none" baseline="0" dirty="0">
                <a:solidFill>
                  <a:schemeClr val="bg1"/>
                </a:solidFill>
                <a:latin typeface="Montserrat "/>
              </a:rPr>
              <a:t>:</a:t>
            </a:r>
          </a:p>
          <a:p>
            <a:pPr algn="l" rtl="0" eaLnBrk="1" hangingPunct="1">
              <a:spcBef>
                <a:spcPct val="0"/>
              </a:spcBef>
              <a:buClrTx/>
              <a:buSzTx/>
              <a:buNone/>
            </a:pPr>
            <a:r>
              <a:rPr lang="en-GB" sz="1050" b="0" i="0" u="none" baseline="0" dirty="0">
                <a:solidFill>
                  <a:schemeClr val="bg1"/>
                </a:solidFill>
                <a:latin typeface="Montserrat "/>
              </a:rPr>
              <a:t>Mobile</a:t>
            </a:r>
          </a:p>
          <a:p>
            <a:pPr algn="l" rtl="0" eaLnBrk="1" hangingPunct="1">
              <a:spcBef>
                <a:spcPct val="0"/>
              </a:spcBef>
              <a:buClrTx/>
              <a:buSzTx/>
              <a:buNone/>
            </a:pPr>
            <a:r>
              <a:rPr lang="en-GB" sz="1050" b="0" i="0" u="none" baseline="0" dirty="0">
                <a:solidFill>
                  <a:schemeClr val="bg1"/>
                </a:solidFill>
                <a:latin typeface="Montserrat "/>
              </a:rPr>
              <a:t>Full list of hospitalized patients </a:t>
            </a:r>
          </a:p>
          <a:p>
            <a:pPr algn="l" rtl="0" eaLnBrk="1" hangingPunct="1">
              <a:spcBef>
                <a:spcPct val="0"/>
              </a:spcBef>
              <a:buClrTx/>
              <a:buSzTx/>
              <a:buNone/>
            </a:pPr>
            <a:r>
              <a:rPr lang="en-GB" sz="1050" b="0" i="0" u="none" baseline="0" dirty="0">
                <a:solidFill>
                  <a:schemeClr val="bg1"/>
                </a:solidFill>
                <a:latin typeface="Montserrat "/>
              </a:rPr>
              <a:t>Read / write access to all records for multiple users simultaneously</a:t>
            </a:r>
          </a:p>
          <a:p>
            <a:pPr algn="l" rtl="0" hangingPunct="1">
              <a:spcBef>
                <a:spcPct val="0"/>
              </a:spcBef>
              <a:buClrTx/>
              <a:buSzTx/>
              <a:buNone/>
            </a:pPr>
            <a:r>
              <a:rPr lang="en-GB" sz="1050" b="0" i="0" u="none" baseline="0" dirty="0">
                <a:solidFill>
                  <a:schemeClr val="bg1"/>
                </a:solidFill>
                <a:latin typeface="Montserrat "/>
                <a:cs typeface="Times New Roman" panose="02020603050405020304" pitchFamily="18" charset="0"/>
              </a:rPr>
              <a:t>gives access to all records for all units from the portal</a:t>
            </a:r>
          </a:p>
          <a:p>
            <a:pPr algn="l" rtl="0" eaLnBrk="1" hangingPunct="1">
              <a:spcBef>
                <a:spcPct val="0"/>
              </a:spcBef>
              <a:buClrTx/>
              <a:buSzTx/>
              <a:buNone/>
            </a:pPr>
            <a:endParaRPr lang="en-GB" altLang="fr-FR" sz="1200" b="0" dirty="0">
              <a:solidFill>
                <a:srgbClr val="1F408D"/>
              </a:solidFill>
              <a:latin typeface="Montserrat "/>
            </a:endParaRPr>
          </a:p>
        </p:txBody>
      </p:sp>
      <p:sp>
        <p:nvSpPr>
          <p:cNvPr id="12" name="ZoneTexte 11">
            <a:extLst>
              <a:ext uri="{FF2B5EF4-FFF2-40B4-BE49-F238E27FC236}">
                <a16:creationId xmlns:a16="http://schemas.microsoft.com/office/drawing/2014/main" id="{12EA4EC8-699A-43B4-8AD5-AEC31B1C0452}"/>
              </a:ext>
            </a:extLst>
          </p:cNvPr>
          <p:cNvSpPr txBox="1"/>
          <p:nvPr/>
        </p:nvSpPr>
        <p:spPr>
          <a:xfrm>
            <a:off x="101502" y="2754538"/>
            <a:ext cx="1431876" cy="600160"/>
          </a:xfrm>
          <a:prstGeom prst="rect">
            <a:avLst/>
          </a:prstGeom>
          <a:solidFill>
            <a:srgbClr val="17459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GB" sz="1050" b="0" i="0" u="none" strike="noStrike" cap="none" spc="0" normalizeH="0" baseline="0" dirty="0">
              <a:ln>
                <a:noFill/>
              </a:ln>
              <a:solidFill>
                <a:srgbClr val="000000"/>
              </a:solidFill>
              <a:effectLst/>
              <a:uFillTx/>
              <a:latin typeface="Montserrat "/>
              <a:sym typeface="Calibri"/>
            </a:endParaRPr>
          </a:p>
          <a:p>
            <a:pPr marL="0" marR="0" indent="0" algn="ctr" defTabSz="457200" rtl="0" fontAlgn="auto" latinLnBrk="0" hangingPunct="0">
              <a:lnSpc>
                <a:spcPct val="100000"/>
              </a:lnSpc>
              <a:spcBef>
                <a:spcPts val="0"/>
              </a:spcBef>
              <a:spcAft>
                <a:spcPts val="0"/>
              </a:spcAft>
              <a:buClrTx/>
              <a:buSzTx/>
              <a:buFontTx/>
              <a:buNone/>
              <a:tabLst/>
            </a:pPr>
            <a:r>
              <a:rPr kumimoji="0" lang="en-GB" sz="1050" b="0" i="0" u="none" strike="noStrike" cap="none" spc="0" normalizeH="0" baseline="0" dirty="0">
                <a:ln>
                  <a:noFill/>
                </a:ln>
                <a:solidFill>
                  <a:schemeClr val="bg1"/>
                </a:solidFill>
                <a:effectLst/>
                <a:uFillTx/>
                <a:latin typeface="Montserrat "/>
                <a:sym typeface="Calibri"/>
              </a:rPr>
              <a:t>Operating theatre</a:t>
            </a:r>
          </a:p>
          <a:p>
            <a:pPr marL="0" marR="0" indent="0" algn="ctr" defTabSz="457200" rtl="0" fontAlgn="auto" latinLnBrk="0" hangingPunct="0">
              <a:lnSpc>
                <a:spcPct val="100000"/>
              </a:lnSpc>
              <a:spcBef>
                <a:spcPts val="0"/>
              </a:spcBef>
              <a:spcAft>
                <a:spcPts val="0"/>
              </a:spcAft>
              <a:buClrTx/>
              <a:buSzTx/>
              <a:buFontTx/>
              <a:buNone/>
              <a:tabLst/>
            </a:pPr>
            <a:endParaRPr kumimoji="0" lang="en-GB" sz="1200" b="0" i="0" u="none" strike="noStrike" cap="none" spc="0" normalizeH="0" baseline="0" dirty="0">
              <a:ln>
                <a:noFill/>
              </a:ln>
              <a:solidFill>
                <a:srgbClr val="000000"/>
              </a:solidFill>
              <a:effectLst/>
              <a:uFillTx/>
              <a:latin typeface="Montserrat "/>
              <a:sym typeface="Calibri"/>
            </a:endParaRPr>
          </a:p>
        </p:txBody>
      </p:sp>
      <p:sp>
        <p:nvSpPr>
          <p:cNvPr id="13" name="ZoneTexte 12">
            <a:extLst>
              <a:ext uri="{FF2B5EF4-FFF2-40B4-BE49-F238E27FC236}">
                <a16:creationId xmlns:a16="http://schemas.microsoft.com/office/drawing/2014/main" id="{DE3F613D-9675-47DC-866E-28C7A6D08F55}"/>
              </a:ext>
            </a:extLst>
          </p:cNvPr>
          <p:cNvSpPr txBox="1"/>
          <p:nvPr/>
        </p:nvSpPr>
        <p:spPr>
          <a:xfrm>
            <a:off x="1963126" y="2754538"/>
            <a:ext cx="1431876" cy="600160"/>
          </a:xfrm>
          <a:prstGeom prst="rect">
            <a:avLst/>
          </a:prstGeom>
          <a:solidFill>
            <a:srgbClr val="17459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GB" sz="1050" b="0" i="0" u="none" strike="noStrike" cap="none" spc="0" normalizeH="0" baseline="0" dirty="0">
              <a:ln>
                <a:noFill/>
              </a:ln>
              <a:solidFill>
                <a:srgbClr val="000000"/>
              </a:solidFill>
              <a:effectLst/>
              <a:uFillTx/>
              <a:latin typeface="Montserrat "/>
              <a:sym typeface="Calibri"/>
            </a:endParaRPr>
          </a:p>
          <a:p>
            <a:pPr marL="0" marR="0" indent="0" algn="ctr" defTabSz="457200" rtl="0" fontAlgn="auto" latinLnBrk="0" hangingPunct="0">
              <a:lnSpc>
                <a:spcPct val="100000"/>
              </a:lnSpc>
              <a:spcBef>
                <a:spcPts val="0"/>
              </a:spcBef>
              <a:spcAft>
                <a:spcPts val="0"/>
              </a:spcAft>
              <a:buClrTx/>
              <a:buSzTx/>
              <a:buFontTx/>
              <a:buNone/>
              <a:tabLst/>
            </a:pPr>
            <a:r>
              <a:rPr kumimoji="0" lang="en-GB" sz="1050" b="0" i="0" u="none" strike="noStrike" cap="none" spc="0" normalizeH="0" baseline="0" dirty="0">
                <a:ln>
                  <a:noFill/>
                </a:ln>
                <a:solidFill>
                  <a:schemeClr val="bg1"/>
                </a:solidFill>
                <a:effectLst/>
                <a:uFillTx/>
                <a:latin typeface="Montserrat "/>
                <a:sym typeface="Calibri"/>
              </a:rPr>
              <a:t>Recovery</a:t>
            </a:r>
          </a:p>
          <a:p>
            <a:pPr marL="0" marR="0" indent="0" algn="ctr" defTabSz="457200" rtl="0" fontAlgn="auto" latinLnBrk="0" hangingPunct="0">
              <a:lnSpc>
                <a:spcPct val="100000"/>
              </a:lnSpc>
              <a:spcBef>
                <a:spcPts val="0"/>
              </a:spcBef>
              <a:spcAft>
                <a:spcPts val="0"/>
              </a:spcAft>
              <a:buClrTx/>
              <a:buSzTx/>
              <a:buFontTx/>
              <a:buNone/>
              <a:tabLst/>
            </a:pPr>
            <a:endParaRPr kumimoji="0" lang="en-GB" sz="1200" b="0" i="0" u="none" strike="noStrike" cap="none" spc="0" normalizeH="0" baseline="0" dirty="0">
              <a:ln>
                <a:noFill/>
              </a:ln>
              <a:solidFill>
                <a:srgbClr val="000000"/>
              </a:solidFill>
              <a:effectLst/>
              <a:uFillTx/>
              <a:latin typeface="Montserrat "/>
              <a:sym typeface="Calibri"/>
            </a:endParaRPr>
          </a:p>
        </p:txBody>
      </p:sp>
      <p:sp>
        <p:nvSpPr>
          <p:cNvPr id="14" name="ZoneTexte 13">
            <a:extLst>
              <a:ext uri="{FF2B5EF4-FFF2-40B4-BE49-F238E27FC236}">
                <a16:creationId xmlns:a16="http://schemas.microsoft.com/office/drawing/2014/main" id="{FB7F59A8-3BC4-434A-9AF5-C5F7F6213227}"/>
              </a:ext>
            </a:extLst>
          </p:cNvPr>
          <p:cNvSpPr txBox="1"/>
          <p:nvPr/>
        </p:nvSpPr>
        <p:spPr>
          <a:xfrm>
            <a:off x="3802708" y="2751138"/>
            <a:ext cx="1431876" cy="600160"/>
          </a:xfrm>
          <a:prstGeom prst="rect">
            <a:avLst/>
          </a:prstGeom>
          <a:solidFill>
            <a:srgbClr val="17459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GB" sz="1050" b="0" i="0" u="none" strike="noStrike" cap="none" spc="0" normalizeH="0" baseline="0" dirty="0">
              <a:ln>
                <a:noFill/>
              </a:ln>
              <a:solidFill>
                <a:srgbClr val="000000"/>
              </a:solidFill>
              <a:effectLst/>
              <a:uFillTx/>
              <a:latin typeface="Montserrat "/>
              <a:sym typeface="Calibri"/>
            </a:endParaRPr>
          </a:p>
          <a:p>
            <a:pPr marL="0" marR="0" indent="0" algn="ctr" defTabSz="457200" rtl="0" fontAlgn="auto" latinLnBrk="0" hangingPunct="0">
              <a:lnSpc>
                <a:spcPct val="100000"/>
              </a:lnSpc>
              <a:spcBef>
                <a:spcPts val="0"/>
              </a:spcBef>
              <a:spcAft>
                <a:spcPts val="0"/>
              </a:spcAft>
              <a:buClrTx/>
              <a:buSzTx/>
              <a:buFontTx/>
              <a:buNone/>
              <a:tabLst/>
            </a:pPr>
            <a:r>
              <a:rPr lang="en-GB" sz="1050" b="0" i="0" u="none" baseline="0" dirty="0">
                <a:solidFill>
                  <a:schemeClr val="bg1"/>
                </a:solidFill>
                <a:latin typeface="Montserrat "/>
              </a:rPr>
              <a:t>ICU</a:t>
            </a:r>
            <a:endParaRPr kumimoji="0" lang="en-GB" sz="1050" b="0" i="0" u="none" strike="noStrike" cap="none" spc="0" normalizeH="0" baseline="0" dirty="0">
              <a:ln>
                <a:noFill/>
              </a:ln>
              <a:solidFill>
                <a:schemeClr val="bg1"/>
              </a:solidFill>
              <a:effectLst/>
              <a:uFillTx/>
              <a:latin typeface="Montserrat "/>
              <a:sym typeface="Calibri"/>
            </a:endParaRPr>
          </a:p>
          <a:p>
            <a:pPr marL="0" marR="0" indent="0" algn="ctr" defTabSz="457200" rtl="0" fontAlgn="auto" latinLnBrk="0" hangingPunct="0">
              <a:lnSpc>
                <a:spcPct val="100000"/>
              </a:lnSpc>
              <a:spcBef>
                <a:spcPts val="0"/>
              </a:spcBef>
              <a:spcAft>
                <a:spcPts val="0"/>
              </a:spcAft>
              <a:buClrTx/>
              <a:buSzTx/>
              <a:buFontTx/>
              <a:buNone/>
              <a:tabLst/>
            </a:pPr>
            <a:endParaRPr kumimoji="0" lang="en-GB" sz="1200" b="0" i="0" u="none" strike="noStrike" cap="none" spc="0" normalizeH="0" baseline="0" dirty="0">
              <a:ln>
                <a:noFill/>
              </a:ln>
              <a:solidFill>
                <a:srgbClr val="000000"/>
              </a:solidFill>
              <a:effectLst/>
              <a:uFillTx/>
              <a:latin typeface="Montserrat "/>
              <a:sym typeface="Calibri"/>
            </a:endParaRPr>
          </a:p>
        </p:txBody>
      </p:sp>
      <p:sp>
        <p:nvSpPr>
          <p:cNvPr id="15" name="ZoneTexte 14">
            <a:extLst>
              <a:ext uri="{FF2B5EF4-FFF2-40B4-BE49-F238E27FC236}">
                <a16:creationId xmlns:a16="http://schemas.microsoft.com/office/drawing/2014/main" id="{3C850A1E-1629-4ABE-BC47-C8EB07DF2BEE}"/>
              </a:ext>
            </a:extLst>
          </p:cNvPr>
          <p:cNvSpPr txBox="1"/>
          <p:nvPr/>
        </p:nvSpPr>
        <p:spPr>
          <a:xfrm>
            <a:off x="5607283" y="2736014"/>
            <a:ext cx="1431876" cy="600160"/>
          </a:xfrm>
          <a:prstGeom prst="rect">
            <a:avLst/>
          </a:prstGeom>
          <a:solidFill>
            <a:srgbClr val="17459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GB" sz="1050" b="0" i="0" u="none" strike="noStrike" cap="none" spc="0" normalizeH="0" baseline="0" dirty="0">
              <a:ln>
                <a:noFill/>
              </a:ln>
              <a:solidFill>
                <a:srgbClr val="000000"/>
              </a:solidFill>
              <a:effectLst/>
              <a:uFillTx/>
              <a:latin typeface="Montserrat "/>
              <a:sym typeface="Calibri"/>
            </a:endParaRPr>
          </a:p>
          <a:p>
            <a:pPr marL="0" marR="0" indent="0" algn="ctr" defTabSz="457200" rtl="0" fontAlgn="auto" latinLnBrk="0" hangingPunct="0">
              <a:lnSpc>
                <a:spcPct val="100000"/>
              </a:lnSpc>
              <a:spcBef>
                <a:spcPts val="0"/>
              </a:spcBef>
              <a:spcAft>
                <a:spcPts val="0"/>
              </a:spcAft>
              <a:buClrTx/>
              <a:buSzTx/>
              <a:buFontTx/>
              <a:buNone/>
              <a:tabLst/>
            </a:pPr>
            <a:r>
              <a:rPr lang="en-GB" sz="1050" b="0" i="0" u="none" baseline="0" dirty="0">
                <a:solidFill>
                  <a:schemeClr val="bg1"/>
                </a:solidFill>
                <a:latin typeface="Montserrat "/>
              </a:rPr>
              <a:t>CCU</a:t>
            </a:r>
            <a:endParaRPr kumimoji="0" lang="en-GB" sz="1050" b="0" i="0" u="none" strike="noStrike" cap="none" spc="0" normalizeH="0" baseline="0" dirty="0">
              <a:ln>
                <a:noFill/>
              </a:ln>
              <a:solidFill>
                <a:schemeClr val="bg1"/>
              </a:solidFill>
              <a:effectLst/>
              <a:uFillTx/>
              <a:latin typeface="Montserrat "/>
              <a:sym typeface="Calibri"/>
            </a:endParaRPr>
          </a:p>
          <a:p>
            <a:pPr marL="0" marR="0" indent="0" algn="ctr" defTabSz="457200" rtl="0" fontAlgn="auto" latinLnBrk="0" hangingPunct="0">
              <a:lnSpc>
                <a:spcPct val="100000"/>
              </a:lnSpc>
              <a:spcBef>
                <a:spcPts val="0"/>
              </a:spcBef>
              <a:spcAft>
                <a:spcPts val="0"/>
              </a:spcAft>
              <a:buClrTx/>
              <a:buSzTx/>
              <a:buFontTx/>
              <a:buNone/>
              <a:tabLst/>
            </a:pPr>
            <a:endParaRPr kumimoji="0" lang="en-GB" sz="1200" b="0" i="0" u="none" strike="noStrike" cap="none" spc="0" normalizeH="0" baseline="0" dirty="0">
              <a:ln>
                <a:noFill/>
              </a:ln>
              <a:solidFill>
                <a:srgbClr val="000000"/>
              </a:solidFill>
              <a:effectLst/>
              <a:uFillTx/>
              <a:latin typeface="Montserrat "/>
              <a:sym typeface="Calibri"/>
            </a:endParaRPr>
          </a:p>
        </p:txBody>
      </p:sp>
      <p:pic>
        <p:nvPicPr>
          <p:cNvPr id="16" name="Image 15">
            <a:extLst>
              <a:ext uri="{FF2B5EF4-FFF2-40B4-BE49-F238E27FC236}">
                <a16:creationId xmlns:a16="http://schemas.microsoft.com/office/drawing/2014/main" id="{C711A0D5-438C-4F2C-A78E-6FD48E11F16B}"/>
              </a:ext>
            </a:extLst>
          </p:cNvPr>
          <p:cNvPicPr>
            <a:picLocks noChangeAspect="1"/>
          </p:cNvPicPr>
          <p:nvPr/>
        </p:nvPicPr>
        <p:blipFill>
          <a:blip r:embed="rId3"/>
          <a:stretch>
            <a:fillRect/>
          </a:stretch>
        </p:blipFill>
        <p:spPr>
          <a:xfrm>
            <a:off x="194203" y="3429855"/>
            <a:ext cx="1246473" cy="925512"/>
          </a:xfrm>
          <a:prstGeom prst="rect">
            <a:avLst/>
          </a:prstGeom>
        </p:spPr>
      </p:pic>
      <p:pic>
        <p:nvPicPr>
          <p:cNvPr id="17" name="Image 16">
            <a:extLst>
              <a:ext uri="{FF2B5EF4-FFF2-40B4-BE49-F238E27FC236}">
                <a16:creationId xmlns:a16="http://schemas.microsoft.com/office/drawing/2014/main" id="{FD2C72A7-46A2-4761-B5A3-5C47CD20D498}"/>
              </a:ext>
            </a:extLst>
          </p:cNvPr>
          <p:cNvPicPr>
            <a:picLocks noChangeAspect="1"/>
          </p:cNvPicPr>
          <p:nvPr/>
        </p:nvPicPr>
        <p:blipFill>
          <a:blip r:embed="rId3"/>
          <a:stretch>
            <a:fillRect/>
          </a:stretch>
        </p:blipFill>
        <p:spPr>
          <a:xfrm>
            <a:off x="1963125" y="3409200"/>
            <a:ext cx="1246473" cy="925512"/>
          </a:xfrm>
          <a:prstGeom prst="rect">
            <a:avLst/>
          </a:prstGeom>
        </p:spPr>
      </p:pic>
      <p:pic>
        <p:nvPicPr>
          <p:cNvPr id="18" name="Image 17">
            <a:extLst>
              <a:ext uri="{FF2B5EF4-FFF2-40B4-BE49-F238E27FC236}">
                <a16:creationId xmlns:a16="http://schemas.microsoft.com/office/drawing/2014/main" id="{A0AF5F8D-676A-4542-AAFE-C4F9743175F3}"/>
              </a:ext>
            </a:extLst>
          </p:cNvPr>
          <p:cNvPicPr>
            <a:picLocks noChangeAspect="1"/>
          </p:cNvPicPr>
          <p:nvPr/>
        </p:nvPicPr>
        <p:blipFill>
          <a:blip r:embed="rId3"/>
          <a:stretch>
            <a:fillRect/>
          </a:stretch>
        </p:blipFill>
        <p:spPr>
          <a:xfrm>
            <a:off x="1963126" y="4246694"/>
            <a:ext cx="1246473" cy="925512"/>
          </a:xfrm>
          <a:prstGeom prst="rect">
            <a:avLst/>
          </a:prstGeom>
        </p:spPr>
      </p:pic>
      <p:pic>
        <p:nvPicPr>
          <p:cNvPr id="19" name="Image 18">
            <a:extLst>
              <a:ext uri="{FF2B5EF4-FFF2-40B4-BE49-F238E27FC236}">
                <a16:creationId xmlns:a16="http://schemas.microsoft.com/office/drawing/2014/main" id="{391AF1D3-F60E-4E39-ABF1-70032836DCC7}"/>
              </a:ext>
            </a:extLst>
          </p:cNvPr>
          <p:cNvPicPr>
            <a:picLocks noChangeAspect="1"/>
          </p:cNvPicPr>
          <p:nvPr/>
        </p:nvPicPr>
        <p:blipFill>
          <a:blip r:embed="rId3"/>
          <a:stretch>
            <a:fillRect/>
          </a:stretch>
        </p:blipFill>
        <p:spPr>
          <a:xfrm>
            <a:off x="3917852" y="3429000"/>
            <a:ext cx="1246473" cy="925512"/>
          </a:xfrm>
          <a:prstGeom prst="rect">
            <a:avLst/>
          </a:prstGeom>
        </p:spPr>
      </p:pic>
      <p:pic>
        <p:nvPicPr>
          <p:cNvPr id="20" name="Image 19">
            <a:extLst>
              <a:ext uri="{FF2B5EF4-FFF2-40B4-BE49-F238E27FC236}">
                <a16:creationId xmlns:a16="http://schemas.microsoft.com/office/drawing/2014/main" id="{DD533055-3A69-49EC-BA7A-4ECD618B5077}"/>
              </a:ext>
            </a:extLst>
          </p:cNvPr>
          <p:cNvPicPr>
            <a:picLocks noChangeAspect="1"/>
          </p:cNvPicPr>
          <p:nvPr/>
        </p:nvPicPr>
        <p:blipFill>
          <a:blip r:embed="rId3"/>
          <a:stretch>
            <a:fillRect/>
          </a:stretch>
        </p:blipFill>
        <p:spPr>
          <a:xfrm>
            <a:off x="5691904" y="5186718"/>
            <a:ext cx="1246473" cy="925512"/>
          </a:xfrm>
          <a:prstGeom prst="rect">
            <a:avLst/>
          </a:prstGeom>
        </p:spPr>
      </p:pic>
      <p:pic>
        <p:nvPicPr>
          <p:cNvPr id="21" name="Image 20">
            <a:extLst>
              <a:ext uri="{FF2B5EF4-FFF2-40B4-BE49-F238E27FC236}">
                <a16:creationId xmlns:a16="http://schemas.microsoft.com/office/drawing/2014/main" id="{AFDAA2C9-D985-4D96-A316-23B32FC9F264}"/>
              </a:ext>
            </a:extLst>
          </p:cNvPr>
          <p:cNvPicPr>
            <a:picLocks noChangeAspect="1"/>
          </p:cNvPicPr>
          <p:nvPr/>
        </p:nvPicPr>
        <p:blipFill>
          <a:blip r:embed="rId3"/>
          <a:stretch>
            <a:fillRect/>
          </a:stretch>
        </p:blipFill>
        <p:spPr>
          <a:xfrm>
            <a:off x="5691904" y="3475039"/>
            <a:ext cx="1246473" cy="925512"/>
          </a:xfrm>
          <a:prstGeom prst="rect">
            <a:avLst/>
          </a:prstGeom>
        </p:spPr>
      </p:pic>
      <p:pic>
        <p:nvPicPr>
          <p:cNvPr id="22" name="Image 21">
            <a:extLst>
              <a:ext uri="{FF2B5EF4-FFF2-40B4-BE49-F238E27FC236}">
                <a16:creationId xmlns:a16="http://schemas.microsoft.com/office/drawing/2014/main" id="{81AC052F-13CB-4ADF-9A1A-FDB3822F7CBB}"/>
              </a:ext>
            </a:extLst>
          </p:cNvPr>
          <p:cNvPicPr>
            <a:picLocks noChangeAspect="1"/>
          </p:cNvPicPr>
          <p:nvPr/>
        </p:nvPicPr>
        <p:blipFill>
          <a:blip r:embed="rId3"/>
          <a:stretch>
            <a:fillRect/>
          </a:stretch>
        </p:blipFill>
        <p:spPr>
          <a:xfrm>
            <a:off x="5691905" y="4312533"/>
            <a:ext cx="1246473" cy="925512"/>
          </a:xfrm>
          <a:prstGeom prst="rect">
            <a:avLst/>
          </a:prstGeom>
        </p:spPr>
      </p:pic>
      <p:cxnSp>
        <p:nvCxnSpPr>
          <p:cNvPr id="23" name="Connecteur droit 22">
            <a:extLst>
              <a:ext uri="{FF2B5EF4-FFF2-40B4-BE49-F238E27FC236}">
                <a16:creationId xmlns:a16="http://schemas.microsoft.com/office/drawing/2014/main" id="{AC76F734-34D9-4D0B-AFBE-F3F7B598BDF5}"/>
              </a:ext>
            </a:extLst>
          </p:cNvPr>
          <p:cNvCxnSpPr/>
          <p:nvPr/>
        </p:nvCxnSpPr>
        <p:spPr>
          <a:xfrm>
            <a:off x="766689" y="2602523"/>
            <a:ext cx="5535637"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Connecteur droit 23">
            <a:extLst>
              <a:ext uri="{FF2B5EF4-FFF2-40B4-BE49-F238E27FC236}">
                <a16:creationId xmlns:a16="http://schemas.microsoft.com/office/drawing/2014/main" id="{6FE18ED6-879A-4CDF-ADBA-54F0AEAA946D}"/>
              </a:ext>
            </a:extLst>
          </p:cNvPr>
          <p:cNvCxnSpPr>
            <a:cxnSpLocks/>
          </p:cNvCxnSpPr>
          <p:nvPr/>
        </p:nvCxnSpPr>
        <p:spPr>
          <a:xfrm>
            <a:off x="3209598" y="2061062"/>
            <a:ext cx="0" cy="541461"/>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5" name="Text Box 28">
            <a:extLst>
              <a:ext uri="{FF2B5EF4-FFF2-40B4-BE49-F238E27FC236}">
                <a16:creationId xmlns:a16="http://schemas.microsoft.com/office/drawing/2014/main" id="{210B8488-A0CD-4284-AE39-45C8CE84F897}"/>
              </a:ext>
            </a:extLst>
          </p:cNvPr>
          <p:cNvSpPr txBox="1">
            <a:spLocks noChangeArrowheads="1"/>
          </p:cNvSpPr>
          <p:nvPr/>
        </p:nvSpPr>
        <p:spPr bwMode="auto">
          <a:xfrm>
            <a:off x="3690136" y="1041678"/>
            <a:ext cx="4564599" cy="1461939"/>
          </a:xfrm>
          <a:prstGeom prst="rect">
            <a:avLst/>
          </a:prstGeom>
          <a:solidFill>
            <a:srgbClr val="174593">
              <a:alpha val="82000"/>
            </a:srgbClr>
          </a:solidFill>
          <a:ln>
            <a:noFill/>
          </a:ln>
        </p:spPr>
        <p:txBody>
          <a:bodyPr wrap="square">
            <a:spAutoFit/>
          </a:bodyP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9pPr>
          </a:lstStyle>
          <a:p>
            <a:pPr algn="l" rtl="0" eaLnBrk="1" hangingPunct="1">
              <a:spcBef>
                <a:spcPct val="0"/>
              </a:spcBef>
              <a:buClrTx/>
              <a:buSzTx/>
              <a:buFontTx/>
              <a:buNone/>
            </a:pPr>
            <a:r>
              <a:rPr lang="en-GB" sz="1050" b="1" i="0" u="sng" baseline="0" dirty="0">
                <a:solidFill>
                  <a:schemeClr val="bg1"/>
                </a:solidFill>
                <a:latin typeface="Montserrat "/>
              </a:rPr>
              <a:t>Mirror computers</a:t>
            </a:r>
            <a:r>
              <a:rPr lang="en-GB" sz="1050" b="1" i="0" u="none" baseline="0" dirty="0">
                <a:solidFill>
                  <a:schemeClr val="bg1"/>
                </a:solidFill>
                <a:latin typeface="Montserrat "/>
              </a:rPr>
              <a:t>:</a:t>
            </a:r>
          </a:p>
          <a:p>
            <a:pPr algn="l" rtl="0" eaLnBrk="1" hangingPunct="1">
              <a:spcBef>
                <a:spcPct val="0"/>
              </a:spcBef>
              <a:buClrTx/>
              <a:buSzTx/>
              <a:buNone/>
            </a:pPr>
            <a:r>
              <a:rPr lang="en-GB" sz="1050" b="0" i="0" u="none" baseline="0" dirty="0">
                <a:solidFill>
                  <a:schemeClr val="bg1"/>
                </a:solidFill>
                <a:latin typeface="Montserrat "/>
              </a:rPr>
              <a:t>Mobile</a:t>
            </a:r>
          </a:p>
          <a:p>
            <a:pPr algn="l" rtl="0" eaLnBrk="1" hangingPunct="1">
              <a:spcBef>
                <a:spcPct val="0"/>
              </a:spcBef>
              <a:buClrTx/>
              <a:buSzTx/>
              <a:buNone/>
            </a:pPr>
            <a:r>
              <a:rPr lang="en-GB" sz="1050" b="0" i="0" u="none" baseline="0" dirty="0">
                <a:solidFill>
                  <a:schemeClr val="bg1"/>
                </a:solidFill>
                <a:latin typeface="Montserrat "/>
              </a:rPr>
              <a:t>Full list of hospitalized patients </a:t>
            </a:r>
          </a:p>
          <a:p>
            <a:pPr algn="l" rtl="0" eaLnBrk="1" hangingPunct="1">
              <a:spcBef>
                <a:spcPct val="0"/>
              </a:spcBef>
              <a:buClrTx/>
              <a:buSzTx/>
              <a:buNone/>
            </a:pPr>
            <a:r>
              <a:rPr lang="en-GB" sz="1050" b="0" i="0" u="none" baseline="0" dirty="0">
                <a:solidFill>
                  <a:schemeClr val="bg1"/>
                </a:solidFill>
                <a:latin typeface="Montserrat "/>
              </a:rPr>
              <a:t>Read / write access to all records for multiple users simultaneously</a:t>
            </a:r>
          </a:p>
          <a:p>
            <a:pPr algn="l" rtl="0" hangingPunct="1">
              <a:spcBef>
                <a:spcPct val="0"/>
              </a:spcBef>
              <a:buClrTx/>
              <a:buSzTx/>
              <a:buNone/>
            </a:pPr>
            <a:r>
              <a:rPr lang="en-GB" sz="1050" b="0" i="0" u="none" baseline="0" dirty="0">
                <a:solidFill>
                  <a:schemeClr val="bg1"/>
                </a:solidFill>
                <a:latin typeface="Montserrat "/>
                <a:cs typeface="Times New Roman" panose="02020603050405020304" pitchFamily="18" charset="0"/>
              </a:rPr>
              <a:t>gives access to all records for all units from the portal</a:t>
            </a:r>
          </a:p>
          <a:p>
            <a:pPr algn="l" rtl="0" eaLnBrk="1" hangingPunct="1">
              <a:spcBef>
                <a:spcPct val="0"/>
              </a:spcBef>
              <a:buClrTx/>
              <a:buSzTx/>
              <a:buNone/>
            </a:pPr>
            <a:endParaRPr lang="en-GB" altLang="fr-FR" sz="1200" b="0" dirty="0">
              <a:solidFill>
                <a:srgbClr val="1F408D"/>
              </a:solidFill>
              <a:latin typeface="Montserrat "/>
            </a:endParaRPr>
          </a:p>
        </p:txBody>
      </p:sp>
    </p:spTree>
    <p:extLst>
      <p:ext uri="{BB962C8B-B14F-4D97-AF65-F5344CB8AC3E}">
        <p14:creationId xmlns:p14="http://schemas.microsoft.com/office/powerpoint/2010/main" val="320124727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4">
            <a:extLst>
              <a:ext uri="{FF2B5EF4-FFF2-40B4-BE49-F238E27FC236}">
                <a16:creationId xmlns:a16="http://schemas.microsoft.com/office/drawing/2014/main" id="{5EC46CA6-0B1C-42E7-8FE2-53A4A88B0131}"/>
              </a:ext>
            </a:extLst>
          </p:cNvPr>
          <p:cNvSpPr txBox="1">
            <a:spLocks/>
          </p:cNvSpPr>
          <p:nvPr/>
        </p:nvSpPr>
        <p:spPr>
          <a:xfrm>
            <a:off x="1542116" y="230475"/>
            <a:ext cx="3253149" cy="5378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2800" b="0" i="0" u="none" baseline="0" dirty="0">
                <a:solidFill>
                  <a:schemeClr val="accent1">
                    <a:lumMod val="75000"/>
                  </a:schemeClr>
                </a:solidFill>
                <a:latin typeface="Montserrat" panose="00000500000000000000" pitchFamily="50" charset="0"/>
              </a:rPr>
              <a:t>Offline mode</a:t>
            </a:r>
          </a:p>
        </p:txBody>
      </p:sp>
      <p:sp>
        <p:nvSpPr>
          <p:cNvPr id="3" name="Espace réservé du contenu 2">
            <a:extLst>
              <a:ext uri="{FF2B5EF4-FFF2-40B4-BE49-F238E27FC236}">
                <a16:creationId xmlns:a16="http://schemas.microsoft.com/office/drawing/2014/main" id="{F6CE2249-0FC2-4A88-90CD-F2A95F613830}"/>
              </a:ext>
            </a:extLst>
          </p:cNvPr>
          <p:cNvSpPr txBox="1">
            <a:spLocks noChangeArrowheads="1"/>
          </p:cNvSpPr>
          <p:nvPr/>
        </p:nvSpPr>
        <p:spPr>
          <a:xfrm>
            <a:off x="294702" y="1071562"/>
            <a:ext cx="9001125" cy="235743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lvl1pPr marL="228592" marR="0" indent="-2285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1pPr>
            <a:lvl2pPr marL="731500" marR="0" indent="-27431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2pPr>
            <a:lvl3pPr marL="1219168"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3pPr>
            <a:lvl4pPr marL="1676356"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4pPr>
            <a:lvl5pPr marL="2133547"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5pPr>
            <a:lvl6pPr marL="2590735"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6pPr>
            <a:lvl7pPr marL="3047924"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7pPr>
            <a:lvl8pPr marL="3505112" marR="0" indent="-304792"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8pPr>
            <a:lvl9pPr marL="3962301" marR="0" indent="-304791" algn="l" defTabSz="914377" rtl="0" latinLnBrk="0">
              <a:lnSpc>
                <a:spcPct val="90000"/>
              </a:lnSpc>
              <a:spcBef>
                <a:spcPts val="1000"/>
              </a:spcBef>
              <a:spcAft>
                <a:spcPts val="0"/>
              </a:spcAft>
              <a:buClrTx/>
              <a:buSzPct val="100000"/>
              <a:buFont typeface="Arial"/>
              <a:buChar char="•"/>
              <a:tabLst/>
              <a:defRPr sz="2400" b="0" i="0" u="none" strike="noStrike" cap="none" spc="0" baseline="0">
                <a:ln>
                  <a:noFill/>
                </a:ln>
                <a:solidFill>
                  <a:srgbClr val="1B4F9E"/>
                </a:solidFill>
                <a:uFillTx/>
                <a:latin typeface="+mn-lt"/>
                <a:ea typeface="+mn-ea"/>
                <a:cs typeface="+mn-cs"/>
                <a:sym typeface="Calibri"/>
              </a:defRPr>
            </a:lvl9pPr>
          </a:lstStyle>
          <a:p>
            <a:pPr marL="0" indent="0" algn="l" rtl="0">
              <a:buNone/>
            </a:pPr>
            <a:r>
              <a:rPr lang="en-GB" sz="1400" b="1" i="0" u="none" baseline="0" dirty="0">
                <a:latin typeface="Montserrat" panose="00000500000000000000" pitchFamily="50" charset="0"/>
              </a:rPr>
              <a:t>Patient records</a:t>
            </a:r>
            <a:r>
              <a:rPr lang="en-GB" sz="1400" b="0" i="0" u="none" baseline="0" dirty="0">
                <a:latin typeface="Montserrat" panose="00000500000000000000" pitchFamily="50" charset="0"/>
              </a:rPr>
              <a:t> and </a:t>
            </a:r>
            <a:r>
              <a:rPr lang="en-GB" sz="1400" b="1" i="0" u="none" baseline="0" dirty="0">
                <a:latin typeface="Montserrat" panose="00000500000000000000" pitchFamily="50" charset="0"/>
              </a:rPr>
              <a:t>settings</a:t>
            </a:r>
            <a:r>
              <a:rPr lang="en-GB" sz="1400" b="0" i="0" u="none" baseline="0" dirty="0">
                <a:latin typeface="Montserrat" panose="00000500000000000000" pitchFamily="50" charset="0"/>
              </a:rPr>
              <a:t> are </a:t>
            </a:r>
            <a:r>
              <a:rPr lang="en-GB" sz="1400" b="1" i="0" u="none" baseline="0" dirty="0">
                <a:latin typeface="Montserrat" panose="00000500000000000000" pitchFamily="50" charset="0"/>
              </a:rPr>
              <a:t>loaded locally</a:t>
            </a:r>
            <a:r>
              <a:rPr lang="en-GB" sz="1400" b="0" i="0" u="none" baseline="0" dirty="0">
                <a:latin typeface="Montserrat" panose="00000500000000000000" pitchFamily="50" charset="0"/>
              </a:rPr>
              <a:t>:</a:t>
            </a:r>
          </a:p>
          <a:p>
            <a:pPr marL="0" indent="0" algn="l" rtl="0">
              <a:buNone/>
            </a:pPr>
            <a:endParaRPr lang="en-GB" sz="1400" dirty="0">
              <a:latin typeface="Montserrat" panose="00000500000000000000" pitchFamily="50" charset="0"/>
            </a:endParaRPr>
          </a:p>
          <a:p>
            <a:pPr algn="just" rtl="0" hangingPunct="1">
              <a:buFont typeface="Wingdings" panose="05000000000000000000" pitchFamily="2" charset="2"/>
              <a:buChar char="ü"/>
            </a:pPr>
            <a:r>
              <a:rPr lang="en-GB" sz="1400" b="1" i="0" u="none" baseline="0" dirty="0">
                <a:solidFill>
                  <a:srgbClr val="174593"/>
                </a:solidFill>
                <a:latin typeface="Montserrat "/>
              </a:rPr>
              <a:t>Responsive</a:t>
            </a:r>
            <a:r>
              <a:rPr lang="en-GB" sz="1400" b="0" i="0" u="none" baseline="0" dirty="0">
                <a:solidFill>
                  <a:srgbClr val="174593"/>
                </a:solidFill>
                <a:latin typeface="Montserrat "/>
              </a:rPr>
              <a:t> (no request to server)</a:t>
            </a:r>
          </a:p>
          <a:p>
            <a:pPr algn="just" rtl="0" hangingPunct="1">
              <a:buFont typeface="Wingdings" panose="05000000000000000000" pitchFamily="2" charset="2"/>
              <a:buChar char="ü"/>
            </a:pPr>
            <a:r>
              <a:rPr lang="en-GB" sz="1400" b="1" i="0" u="none" baseline="0" dirty="0">
                <a:solidFill>
                  <a:srgbClr val="174593"/>
                </a:solidFill>
                <a:latin typeface="Montserrat "/>
              </a:rPr>
              <a:t>No interruptions</a:t>
            </a:r>
            <a:r>
              <a:rPr lang="en-GB" sz="1400" b="0" i="0" u="none" baseline="0" dirty="0">
                <a:solidFill>
                  <a:srgbClr val="174593"/>
                </a:solidFill>
                <a:latin typeface="Montserrat "/>
              </a:rPr>
              <a:t> if connection with server is lost </a:t>
            </a:r>
          </a:p>
        </p:txBody>
      </p:sp>
      <p:cxnSp>
        <p:nvCxnSpPr>
          <p:cNvPr id="5" name="Connecteur en arc 14">
            <a:extLst>
              <a:ext uri="{FF2B5EF4-FFF2-40B4-BE49-F238E27FC236}">
                <a16:creationId xmlns:a16="http://schemas.microsoft.com/office/drawing/2014/main" id="{1CFB6569-EFAC-4D64-9130-3440CACE4B71}"/>
              </a:ext>
            </a:extLst>
          </p:cNvPr>
          <p:cNvCxnSpPr>
            <a:cxnSpLocks/>
          </p:cNvCxnSpPr>
          <p:nvPr/>
        </p:nvCxnSpPr>
        <p:spPr bwMode="auto">
          <a:xfrm rot="10800000" flipH="1" flipV="1">
            <a:off x="3068691" y="3583001"/>
            <a:ext cx="392112" cy="496888"/>
          </a:xfrm>
          <a:prstGeom prst="curvedConnector2">
            <a:avLst/>
          </a:prstGeom>
          <a:ln>
            <a:solidFill>
              <a:srgbClr val="174593"/>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6" name="Groupe 5">
            <a:extLst>
              <a:ext uri="{FF2B5EF4-FFF2-40B4-BE49-F238E27FC236}">
                <a16:creationId xmlns:a16="http://schemas.microsoft.com/office/drawing/2014/main" id="{8808A72A-3F36-483B-9673-C5F822665466}"/>
              </a:ext>
            </a:extLst>
          </p:cNvPr>
          <p:cNvGrpSpPr/>
          <p:nvPr/>
        </p:nvGrpSpPr>
        <p:grpSpPr>
          <a:xfrm>
            <a:off x="294702" y="2857498"/>
            <a:ext cx="8279195" cy="2928940"/>
            <a:chOff x="221868" y="1858482"/>
            <a:chExt cx="8279195" cy="2928940"/>
          </a:xfrm>
        </p:grpSpPr>
        <p:pic>
          <p:nvPicPr>
            <p:cNvPr id="7" name="Image 6">
              <a:extLst>
                <a:ext uri="{FF2B5EF4-FFF2-40B4-BE49-F238E27FC236}">
                  <a16:creationId xmlns:a16="http://schemas.microsoft.com/office/drawing/2014/main" id="{FA2BDE93-DC69-4B4D-8C02-64903A689531}"/>
                </a:ext>
              </a:extLst>
            </p:cNvPr>
            <p:cNvPicPr>
              <a:picLocks noChangeAspect="1"/>
            </p:cNvPicPr>
            <p:nvPr/>
          </p:nvPicPr>
          <p:blipFill>
            <a:blip r:embed="rId2"/>
            <a:stretch>
              <a:fillRect/>
            </a:stretch>
          </p:blipFill>
          <p:spPr>
            <a:xfrm>
              <a:off x="484719" y="2967516"/>
              <a:ext cx="676836" cy="860860"/>
            </a:xfrm>
            <a:prstGeom prst="rect">
              <a:avLst/>
            </a:prstGeom>
            <a:effectLst>
              <a:softEdge rad="38100"/>
            </a:effectLst>
          </p:spPr>
        </p:pic>
        <p:grpSp>
          <p:nvGrpSpPr>
            <p:cNvPr id="8" name="Groupe 7">
              <a:extLst>
                <a:ext uri="{FF2B5EF4-FFF2-40B4-BE49-F238E27FC236}">
                  <a16:creationId xmlns:a16="http://schemas.microsoft.com/office/drawing/2014/main" id="{46C1C70D-9806-4990-BCA2-F21FA21810D4}"/>
                </a:ext>
              </a:extLst>
            </p:cNvPr>
            <p:cNvGrpSpPr/>
            <p:nvPr/>
          </p:nvGrpSpPr>
          <p:grpSpPr>
            <a:xfrm>
              <a:off x="221868" y="1858482"/>
              <a:ext cx="8279195" cy="2928940"/>
              <a:chOff x="221868" y="3056970"/>
              <a:chExt cx="8279195" cy="2928940"/>
            </a:xfrm>
          </p:grpSpPr>
          <p:grpSp>
            <p:nvGrpSpPr>
              <p:cNvPr id="11" name="Groupe 10">
                <a:extLst>
                  <a:ext uri="{FF2B5EF4-FFF2-40B4-BE49-F238E27FC236}">
                    <a16:creationId xmlns:a16="http://schemas.microsoft.com/office/drawing/2014/main" id="{37DC4489-31A0-43DF-AE2D-0C09245006AE}"/>
                  </a:ext>
                </a:extLst>
              </p:cNvPr>
              <p:cNvGrpSpPr/>
              <p:nvPr/>
            </p:nvGrpSpPr>
            <p:grpSpPr>
              <a:xfrm>
                <a:off x="2755520" y="4233114"/>
                <a:ext cx="1342696" cy="793750"/>
                <a:chOff x="6819127" y="1749921"/>
                <a:chExt cx="1396210" cy="768003"/>
              </a:xfrm>
            </p:grpSpPr>
            <p:pic>
              <p:nvPicPr>
                <p:cNvPr id="38" name="Image 37" descr="Une image contenant dessin&#10;&#10;Description générée automatiquement">
                  <a:extLst>
                    <a:ext uri="{FF2B5EF4-FFF2-40B4-BE49-F238E27FC236}">
                      <a16:creationId xmlns:a16="http://schemas.microsoft.com/office/drawing/2014/main" id="{BC7780CB-3373-4E2B-93F7-46A364A305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9127" y="1749921"/>
                  <a:ext cx="1396210" cy="768003"/>
                </a:xfrm>
                <a:prstGeom prst="rect">
                  <a:avLst/>
                </a:prstGeom>
              </p:spPr>
            </p:pic>
            <p:sp>
              <p:nvSpPr>
                <p:cNvPr id="39" name="ZoneTexte 38">
                  <a:extLst>
                    <a:ext uri="{FF2B5EF4-FFF2-40B4-BE49-F238E27FC236}">
                      <a16:creationId xmlns:a16="http://schemas.microsoft.com/office/drawing/2014/main" id="{16A2A5BE-A62B-4751-AC6B-926EB51F2908}"/>
                    </a:ext>
                  </a:extLst>
                </p:cNvPr>
                <p:cNvSpPr txBox="1"/>
                <p:nvPr/>
              </p:nvSpPr>
              <p:spPr>
                <a:xfrm>
                  <a:off x="6986286" y="2213378"/>
                  <a:ext cx="1152880" cy="253912"/>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050" b="0" i="0" u="none" strike="noStrike" cap="none" spc="0" normalizeH="0" baseline="0" dirty="0">
                      <a:ln>
                        <a:noFill/>
                      </a:ln>
                      <a:solidFill>
                        <a:srgbClr val="174593"/>
                      </a:solidFill>
                      <a:effectLst/>
                      <a:highlight>
                        <a:srgbClr val="FFFFFF"/>
                      </a:highlight>
                      <a:uFillTx/>
                      <a:latin typeface="+mn-lt"/>
                      <a:ea typeface="+mn-ea"/>
                      <a:cs typeface="+mn-cs"/>
                      <a:sym typeface="Calibri"/>
                    </a:rPr>
                    <a:t>     Diane server     </a:t>
                  </a:r>
                </a:p>
              </p:txBody>
            </p:sp>
          </p:grpSp>
          <p:pic>
            <p:nvPicPr>
              <p:cNvPr id="12" name="Image 10">
                <a:extLst>
                  <a:ext uri="{FF2B5EF4-FFF2-40B4-BE49-F238E27FC236}">
                    <a16:creationId xmlns:a16="http://schemas.microsoft.com/office/drawing/2014/main" id="{4881DF33-CD9D-4F89-B276-AA0C5DEE19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5429" y="3328172"/>
                <a:ext cx="11049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1">
                <a:extLst>
                  <a:ext uri="{FF2B5EF4-FFF2-40B4-BE49-F238E27FC236}">
                    <a16:creationId xmlns:a16="http://schemas.microsoft.com/office/drawing/2014/main" id="{117850E0-8B25-474E-9969-404F563DFD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0" y="4914345"/>
                <a:ext cx="7905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Connecteur en arc 14">
                <a:extLst>
                  <a:ext uri="{FF2B5EF4-FFF2-40B4-BE49-F238E27FC236}">
                    <a16:creationId xmlns:a16="http://schemas.microsoft.com/office/drawing/2014/main" id="{F726B452-5B89-4783-8D20-BA620960795F}"/>
                  </a:ext>
                </a:extLst>
              </p:cNvPr>
              <p:cNvCxnSpPr>
                <a:cxnSpLocks/>
              </p:cNvCxnSpPr>
              <p:nvPr/>
            </p:nvCxnSpPr>
            <p:spPr bwMode="auto">
              <a:xfrm rot="10800000">
                <a:off x="4071938" y="4596845"/>
                <a:ext cx="2214562" cy="793750"/>
              </a:xfrm>
              <a:prstGeom prst="curvedConnector3">
                <a:avLst>
                  <a:gd name="adj1" fmla="val 50000"/>
                </a:avLst>
              </a:prstGeom>
              <a:ln>
                <a:solidFill>
                  <a:srgbClr val="174593"/>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5" name="Rectangle à coins arrondis 14">
                <a:extLst>
                  <a:ext uri="{FF2B5EF4-FFF2-40B4-BE49-F238E27FC236}">
                    <a16:creationId xmlns:a16="http://schemas.microsoft.com/office/drawing/2014/main" id="{F9FEEEDB-403B-4C80-8073-C28C7D3BDF59}"/>
                  </a:ext>
                </a:extLst>
              </p:cNvPr>
              <p:cNvSpPr/>
              <p:nvPr/>
            </p:nvSpPr>
            <p:spPr bwMode="auto">
              <a:xfrm>
                <a:off x="5857875" y="3056970"/>
                <a:ext cx="2643188" cy="2928938"/>
              </a:xfrm>
              <a:prstGeom prst="roundRect">
                <a:avLst/>
              </a:prstGeom>
              <a:noFill/>
              <a:ln w="15875" cap="flat" cmpd="sng" algn="ctr">
                <a:solidFill>
                  <a:srgbClr val="1F408D"/>
                </a:solidFill>
                <a:prstDash val="solid"/>
                <a:round/>
                <a:headEnd type="none" w="med" len="med"/>
                <a:tailEnd type="none" w="med" len="med"/>
              </a:ln>
              <a:effectLst/>
            </p:spPr>
            <p:txBody>
              <a:bodyPr wrap="none" anchor="ctr"/>
              <a:lstStyle/>
              <a:p>
                <a:pPr algn="ctr" rtl="0" eaLnBrk="1" hangingPunct="1">
                  <a:defRPr/>
                </a:pPr>
                <a:endParaRPr lang="en-GB" sz="1200" b="1" dirty="0">
                  <a:effectLst>
                    <a:outerShdw blurRad="38100" dist="38100" dir="2700000" algn="tl">
                      <a:srgbClr val="C0C0C0"/>
                    </a:outerShdw>
                  </a:effectLst>
                  <a:latin typeface="Tahoma" charset="0"/>
                  <a:cs typeface="Arial" charset="0"/>
                </a:endParaRPr>
              </a:p>
            </p:txBody>
          </p:sp>
          <p:sp>
            <p:nvSpPr>
              <p:cNvPr id="16" name="ZoneTexte 15">
                <a:extLst>
                  <a:ext uri="{FF2B5EF4-FFF2-40B4-BE49-F238E27FC236}">
                    <a16:creationId xmlns:a16="http://schemas.microsoft.com/office/drawing/2014/main" id="{FD13B5A1-92CD-4161-932A-8D572C063DA9}"/>
                  </a:ext>
                </a:extLst>
              </p:cNvPr>
              <p:cNvSpPr txBox="1">
                <a:spLocks noChangeArrowheads="1"/>
              </p:cNvSpPr>
              <p:nvPr/>
            </p:nvSpPr>
            <p:spPr bwMode="auto">
              <a:xfrm>
                <a:off x="7266838" y="5509439"/>
                <a:ext cx="11208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9pPr>
              </a:lstStyle>
              <a:p>
                <a:pPr algn="l" rtl="0" eaLnBrk="1" hangingPunct="1">
                  <a:spcBef>
                    <a:spcPct val="0"/>
                  </a:spcBef>
                  <a:buClrTx/>
                  <a:buSzTx/>
                  <a:buFontTx/>
                  <a:buNone/>
                </a:pPr>
                <a:r>
                  <a:rPr lang="en-GB" sz="1200" b="0" i="0" u="none" baseline="0" dirty="0">
                    <a:solidFill>
                      <a:srgbClr val="1F408D"/>
                    </a:solidFill>
                    <a:latin typeface="Montserrat "/>
                  </a:rPr>
                  <a:t>Mirror computer</a:t>
                </a:r>
              </a:p>
            </p:txBody>
          </p:sp>
          <p:sp>
            <p:nvSpPr>
              <p:cNvPr id="17" name="ZoneTexte 16">
                <a:extLst>
                  <a:ext uri="{FF2B5EF4-FFF2-40B4-BE49-F238E27FC236}">
                    <a16:creationId xmlns:a16="http://schemas.microsoft.com/office/drawing/2014/main" id="{B630F169-B2F7-4B74-B984-5E4D7BD67A74}"/>
                  </a:ext>
                </a:extLst>
              </p:cNvPr>
              <p:cNvSpPr txBox="1">
                <a:spLocks noChangeArrowheads="1"/>
              </p:cNvSpPr>
              <p:nvPr/>
            </p:nvSpPr>
            <p:spPr bwMode="auto">
              <a:xfrm>
                <a:off x="5952247" y="4319522"/>
                <a:ext cx="104547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9pPr>
              </a:lstStyle>
              <a:p>
                <a:pPr algn="l" rtl="0" eaLnBrk="1" hangingPunct="1">
                  <a:spcBef>
                    <a:spcPct val="0"/>
                  </a:spcBef>
                  <a:buClrTx/>
                  <a:buSzTx/>
                  <a:buFontTx/>
                  <a:buNone/>
                </a:pPr>
                <a:r>
                  <a:rPr lang="en-GB" sz="1050" b="0" i="0" u="none" baseline="0" dirty="0">
                    <a:solidFill>
                      <a:srgbClr val="1F408D"/>
                    </a:solidFill>
                    <a:latin typeface="Montserrat "/>
                  </a:rPr>
                  <a:t>Consultation</a:t>
                </a:r>
              </a:p>
            </p:txBody>
          </p:sp>
          <p:sp>
            <p:nvSpPr>
              <p:cNvPr id="18" name="ZoneTexte 17">
                <a:extLst>
                  <a:ext uri="{FF2B5EF4-FFF2-40B4-BE49-F238E27FC236}">
                    <a16:creationId xmlns:a16="http://schemas.microsoft.com/office/drawing/2014/main" id="{92128A97-D4EF-4F66-BE09-EE74692F5C70}"/>
                  </a:ext>
                </a:extLst>
              </p:cNvPr>
              <p:cNvSpPr txBox="1">
                <a:spLocks noChangeArrowheads="1"/>
              </p:cNvSpPr>
              <p:nvPr/>
            </p:nvSpPr>
            <p:spPr bwMode="auto">
              <a:xfrm>
                <a:off x="6164726" y="5635052"/>
                <a:ext cx="1152880" cy="2539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9pPr>
              </a:lstStyle>
              <a:p>
                <a:pPr algn="l" rtl="0" eaLnBrk="1" hangingPunct="1">
                  <a:spcBef>
                    <a:spcPct val="0"/>
                  </a:spcBef>
                  <a:buClrTx/>
                  <a:buSzTx/>
                  <a:buFontTx/>
                  <a:buNone/>
                </a:pPr>
                <a:r>
                  <a:rPr lang="en-GB" sz="1050" b="0" i="0" u="none" baseline="0" dirty="0">
                    <a:solidFill>
                      <a:srgbClr val="174593"/>
                    </a:solidFill>
                    <a:latin typeface="Montserrat "/>
                  </a:rPr>
                  <a:t>Intraoperative</a:t>
                </a:r>
              </a:p>
            </p:txBody>
          </p:sp>
          <p:cxnSp>
            <p:nvCxnSpPr>
              <p:cNvPr id="19" name="Connecteur en arc 18">
                <a:extLst>
                  <a:ext uri="{FF2B5EF4-FFF2-40B4-BE49-F238E27FC236}">
                    <a16:creationId xmlns:a16="http://schemas.microsoft.com/office/drawing/2014/main" id="{F63E1778-CF68-4898-9E14-63F56BC7CB29}"/>
                  </a:ext>
                </a:extLst>
              </p:cNvPr>
              <p:cNvCxnSpPr>
                <a:cxnSpLocks/>
              </p:cNvCxnSpPr>
              <p:nvPr/>
            </p:nvCxnSpPr>
            <p:spPr bwMode="auto">
              <a:xfrm flipV="1">
                <a:off x="4071938" y="3771345"/>
                <a:ext cx="2286000" cy="825500"/>
              </a:xfrm>
              <a:prstGeom prst="curvedConnector3">
                <a:avLst>
                  <a:gd name="adj1" fmla="val 50000"/>
                </a:avLst>
              </a:prstGeom>
              <a:ln>
                <a:solidFill>
                  <a:srgbClr val="1F408D"/>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20" name="Groupe 68">
                <a:extLst>
                  <a:ext uri="{FF2B5EF4-FFF2-40B4-BE49-F238E27FC236}">
                    <a16:creationId xmlns:a16="http://schemas.microsoft.com/office/drawing/2014/main" id="{934A9CD3-452E-4497-AE13-626E6DED82FD}"/>
                  </a:ext>
                </a:extLst>
              </p:cNvPr>
              <p:cNvGrpSpPr>
                <a:grpSpLocks/>
              </p:cNvGrpSpPr>
              <p:nvPr/>
            </p:nvGrpSpPr>
            <p:grpSpPr bwMode="auto">
              <a:xfrm>
                <a:off x="1714500" y="3056971"/>
                <a:ext cx="2643189" cy="2928939"/>
                <a:chOff x="285720" y="3565544"/>
                <a:chExt cx="2643206" cy="2928958"/>
              </a:xfrm>
            </p:grpSpPr>
            <p:pic>
              <p:nvPicPr>
                <p:cNvPr id="33" name="Image 28">
                  <a:extLst>
                    <a:ext uri="{FF2B5EF4-FFF2-40B4-BE49-F238E27FC236}">
                      <a16:creationId xmlns:a16="http://schemas.microsoft.com/office/drawing/2014/main" id="{13E91F77-2FE1-4F24-B4A6-2121C669A8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34" y="3779858"/>
                  <a:ext cx="11049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age 29">
                  <a:extLst>
                    <a:ext uri="{FF2B5EF4-FFF2-40B4-BE49-F238E27FC236}">
                      <a16:creationId xmlns:a16="http://schemas.microsoft.com/office/drawing/2014/main" id="{5BCB7B3F-0205-4D61-A8BE-FE40634DC8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348" y="5422932"/>
                  <a:ext cx="7905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 name="Connecteur en arc 14">
                  <a:extLst>
                    <a:ext uri="{FF2B5EF4-FFF2-40B4-BE49-F238E27FC236}">
                      <a16:creationId xmlns:a16="http://schemas.microsoft.com/office/drawing/2014/main" id="{E75FF11B-A4D4-4793-AF18-513317C99358}"/>
                    </a:ext>
                  </a:extLst>
                </p:cNvPr>
                <p:cNvCxnSpPr>
                  <a:cxnSpLocks/>
                </p:cNvCxnSpPr>
                <p:nvPr/>
              </p:nvCxnSpPr>
              <p:spPr bwMode="auto">
                <a:xfrm flipV="1">
                  <a:off x="1357290" y="5429282"/>
                  <a:ext cx="679455" cy="493716"/>
                </a:xfrm>
                <a:prstGeom prst="curvedConnector2">
                  <a:avLst/>
                </a:prstGeom>
                <a:ln>
                  <a:solidFill>
                    <a:srgbClr val="1F408D"/>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6" name="Rectangle à coins arrondis 33">
                  <a:extLst>
                    <a:ext uri="{FF2B5EF4-FFF2-40B4-BE49-F238E27FC236}">
                      <a16:creationId xmlns:a16="http://schemas.microsoft.com/office/drawing/2014/main" id="{1174CAC8-E724-40D5-BE38-04FEAA6D9AC5}"/>
                    </a:ext>
                  </a:extLst>
                </p:cNvPr>
                <p:cNvSpPr/>
                <p:nvPr/>
              </p:nvSpPr>
              <p:spPr bwMode="auto">
                <a:xfrm>
                  <a:off x="285720" y="3565544"/>
                  <a:ext cx="2643206" cy="2928958"/>
                </a:xfrm>
                <a:prstGeom prst="roundRect">
                  <a:avLst/>
                </a:prstGeom>
                <a:noFill/>
                <a:ln w="15875" cap="flat" cmpd="sng" algn="ctr">
                  <a:solidFill>
                    <a:srgbClr val="174593"/>
                  </a:solidFill>
                  <a:prstDash val="solid"/>
                  <a:round/>
                  <a:headEnd type="none" w="med" len="med"/>
                  <a:tailEnd type="none" w="med" len="med"/>
                </a:ln>
                <a:effectLst/>
              </p:spPr>
              <p:txBody>
                <a:bodyPr wrap="none" anchor="ctr"/>
                <a:lstStyle/>
                <a:p>
                  <a:pPr algn="ctr" rtl="0" eaLnBrk="1" hangingPunct="1">
                    <a:defRPr/>
                  </a:pPr>
                  <a:endParaRPr lang="en-GB" sz="1200" b="1" dirty="0">
                    <a:effectLst>
                      <a:outerShdw blurRad="38100" dist="38100" dir="2700000" algn="tl">
                        <a:srgbClr val="C0C0C0"/>
                      </a:outerShdw>
                    </a:effectLst>
                    <a:latin typeface="Tahoma" charset="0"/>
                    <a:cs typeface="Arial" charset="0"/>
                  </a:endParaRPr>
                </a:p>
              </p:txBody>
            </p:sp>
            <p:sp>
              <p:nvSpPr>
                <p:cNvPr id="37" name="ZoneTexte 34">
                  <a:extLst>
                    <a:ext uri="{FF2B5EF4-FFF2-40B4-BE49-F238E27FC236}">
                      <a16:creationId xmlns:a16="http://schemas.microsoft.com/office/drawing/2014/main" id="{41C6E421-FE2C-4D7A-B5E3-C993F3FF845F}"/>
                    </a:ext>
                  </a:extLst>
                </p:cNvPr>
                <p:cNvSpPr txBox="1">
                  <a:spLocks noChangeArrowheads="1"/>
                </p:cNvSpPr>
                <p:nvPr/>
              </p:nvSpPr>
              <p:spPr bwMode="auto">
                <a:xfrm>
                  <a:off x="1686270" y="5963012"/>
                  <a:ext cx="1242656"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9pPr>
                </a:lstStyle>
                <a:p>
                  <a:pPr algn="l" rtl="0" eaLnBrk="1" hangingPunct="1">
                    <a:spcBef>
                      <a:spcPct val="0"/>
                    </a:spcBef>
                    <a:buClrTx/>
                    <a:buSzTx/>
                    <a:buFontTx/>
                    <a:buNone/>
                  </a:pPr>
                  <a:r>
                    <a:rPr lang="en-GB" sz="1100" b="0" i="0" u="none" baseline="0" dirty="0">
                      <a:solidFill>
                        <a:srgbClr val="174593"/>
                      </a:solidFill>
                      <a:latin typeface="Montserrat "/>
                    </a:rPr>
                    <a:t>Main computer</a:t>
                  </a:r>
                </a:p>
              </p:txBody>
            </p:sp>
          </p:grpSp>
          <p:cxnSp>
            <p:nvCxnSpPr>
              <p:cNvPr id="21" name="Connecteur en arc 14">
                <a:extLst>
                  <a:ext uri="{FF2B5EF4-FFF2-40B4-BE49-F238E27FC236}">
                    <a16:creationId xmlns:a16="http://schemas.microsoft.com/office/drawing/2014/main" id="{B25F29D1-6B7D-4C5B-BD99-E7B6CC47509A}"/>
                  </a:ext>
                </a:extLst>
              </p:cNvPr>
              <p:cNvCxnSpPr/>
              <p:nvPr/>
            </p:nvCxnSpPr>
            <p:spPr bwMode="auto">
              <a:xfrm rot="10800000" flipV="1">
                <a:off x="3465514" y="3774521"/>
                <a:ext cx="392112" cy="496888"/>
              </a:xfrm>
              <a:prstGeom prst="curvedConnector2">
                <a:avLst/>
              </a:prstGeom>
              <a:ln>
                <a:solidFill>
                  <a:srgbClr val="174593"/>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22" name="Groupe 77">
                <a:extLst>
                  <a:ext uri="{FF2B5EF4-FFF2-40B4-BE49-F238E27FC236}">
                    <a16:creationId xmlns:a16="http://schemas.microsoft.com/office/drawing/2014/main" id="{2FA9C4F5-4862-41C9-AB0C-47F30014BD66}"/>
                  </a:ext>
                </a:extLst>
              </p:cNvPr>
              <p:cNvGrpSpPr>
                <a:grpSpLocks/>
              </p:cNvGrpSpPr>
              <p:nvPr/>
            </p:nvGrpSpPr>
            <p:grpSpPr bwMode="auto">
              <a:xfrm>
                <a:off x="3857637" y="3557034"/>
                <a:ext cx="357190" cy="500063"/>
                <a:chOff x="4252913" y="3019425"/>
                <a:chExt cx="814386" cy="942973"/>
              </a:xfrm>
            </p:grpSpPr>
            <p:pic>
              <p:nvPicPr>
                <p:cNvPr id="30" name="Picture 5">
                  <a:extLst>
                    <a:ext uri="{FF2B5EF4-FFF2-40B4-BE49-F238E27FC236}">
                      <a16:creationId xmlns:a16="http://schemas.microsoft.com/office/drawing/2014/main" id="{65DB8464-83DA-4DBA-B632-15B3A7F8FD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2913" y="3019425"/>
                  <a:ext cx="638175" cy="819150"/>
                </a:xfrm>
                <a:prstGeom prst="rect">
                  <a:avLst/>
                </a:prstGeom>
                <a:noFill/>
                <a:ln>
                  <a:noFill/>
                </a:ln>
                <a:effectLst>
                  <a:prstShdw prst="shdw17" dist="17961" dir="2700000">
                    <a:schemeClr val="bg2"/>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
                  <a:extLst>
                    <a:ext uri="{FF2B5EF4-FFF2-40B4-BE49-F238E27FC236}">
                      <a16:creationId xmlns:a16="http://schemas.microsoft.com/office/drawing/2014/main" id="{816FF7B1-9A61-447D-A72E-A2A9F689BD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7686" y="3071810"/>
                  <a:ext cx="638175" cy="819150"/>
                </a:xfrm>
                <a:prstGeom prst="rect">
                  <a:avLst/>
                </a:prstGeom>
                <a:noFill/>
                <a:ln>
                  <a:noFill/>
                </a:ln>
                <a:effectLst>
                  <a:prstShdw prst="shdw17" dist="17961" dir="2700000">
                    <a:schemeClr val="bg2"/>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7">
                  <a:extLst>
                    <a:ext uri="{FF2B5EF4-FFF2-40B4-BE49-F238E27FC236}">
                      <a16:creationId xmlns:a16="http://schemas.microsoft.com/office/drawing/2014/main" id="{12DC5566-2ADA-4180-8126-F4A78E8596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9124" y="3143248"/>
                  <a:ext cx="638175" cy="819150"/>
                </a:xfrm>
                <a:prstGeom prst="rect">
                  <a:avLst/>
                </a:prstGeom>
                <a:noFill/>
                <a:ln>
                  <a:noFill/>
                </a:ln>
                <a:effectLst>
                  <a:prstShdw prst="shdw17" dist="17961" dir="2700000">
                    <a:schemeClr val="bg2"/>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ZoneTexte 24">
                <a:extLst>
                  <a:ext uri="{FF2B5EF4-FFF2-40B4-BE49-F238E27FC236}">
                    <a16:creationId xmlns:a16="http://schemas.microsoft.com/office/drawing/2014/main" id="{72DEA1DB-A627-4580-8112-BD247D964226}"/>
                  </a:ext>
                </a:extLst>
              </p:cNvPr>
              <p:cNvSpPr txBox="1">
                <a:spLocks noChangeArrowheads="1"/>
              </p:cNvSpPr>
              <p:nvPr/>
            </p:nvSpPr>
            <p:spPr bwMode="auto">
              <a:xfrm>
                <a:off x="3838696" y="3699909"/>
                <a:ext cx="447555" cy="27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9pPr>
              </a:lstStyle>
              <a:p>
                <a:pPr algn="l" rtl="0" eaLnBrk="1" hangingPunct="1">
                  <a:spcBef>
                    <a:spcPct val="0"/>
                  </a:spcBef>
                  <a:buClrTx/>
                  <a:buSzTx/>
                  <a:buFontTx/>
                  <a:buNone/>
                </a:pPr>
                <a:r>
                  <a:rPr lang="en-GB" sz="1200" b="0" i="0" u="none" baseline="0" dirty="0">
                    <a:solidFill>
                      <a:schemeClr val="tx1"/>
                    </a:solidFill>
                  </a:rPr>
                  <a:t>.dat</a:t>
                </a:r>
              </a:p>
            </p:txBody>
          </p:sp>
          <p:grpSp>
            <p:nvGrpSpPr>
              <p:cNvPr id="24" name="Groupe 23">
                <a:extLst>
                  <a:ext uri="{FF2B5EF4-FFF2-40B4-BE49-F238E27FC236}">
                    <a16:creationId xmlns:a16="http://schemas.microsoft.com/office/drawing/2014/main" id="{AFBA2D20-73AA-4381-844B-7CE1BB5E2691}"/>
                  </a:ext>
                </a:extLst>
              </p:cNvPr>
              <p:cNvGrpSpPr/>
              <p:nvPr/>
            </p:nvGrpSpPr>
            <p:grpSpPr>
              <a:xfrm>
                <a:off x="7051289" y="4212041"/>
                <a:ext cx="1396210" cy="768003"/>
                <a:chOff x="6819127" y="1749921"/>
                <a:chExt cx="1396210" cy="768003"/>
              </a:xfrm>
            </p:grpSpPr>
            <p:pic>
              <p:nvPicPr>
                <p:cNvPr id="28" name="Image 27" descr="Une image contenant dessin&#10;&#10;Description générée automatiquement">
                  <a:extLst>
                    <a:ext uri="{FF2B5EF4-FFF2-40B4-BE49-F238E27FC236}">
                      <a16:creationId xmlns:a16="http://schemas.microsoft.com/office/drawing/2014/main" id="{01DA575B-906D-48C4-A306-5D5319E8CE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9127" y="1749921"/>
                  <a:ext cx="1396210" cy="768003"/>
                </a:xfrm>
                <a:prstGeom prst="rect">
                  <a:avLst/>
                </a:prstGeom>
              </p:spPr>
            </p:pic>
            <p:sp>
              <p:nvSpPr>
                <p:cNvPr id="29" name="ZoneTexte 28">
                  <a:extLst>
                    <a:ext uri="{FF2B5EF4-FFF2-40B4-BE49-F238E27FC236}">
                      <a16:creationId xmlns:a16="http://schemas.microsoft.com/office/drawing/2014/main" id="{9737F80C-15B9-4907-8263-2C53033FB0E3}"/>
                    </a:ext>
                  </a:extLst>
                </p:cNvPr>
                <p:cNvSpPr txBox="1"/>
                <p:nvPr/>
              </p:nvSpPr>
              <p:spPr>
                <a:xfrm>
                  <a:off x="6986286" y="2213378"/>
                  <a:ext cx="1152880" cy="253912"/>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GB" sz="1050" b="0" i="0" u="none" strike="noStrike" cap="none" spc="0" normalizeH="0" baseline="0" dirty="0">
                      <a:ln>
                        <a:noFill/>
                      </a:ln>
                      <a:solidFill>
                        <a:srgbClr val="174593"/>
                      </a:solidFill>
                      <a:effectLst/>
                      <a:highlight>
                        <a:srgbClr val="FFFFFF"/>
                      </a:highlight>
                      <a:uFillTx/>
                      <a:latin typeface="+mn-lt"/>
                      <a:ea typeface="+mn-ea"/>
                      <a:cs typeface="+mn-cs"/>
                      <a:sym typeface="Calibri"/>
                    </a:rPr>
                    <a:t>     Diane server     </a:t>
                  </a:r>
                </a:p>
              </p:txBody>
            </p:sp>
          </p:grpSp>
          <p:sp>
            <p:nvSpPr>
              <p:cNvPr id="25" name="ZoneTexte 17">
                <a:extLst>
                  <a:ext uri="{FF2B5EF4-FFF2-40B4-BE49-F238E27FC236}">
                    <a16:creationId xmlns:a16="http://schemas.microsoft.com/office/drawing/2014/main" id="{056334A8-08FB-42DC-B2E9-E0E21C26DB4B}"/>
                  </a:ext>
                </a:extLst>
              </p:cNvPr>
              <p:cNvSpPr txBox="1">
                <a:spLocks noChangeArrowheads="1"/>
              </p:cNvSpPr>
              <p:nvPr/>
            </p:nvSpPr>
            <p:spPr bwMode="auto">
              <a:xfrm>
                <a:off x="2044989" y="5638487"/>
                <a:ext cx="1152880" cy="2539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9pPr>
              </a:lstStyle>
              <a:p>
                <a:pPr algn="l" rtl="0" eaLnBrk="1" hangingPunct="1">
                  <a:spcBef>
                    <a:spcPct val="0"/>
                  </a:spcBef>
                  <a:buClrTx/>
                  <a:buSzTx/>
                  <a:buFontTx/>
                  <a:buNone/>
                </a:pPr>
                <a:r>
                  <a:rPr lang="en-GB" sz="1050" b="0" i="0" u="none" baseline="0" dirty="0">
                    <a:solidFill>
                      <a:srgbClr val="174593"/>
                    </a:solidFill>
                    <a:latin typeface="Montserrat "/>
                  </a:rPr>
                  <a:t>Intraoperative</a:t>
                </a:r>
              </a:p>
            </p:txBody>
          </p:sp>
          <p:sp>
            <p:nvSpPr>
              <p:cNvPr id="26" name="ZoneTexte 16">
                <a:extLst>
                  <a:ext uri="{FF2B5EF4-FFF2-40B4-BE49-F238E27FC236}">
                    <a16:creationId xmlns:a16="http://schemas.microsoft.com/office/drawing/2014/main" id="{D693B760-A639-4A1E-8660-03655959A51A}"/>
                  </a:ext>
                </a:extLst>
              </p:cNvPr>
              <p:cNvSpPr txBox="1">
                <a:spLocks noChangeArrowheads="1"/>
              </p:cNvSpPr>
              <p:nvPr/>
            </p:nvSpPr>
            <p:spPr bwMode="auto">
              <a:xfrm>
                <a:off x="1785743" y="4241372"/>
                <a:ext cx="104547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9pPr>
              </a:lstStyle>
              <a:p>
                <a:pPr algn="l" rtl="0" eaLnBrk="1" hangingPunct="1">
                  <a:spcBef>
                    <a:spcPct val="0"/>
                  </a:spcBef>
                  <a:buClrTx/>
                  <a:buSzTx/>
                  <a:buFontTx/>
                  <a:buNone/>
                </a:pPr>
                <a:r>
                  <a:rPr lang="en-GB" sz="1050" b="0" i="0" u="none" baseline="0" dirty="0">
                    <a:solidFill>
                      <a:srgbClr val="1F408D"/>
                    </a:solidFill>
                    <a:latin typeface="Montserrat "/>
                  </a:rPr>
                  <a:t>Consultation</a:t>
                </a:r>
              </a:p>
            </p:txBody>
          </p:sp>
          <p:sp>
            <p:nvSpPr>
              <p:cNvPr id="27" name="ZoneTexte 16">
                <a:extLst>
                  <a:ext uri="{FF2B5EF4-FFF2-40B4-BE49-F238E27FC236}">
                    <a16:creationId xmlns:a16="http://schemas.microsoft.com/office/drawing/2014/main" id="{D5A95BDE-73FF-4031-8F3C-4DDE0CE19ACD}"/>
                  </a:ext>
                </a:extLst>
              </p:cNvPr>
              <p:cNvSpPr txBox="1">
                <a:spLocks noChangeArrowheads="1"/>
              </p:cNvSpPr>
              <p:nvPr/>
            </p:nvSpPr>
            <p:spPr bwMode="auto">
              <a:xfrm>
                <a:off x="221868" y="5012951"/>
                <a:ext cx="132440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folHlink"/>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Char char="Ø"/>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v"/>
                  <a:defRPr sz="2400">
                    <a:solidFill>
                      <a:schemeClr val="tx1"/>
                    </a:solidFill>
                    <a:latin typeface="Tahoma" panose="020B0604030504040204" pitchFamily="34" charset="0"/>
                  </a:defRPr>
                </a:lvl3pPr>
                <a:lvl4pPr marL="1600200" indent="-228600">
                  <a:spcBef>
                    <a:spcPct val="20000"/>
                  </a:spcBef>
                  <a:buClr>
                    <a:schemeClr val="folHlink"/>
                  </a:buClr>
                  <a:buSzPct val="55000"/>
                  <a:buChar char="•"/>
                  <a:defRPr sz="2000">
                    <a:solidFill>
                      <a:schemeClr val="tx1"/>
                    </a:solidFill>
                    <a:latin typeface="Tahoma" panose="020B0604030504040204" pitchFamily="34" charset="0"/>
                  </a:defRPr>
                </a:lvl4pPr>
                <a:lvl5pPr marL="2057400" indent="-228600">
                  <a:spcBef>
                    <a:spcPct val="20000"/>
                  </a:spcBef>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50000"/>
                  <a:buFont typeface="Wingdings 2" panose="05020102010507070707" pitchFamily="18" charset="2"/>
                  <a:buChar char="±"/>
                  <a:defRPr sz="2000">
                    <a:solidFill>
                      <a:schemeClr val="tx1"/>
                    </a:solidFill>
                    <a:latin typeface="Tahoma" panose="020B0604030504040204" pitchFamily="34" charset="0"/>
                  </a:defRPr>
                </a:lvl9pPr>
              </a:lstStyle>
              <a:p>
                <a:pPr algn="l" rtl="0" eaLnBrk="1" hangingPunct="1">
                  <a:spcBef>
                    <a:spcPct val="0"/>
                  </a:spcBef>
                  <a:buClrTx/>
                  <a:buSzTx/>
                  <a:buFontTx/>
                  <a:buNone/>
                </a:pPr>
                <a:r>
                  <a:rPr lang="en-GB" sz="1050" b="0" i="0" u="none" baseline="0" dirty="0">
                    <a:solidFill>
                      <a:srgbClr val="1F408D"/>
                    </a:solidFill>
                    <a:latin typeface="Montserrat "/>
                  </a:rPr>
                  <a:t>Database</a:t>
                </a:r>
              </a:p>
            </p:txBody>
          </p:sp>
        </p:grpSp>
        <p:cxnSp>
          <p:nvCxnSpPr>
            <p:cNvPr id="9" name="Connecteur droit avec flèche 8">
              <a:extLst>
                <a:ext uri="{FF2B5EF4-FFF2-40B4-BE49-F238E27FC236}">
                  <a16:creationId xmlns:a16="http://schemas.microsoft.com/office/drawing/2014/main" id="{AFBFF180-3AC9-46FF-8F15-C99EB30DFAEB}"/>
                </a:ext>
              </a:extLst>
            </p:cNvPr>
            <p:cNvCxnSpPr>
              <a:cxnSpLocks/>
            </p:cNvCxnSpPr>
            <p:nvPr/>
          </p:nvCxnSpPr>
          <p:spPr>
            <a:xfrm flipH="1">
              <a:off x="1630017" y="3441440"/>
              <a:ext cx="1112073" cy="3750"/>
            </a:xfrm>
            <a:prstGeom prst="straightConnector1">
              <a:avLst/>
            </a:prstGeom>
            <a:noFill/>
            <a:ln w="25400" cap="flat">
              <a:solidFill>
                <a:srgbClr val="174593"/>
              </a:solidFill>
              <a:prstDash val="solid"/>
              <a:round/>
              <a:headEnd type="none"/>
              <a:tailEnd type="diamond" w="lg" len="med"/>
            </a:ln>
            <a:effectLst/>
            <a:sp3d/>
          </p:spPr>
          <p:style>
            <a:lnRef idx="0">
              <a:scrgbClr r="0" g="0" b="0"/>
            </a:lnRef>
            <a:fillRef idx="0">
              <a:scrgbClr r="0" g="0" b="0"/>
            </a:fillRef>
            <a:effectRef idx="0">
              <a:scrgbClr r="0" g="0" b="0"/>
            </a:effectRef>
            <a:fontRef idx="none"/>
          </p:style>
        </p:cxnSp>
        <p:cxnSp>
          <p:nvCxnSpPr>
            <p:cNvPr id="10" name="Connecteur droit avec flèche 9">
              <a:extLst>
                <a:ext uri="{FF2B5EF4-FFF2-40B4-BE49-F238E27FC236}">
                  <a16:creationId xmlns:a16="http://schemas.microsoft.com/office/drawing/2014/main" id="{0655FD29-AED3-4ADF-8D45-2788AA6E4E68}"/>
                </a:ext>
              </a:extLst>
            </p:cNvPr>
            <p:cNvCxnSpPr>
              <a:cxnSpLocks/>
            </p:cNvCxnSpPr>
            <p:nvPr/>
          </p:nvCxnSpPr>
          <p:spPr>
            <a:xfrm flipH="1">
              <a:off x="1130352" y="3445190"/>
              <a:ext cx="360000" cy="2381"/>
            </a:xfrm>
            <a:prstGeom prst="straightConnector1">
              <a:avLst/>
            </a:prstGeom>
            <a:noFill/>
            <a:ln w="25400" cap="flat">
              <a:solidFill>
                <a:srgbClr val="174593"/>
              </a:solidFill>
              <a:prstDash val="solid"/>
              <a:round/>
              <a:headEnd type="diamond" w="lg" len="med"/>
              <a:tailEnd type="triangle"/>
            </a:ln>
            <a:effectLst/>
            <a:sp3d/>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417476420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947BDC0-2F60-4BCF-B46A-078ED10351FB}"/>
              </a:ext>
            </a:extLst>
          </p:cNvPr>
          <p:cNvPicPr>
            <a:picLocks noChangeAspect="1"/>
          </p:cNvPicPr>
          <p:nvPr/>
        </p:nvPicPr>
        <p:blipFill rotWithShape="1">
          <a:blip r:embed="rId3"/>
          <a:srcRect l="20854" t="10021" r="12746" b="21091"/>
          <a:stretch/>
        </p:blipFill>
        <p:spPr>
          <a:xfrm>
            <a:off x="504118" y="1989727"/>
            <a:ext cx="6071684" cy="3543300"/>
          </a:xfrm>
          <a:prstGeom prst="rect">
            <a:avLst/>
          </a:prstGeom>
          <a:ln>
            <a:solidFill>
              <a:schemeClr val="accent1"/>
            </a:solidFill>
          </a:ln>
        </p:spPr>
      </p:pic>
      <p:sp>
        <p:nvSpPr>
          <p:cNvPr id="4" name="Titre 4">
            <a:extLst>
              <a:ext uri="{FF2B5EF4-FFF2-40B4-BE49-F238E27FC236}">
                <a16:creationId xmlns:a16="http://schemas.microsoft.com/office/drawing/2014/main" id="{601F9025-B3E6-482D-86ED-A553933E3182}"/>
              </a:ext>
            </a:extLst>
          </p:cNvPr>
          <p:cNvSpPr txBox="1">
            <a:spLocks/>
          </p:cNvSpPr>
          <p:nvPr/>
        </p:nvSpPr>
        <p:spPr>
          <a:xfrm>
            <a:off x="1542116" y="230475"/>
            <a:ext cx="3403108" cy="5378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b">
            <a:normAutofit fontScale="77500" lnSpcReduction="20000"/>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2800" b="0" i="0" u="none" baseline="0" dirty="0">
                <a:solidFill>
                  <a:schemeClr val="accent1">
                    <a:lumMod val="75000"/>
                  </a:schemeClr>
                </a:solidFill>
                <a:latin typeface="Montserrat" panose="00000500000000000000" pitchFamily="50" charset="0"/>
              </a:rPr>
              <a:t>List of hospitalized patients</a:t>
            </a:r>
          </a:p>
        </p:txBody>
      </p:sp>
      <p:sp>
        <p:nvSpPr>
          <p:cNvPr id="6" name="ZoneTexte 5">
            <a:extLst>
              <a:ext uri="{FF2B5EF4-FFF2-40B4-BE49-F238E27FC236}">
                <a16:creationId xmlns:a16="http://schemas.microsoft.com/office/drawing/2014/main" id="{A25CBBE8-66F9-4B42-978D-20E0E230FA8D}"/>
              </a:ext>
            </a:extLst>
          </p:cNvPr>
          <p:cNvSpPr txBox="1"/>
          <p:nvPr/>
        </p:nvSpPr>
        <p:spPr>
          <a:xfrm>
            <a:off x="6746919" y="1332561"/>
            <a:ext cx="2116222" cy="2246765"/>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B4F9E"/>
                </a:solidFill>
                <a:latin typeface="Montserrat" panose="00000500000000000000" pitchFamily="50" charset="0"/>
              </a:rPr>
              <a:t>Overview of the unit</a:t>
            </a:r>
          </a:p>
          <a:p>
            <a:pPr marL="0" marR="0" indent="0" algn="l" defTabSz="457200" rtl="0" fontAlgn="auto" latinLnBrk="0" hangingPunct="0">
              <a:lnSpc>
                <a:spcPct val="100000"/>
              </a:lnSpc>
              <a:spcBef>
                <a:spcPts val="0"/>
              </a:spcBef>
              <a:spcAft>
                <a:spcPts val="0"/>
              </a:spcAft>
              <a:buClrTx/>
              <a:buSzTx/>
              <a:buFontTx/>
              <a:buNone/>
              <a:tabLst/>
            </a:pPr>
            <a:endParaRPr kumimoji="0" lang="en-GB" sz="1400" b="0" i="0" u="none" strike="noStrike" cap="none" spc="0" normalizeH="0" baseline="0" dirty="0">
              <a:ln>
                <a:noFill/>
              </a:ln>
              <a:solidFill>
                <a:srgbClr val="1B4F9E"/>
              </a:solidFill>
              <a:effectLst/>
              <a:uFillTx/>
              <a:latin typeface="Montserrat" panose="00000500000000000000" pitchFamily="50" charset="0"/>
              <a:sym typeface="Calibri"/>
            </a:endParaRPr>
          </a:p>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B4F9E"/>
                </a:solidFill>
                <a:latin typeface="Montserrat" panose="00000500000000000000" pitchFamily="50" charset="0"/>
              </a:rPr>
              <a:t>Patient information</a:t>
            </a:r>
          </a:p>
          <a:p>
            <a:pPr marL="0" marR="0" indent="0" algn="l" defTabSz="457200" rtl="0" fontAlgn="auto" latinLnBrk="0" hangingPunct="0">
              <a:lnSpc>
                <a:spcPct val="100000"/>
              </a:lnSpc>
              <a:spcBef>
                <a:spcPts val="0"/>
              </a:spcBef>
              <a:spcAft>
                <a:spcPts val="0"/>
              </a:spcAft>
              <a:buClrTx/>
              <a:buSzTx/>
              <a:buFontTx/>
              <a:buNone/>
              <a:tabLst/>
            </a:pPr>
            <a:endParaRPr lang="en-GB" sz="1400" dirty="0">
              <a:solidFill>
                <a:srgbClr val="1B4F9E"/>
              </a:solidFill>
              <a:latin typeface="Montserrat" panose="00000500000000000000" pitchFamily="50" charset="0"/>
            </a:endParaRPr>
          </a:p>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B4F9E"/>
                </a:solidFill>
                <a:latin typeface="Montserrat" panose="00000500000000000000" pitchFamily="50" charset="0"/>
              </a:rPr>
              <a:t>View of nursing notes</a:t>
            </a:r>
          </a:p>
          <a:p>
            <a:pPr marL="0" marR="0" indent="0" algn="l" defTabSz="457200" rtl="0" fontAlgn="auto" latinLnBrk="0" hangingPunct="0">
              <a:lnSpc>
                <a:spcPct val="100000"/>
              </a:lnSpc>
              <a:spcBef>
                <a:spcPts val="0"/>
              </a:spcBef>
              <a:spcAft>
                <a:spcPts val="0"/>
              </a:spcAft>
              <a:buClrTx/>
              <a:buSzTx/>
              <a:buFontTx/>
              <a:buNone/>
              <a:tabLst/>
            </a:pPr>
            <a:endParaRPr kumimoji="0" lang="en-GB" sz="1400" b="0" i="0" u="none" strike="noStrike" cap="none" spc="0" normalizeH="0" baseline="0" dirty="0">
              <a:ln>
                <a:noFill/>
              </a:ln>
              <a:solidFill>
                <a:srgbClr val="1B4F9E"/>
              </a:solidFill>
              <a:effectLst/>
              <a:uFillTx/>
              <a:latin typeface="Montserrat" panose="00000500000000000000" pitchFamily="50" charset="0"/>
              <a:sym typeface="Calibri"/>
            </a:endParaRPr>
          </a:p>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B4F9E"/>
                </a:solidFill>
                <a:latin typeface="Montserrat" panose="00000500000000000000" pitchFamily="50" charset="0"/>
              </a:rPr>
              <a:t>Record access buttons</a:t>
            </a:r>
            <a:endParaRPr kumimoji="0" lang="en-GB" sz="1400" b="0" i="0" u="none" strike="noStrike" cap="none" spc="0" normalizeH="0" baseline="0" dirty="0">
              <a:ln>
                <a:noFill/>
              </a:ln>
              <a:solidFill>
                <a:srgbClr val="1B4F9E"/>
              </a:solidFill>
              <a:effectLst/>
              <a:uFillTx/>
              <a:latin typeface="Montserrat" panose="00000500000000000000" pitchFamily="50" charset="0"/>
              <a:sym typeface="Calibri"/>
            </a:endParaRPr>
          </a:p>
        </p:txBody>
      </p:sp>
      <p:cxnSp>
        <p:nvCxnSpPr>
          <p:cNvPr id="7" name="Connecteur droit avec flèche 6">
            <a:extLst>
              <a:ext uri="{FF2B5EF4-FFF2-40B4-BE49-F238E27FC236}">
                <a16:creationId xmlns:a16="http://schemas.microsoft.com/office/drawing/2014/main" id="{3625FF99-E104-4E9A-B198-02F6E59AC943}"/>
              </a:ext>
            </a:extLst>
          </p:cNvPr>
          <p:cNvCxnSpPr>
            <a:cxnSpLocks/>
          </p:cNvCxnSpPr>
          <p:nvPr/>
        </p:nvCxnSpPr>
        <p:spPr>
          <a:xfrm flipH="1">
            <a:off x="4198777" y="1610591"/>
            <a:ext cx="2548142" cy="8453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Ellipse 10">
            <a:extLst>
              <a:ext uri="{FF2B5EF4-FFF2-40B4-BE49-F238E27FC236}">
                <a16:creationId xmlns:a16="http://schemas.microsoft.com/office/drawing/2014/main" id="{A7FC0C22-8A85-4B72-B4F2-609C8392EAC2}"/>
              </a:ext>
            </a:extLst>
          </p:cNvPr>
          <p:cNvSpPr/>
          <p:nvPr/>
        </p:nvSpPr>
        <p:spPr>
          <a:xfrm>
            <a:off x="675235" y="2455944"/>
            <a:ext cx="4921450" cy="456431"/>
          </a:xfrm>
          <a:prstGeom prst="ellipse">
            <a:avLst/>
          </a:prstGeom>
          <a:noFill/>
          <a:ln w="1905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3595939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A2215FE6-4377-41D0-AE4C-2C347DB67192}"/>
              </a:ext>
            </a:extLst>
          </p:cNvPr>
          <p:cNvPicPr>
            <a:picLocks noChangeAspect="1"/>
          </p:cNvPicPr>
          <p:nvPr/>
        </p:nvPicPr>
        <p:blipFill rotWithShape="1">
          <a:blip r:embed="rId3"/>
          <a:srcRect l="9886" t="1728" r="20001" b="8251"/>
          <a:stretch/>
        </p:blipFill>
        <p:spPr>
          <a:xfrm>
            <a:off x="38393" y="1416591"/>
            <a:ext cx="6249854" cy="4513719"/>
          </a:xfrm>
          <a:prstGeom prst="rect">
            <a:avLst/>
          </a:prstGeom>
          <a:ln>
            <a:solidFill>
              <a:schemeClr val="accent1"/>
            </a:solidFill>
          </a:ln>
        </p:spPr>
      </p:pic>
      <p:sp>
        <p:nvSpPr>
          <p:cNvPr id="4" name="Titre 4">
            <a:extLst>
              <a:ext uri="{FF2B5EF4-FFF2-40B4-BE49-F238E27FC236}">
                <a16:creationId xmlns:a16="http://schemas.microsoft.com/office/drawing/2014/main" id="{601F9025-B3E6-482D-86ED-A553933E3182}"/>
              </a:ext>
            </a:extLst>
          </p:cNvPr>
          <p:cNvSpPr txBox="1">
            <a:spLocks/>
          </p:cNvSpPr>
          <p:nvPr/>
        </p:nvSpPr>
        <p:spPr>
          <a:xfrm>
            <a:off x="1542115" y="230475"/>
            <a:ext cx="5521157" cy="5378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2800" b="0" i="0" u="none" baseline="0" dirty="0">
                <a:solidFill>
                  <a:schemeClr val="accent1">
                    <a:lumMod val="75000"/>
                  </a:schemeClr>
                </a:solidFill>
                <a:latin typeface="Montserrat" panose="00000500000000000000" pitchFamily="50" charset="0"/>
              </a:rPr>
              <a:t>Administrative / Ribbon</a:t>
            </a:r>
          </a:p>
        </p:txBody>
      </p:sp>
      <p:sp>
        <p:nvSpPr>
          <p:cNvPr id="6" name="ZoneTexte 5">
            <a:extLst>
              <a:ext uri="{FF2B5EF4-FFF2-40B4-BE49-F238E27FC236}">
                <a16:creationId xmlns:a16="http://schemas.microsoft.com/office/drawing/2014/main" id="{A25CBBE8-66F9-4B42-978D-20E0E230FA8D}"/>
              </a:ext>
            </a:extLst>
          </p:cNvPr>
          <p:cNvSpPr txBox="1"/>
          <p:nvPr/>
        </p:nvSpPr>
        <p:spPr>
          <a:xfrm>
            <a:off x="6438900" y="2977524"/>
            <a:ext cx="2511159" cy="954103"/>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B4F9E"/>
                </a:solidFill>
                <a:latin typeface="Montserrat" panose="00000500000000000000" pitchFamily="50" charset="0"/>
              </a:rPr>
              <a:t>Administrative data imported and integrated into the view</a:t>
            </a:r>
            <a:endParaRPr kumimoji="0" lang="en-GB" sz="1400" b="0" i="0" u="none" strike="noStrike" cap="none" spc="0" normalizeH="0" baseline="0" dirty="0">
              <a:ln>
                <a:noFill/>
              </a:ln>
              <a:solidFill>
                <a:srgbClr val="1B4F9E"/>
              </a:solidFill>
              <a:effectLst/>
              <a:uFillTx/>
              <a:latin typeface="Montserrat" panose="00000500000000000000" pitchFamily="50" charset="0"/>
              <a:sym typeface="Calibri"/>
            </a:endParaRPr>
          </a:p>
        </p:txBody>
      </p:sp>
      <p:cxnSp>
        <p:nvCxnSpPr>
          <p:cNvPr id="7" name="Connecteur droit avec flèche 6">
            <a:extLst>
              <a:ext uri="{FF2B5EF4-FFF2-40B4-BE49-F238E27FC236}">
                <a16:creationId xmlns:a16="http://schemas.microsoft.com/office/drawing/2014/main" id="{3625FF99-E104-4E9A-B198-02F6E59AC943}"/>
              </a:ext>
            </a:extLst>
          </p:cNvPr>
          <p:cNvCxnSpPr>
            <a:cxnSpLocks/>
            <a:stCxn id="9" idx="1"/>
          </p:cNvCxnSpPr>
          <p:nvPr/>
        </p:nvCxnSpPr>
        <p:spPr>
          <a:xfrm flipH="1">
            <a:off x="4198776" y="1416591"/>
            <a:ext cx="2240124" cy="1538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Ellipse 10">
            <a:extLst>
              <a:ext uri="{FF2B5EF4-FFF2-40B4-BE49-F238E27FC236}">
                <a16:creationId xmlns:a16="http://schemas.microsoft.com/office/drawing/2014/main" id="{A7FC0C22-8A85-4B72-B4F2-609C8392EAC2}"/>
              </a:ext>
            </a:extLst>
          </p:cNvPr>
          <p:cNvSpPr/>
          <p:nvPr/>
        </p:nvSpPr>
        <p:spPr>
          <a:xfrm>
            <a:off x="38393" y="1370511"/>
            <a:ext cx="4160383" cy="456431"/>
          </a:xfrm>
          <a:prstGeom prst="ellipse">
            <a:avLst/>
          </a:prstGeom>
          <a:noFill/>
          <a:ln w="1905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latin typeface="+mn-lt"/>
              <a:ea typeface="+mn-ea"/>
              <a:cs typeface="+mn-cs"/>
              <a:sym typeface="Calibri"/>
            </a:endParaRPr>
          </a:p>
        </p:txBody>
      </p:sp>
      <p:sp>
        <p:nvSpPr>
          <p:cNvPr id="9" name="ZoneTexte 8">
            <a:extLst>
              <a:ext uri="{FF2B5EF4-FFF2-40B4-BE49-F238E27FC236}">
                <a16:creationId xmlns:a16="http://schemas.microsoft.com/office/drawing/2014/main" id="{D13F6137-8F29-44A0-804A-F82B4BDCF43C}"/>
              </a:ext>
            </a:extLst>
          </p:cNvPr>
          <p:cNvSpPr txBox="1"/>
          <p:nvPr/>
        </p:nvSpPr>
        <p:spPr>
          <a:xfrm>
            <a:off x="6438900" y="1047261"/>
            <a:ext cx="2511159" cy="738660"/>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B4F9E"/>
                </a:solidFill>
                <a:latin typeface="Montserrat" panose="00000500000000000000" pitchFamily="50" charset="0"/>
              </a:rPr>
              <a:t>Patient ribbon always displayed to rapidly identify them</a:t>
            </a:r>
            <a:endParaRPr kumimoji="0" lang="en-GB" sz="1400" b="0" i="0" u="none" strike="noStrike" cap="none" spc="0" normalizeH="0" baseline="0" dirty="0">
              <a:ln>
                <a:noFill/>
              </a:ln>
              <a:solidFill>
                <a:srgbClr val="1B4F9E"/>
              </a:solidFill>
              <a:effectLst/>
              <a:uFillTx/>
              <a:latin typeface="Montserrat" panose="00000500000000000000" pitchFamily="50" charset="0"/>
              <a:sym typeface="Calibri"/>
            </a:endParaRPr>
          </a:p>
        </p:txBody>
      </p:sp>
    </p:spTree>
    <p:extLst>
      <p:ext uri="{BB962C8B-B14F-4D97-AF65-F5344CB8AC3E}">
        <p14:creationId xmlns:p14="http://schemas.microsoft.com/office/powerpoint/2010/main" val="4244937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4">
            <a:extLst>
              <a:ext uri="{FF2B5EF4-FFF2-40B4-BE49-F238E27FC236}">
                <a16:creationId xmlns:a16="http://schemas.microsoft.com/office/drawing/2014/main" id="{601F9025-B3E6-482D-86ED-A553933E3182}"/>
              </a:ext>
            </a:extLst>
          </p:cNvPr>
          <p:cNvSpPr txBox="1">
            <a:spLocks/>
          </p:cNvSpPr>
          <p:nvPr/>
        </p:nvSpPr>
        <p:spPr>
          <a:xfrm>
            <a:off x="1542115" y="230475"/>
            <a:ext cx="5521157" cy="5378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b">
            <a:normAutofit/>
          </a:bodyPr>
          <a:lstStyle>
            <a:lvl1pPr marL="0" marR="0" indent="0" algn="l" defTabSz="914377"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3200" b="0" i="0" u="none" strike="noStrike" cap="none" spc="0" baseline="0">
                <a:ln>
                  <a:noFill/>
                </a:ln>
                <a:solidFill>
                  <a:srgbClr val="1B4F9E"/>
                </a:solidFill>
                <a:uFillTx/>
                <a:latin typeface="Calibri Light"/>
                <a:ea typeface="Calibri Light"/>
                <a:cs typeface="Calibri Light"/>
                <a:sym typeface="Calibri Light"/>
              </a:defRPr>
            </a:lvl9pPr>
          </a:lstStyle>
          <a:p>
            <a:pPr algn="l" rtl="0" hangingPunct="1"/>
            <a:r>
              <a:rPr lang="en-GB" sz="2800" b="0" i="0" u="none" baseline="0" dirty="0">
                <a:solidFill>
                  <a:schemeClr val="accent1">
                    <a:lumMod val="75000"/>
                  </a:schemeClr>
                </a:solidFill>
                <a:latin typeface="Montserrat" panose="00000500000000000000" pitchFamily="50" charset="0"/>
              </a:rPr>
              <a:t>Doctor tab</a:t>
            </a:r>
          </a:p>
        </p:txBody>
      </p:sp>
      <p:sp>
        <p:nvSpPr>
          <p:cNvPr id="6" name="ZoneTexte 5">
            <a:extLst>
              <a:ext uri="{FF2B5EF4-FFF2-40B4-BE49-F238E27FC236}">
                <a16:creationId xmlns:a16="http://schemas.microsoft.com/office/drawing/2014/main" id="{A25CBBE8-66F9-4B42-978D-20E0E230FA8D}"/>
              </a:ext>
            </a:extLst>
          </p:cNvPr>
          <p:cNvSpPr txBox="1"/>
          <p:nvPr/>
        </p:nvSpPr>
        <p:spPr>
          <a:xfrm>
            <a:off x="404818" y="1162430"/>
            <a:ext cx="2005873" cy="1600434"/>
          </a:xfrm>
          <a:prstGeom prst="rect">
            <a:avLst/>
          </a:prstGeom>
          <a:noFill/>
          <a:ln w="1270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sz="1400" b="0" i="0" u="none" baseline="0" dirty="0">
                <a:solidFill>
                  <a:srgbClr val="1B4F9E"/>
                </a:solidFill>
                <a:latin typeface="Montserrat" panose="00000500000000000000" pitchFamily="50" charset="0"/>
              </a:rPr>
              <a:t>- Patient overview</a:t>
            </a:r>
          </a:p>
          <a:p>
            <a:pPr marL="0" marR="0" indent="0" algn="l" defTabSz="457200" rtl="0" fontAlgn="auto" latinLnBrk="0" hangingPunct="0">
              <a:lnSpc>
                <a:spcPct val="100000"/>
              </a:lnSpc>
              <a:spcBef>
                <a:spcPts val="0"/>
              </a:spcBef>
              <a:spcAft>
                <a:spcPts val="0"/>
              </a:spcAft>
              <a:buClrTx/>
              <a:buSzTx/>
              <a:buFontTx/>
              <a:buNone/>
              <a:tabLst/>
            </a:pPr>
            <a:endParaRPr lang="en-GB" sz="1400" dirty="0">
              <a:solidFill>
                <a:srgbClr val="1B4F9E"/>
              </a:solidFill>
              <a:latin typeface="Montserrat" panose="00000500000000000000" pitchFamily="50" charset="0"/>
            </a:endParaRPr>
          </a:p>
          <a:p>
            <a:pPr marR="0" algn="l" defTabSz="457200" rtl="0" fontAlgn="auto" latinLnBrk="0" hangingPunct="0">
              <a:lnSpc>
                <a:spcPct val="100000"/>
              </a:lnSpc>
              <a:spcBef>
                <a:spcPts val="0"/>
              </a:spcBef>
              <a:spcAft>
                <a:spcPts val="0"/>
              </a:spcAft>
              <a:buClrTx/>
              <a:buSzTx/>
              <a:tabLst/>
            </a:pPr>
            <a:r>
              <a:rPr lang="en-GB" sz="1400" b="0" i="0" u="none" baseline="0" dirty="0">
                <a:solidFill>
                  <a:srgbClr val="1B4F9E"/>
                </a:solidFill>
                <a:latin typeface="Montserrat" panose="00000500000000000000" pitchFamily="50" charset="0"/>
              </a:rPr>
              <a:t>- See at a glance who this patient is (history) and why they are in the ICU (clinical examination / conclusion)</a:t>
            </a:r>
          </a:p>
        </p:txBody>
      </p:sp>
      <p:pic>
        <p:nvPicPr>
          <p:cNvPr id="3" name="Image 2">
            <a:extLst>
              <a:ext uri="{FF2B5EF4-FFF2-40B4-BE49-F238E27FC236}">
                <a16:creationId xmlns:a16="http://schemas.microsoft.com/office/drawing/2014/main" id="{8F1BF004-9D9A-4477-8EA7-B8BFCC4D4DDC}"/>
              </a:ext>
            </a:extLst>
          </p:cNvPr>
          <p:cNvPicPr>
            <a:picLocks noChangeAspect="1"/>
          </p:cNvPicPr>
          <p:nvPr/>
        </p:nvPicPr>
        <p:blipFill rotWithShape="1">
          <a:blip r:embed="rId3"/>
          <a:srcRect l="9886" t="1424" r="20001" b="7439"/>
          <a:stretch/>
        </p:blipFill>
        <p:spPr>
          <a:xfrm>
            <a:off x="2639717" y="1085141"/>
            <a:ext cx="6411192" cy="4687718"/>
          </a:xfrm>
          <a:prstGeom prst="rect">
            <a:avLst/>
          </a:prstGeom>
          <a:ln>
            <a:solidFill>
              <a:schemeClr val="accent1"/>
            </a:solidFill>
          </a:ln>
        </p:spPr>
      </p:pic>
    </p:spTree>
    <p:extLst>
      <p:ext uri="{BB962C8B-B14F-4D97-AF65-F5344CB8AC3E}">
        <p14:creationId xmlns:p14="http://schemas.microsoft.com/office/powerpoint/2010/main" val="1943084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Thème Office">
  <a:themeElements>
    <a:clrScheme name="Thèm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hème Office">
      <a:majorFont>
        <a:latin typeface="Helvetica"/>
        <a:ea typeface="Helvetica"/>
        <a:cs typeface="Helvetica"/>
      </a:majorFont>
      <a:minorFont>
        <a:latin typeface="Calibri"/>
        <a:ea typeface="Calibri"/>
        <a:cs typeface="Calibri"/>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hème Office">
  <a:themeElements>
    <a:clrScheme name="Thèm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hème Office">
      <a:majorFont>
        <a:latin typeface="Helvetica"/>
        <a:ea typeface="Helvetica"/>
        <a:cs typeface="Helvetica"/>
      </a:majorFont>
      <a:minorFont>
        <a:latin typeface="Calibri"/>
        <a:ea typeface="Calibri"/>
        <a:cs typeface="Calibri"/>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29913</TotalTime>
  <Words>1901</Words>
  <Application>Microsoft Office PowerPoint</Application>
  <PresentationFormat>Affichage à l'écran (4:3)</PresentationFormat>
  <Paragraphs>255</Paragraphs>
  <Slides>25</Slides>
  <Notes>21</Notes>
  <HiddenSlides>1</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25</vt:i4>
      </vt:variant>
    </vt:vector>
  </HeadingPairs>
  <TitlesOfParts>
    <vt:vector size="33" baseType="lpstr">
      <vt:lpstr>Arial</vt:lpstr>
      <vt:lpstr>Calibri</vt:lpstr>
      <vt:lpstr>Calibri Light</vt:lpstr>
      <vt:lpstr>Montserrat</vt:lpstr>
      <vt:lpstr>Montserrat </vt:lpstr>
      <vt:lpstr>Tahoma</vt:lpstr>
      <vt:lpstr>Wingdings</vt:lpstr>
      <vt:lpstr>Thème Office</vt:lpstr>
      <vt:lpstr>Intensive care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OLIVIER MORVAN</dc:creator>
  <cp:lastModifiedBy>Guillaume MARCHAND</cp:lastModifiedBy>
  <cp:revision>319</cp:revision>
  <dcterms:modified xsi:type="dcterms:W3CDTF">2020-11-16T16:39:13Z</dcterms:modified>
</cp:coreProperties>
</file>