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379" r:id="rId3"/>
    <p:sldId id="328" r:id="rId4"/>
    <p:sldId id="330" r:id="rId5"/>
    <p:sldId id="291" r:id="rId6"/>
    <p:sldId id="383" r:id="rId7"/>
    <p:sldId id="298" r:id="rId8"/>
    <p:sldId id="370" r:id="rId9"/>
    <p:sldId id="364" r:id="rId10"/>
    <p:sldId id="387" r:id="rId11"/>
    <p:sldId id="301" r:id="rId12"/>
    <p:sldId id="369" r:id="rId13"/>
    <p:sldId id="366" r:id="rId14"/>
    <p:sldId id="388" r:id="rId15"/>
    <p:sldId id="316" r:id="rId16"/>
    <p:sldId id="314" r:id="rId17"/>
    <p:sldId id="313" r:id="rId18"/>
    <p:sldId id="297" r:id="rId19"/>
    <p:sldId id="317" r:id="rId20"/>
    <p:sldId id="371" r:id="rId21"/>
    <p:sldId id="372" r:id="rId22"/>
    <p:sldId id="352" r:id="rId23"/>
    <p:sldId id="359" r:id="rId24"/>
    <p:sldId id="315" r:id="rId25"/>
    <p:sldId id="329" r:id="rId26"/>
    <p:sldId id="336" r:id="rId27"/>
    <p:sldId id="296" r:id="rId28"/>
    <p:sldId id="320" r:id="rId29"/>
    <p:sldId id="374" r:id="rId30"/>
    <p:sldId id="358" r:id="rId31"/>
    <p:sldId id="376" r:id="rId32"/>
    <p:sldId id="344" r:id="rId33"/>
    <p:sldId id="339" r:id="rId34"/>
    <p:sldId id="362" r:id="rId35"/>
    <p:sldId id="345" r:id="rId36"/>
    <p:sldId id="348" r:id="rId37"/>
    <p:sldId id="349" r:id="rId38"/>
    <p:sldId id="341" r:id="rId39"/>
    <p:sldId id="377" r:id="rId40"/>
    <p:sldId id="351" r:id="rId41"/>
    <p:sldId id="354" r:id="rId42"/>
    <p:sldId id="353" r:id="rId43"/>
    <p:sldId id="355" r:id="rId44"/>
    <p:sldId id="310" r:id="rId45"/>
    <p:sldId id="378" r:id="rId46"/>
    <p:sldId id="311" r:id="rId47"/>
  </p:sldIdLst>
  <p:sldSz cx="9144000" cy="6858000" type="screen4x3"/>
  <p:notesSz cx="6858000" cy="994568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CLAEYS" initials="N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F9D"/>
    <a:srgbClr val="61A0ED"/>
    <a:srgbClr val="1B4F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86270" autoAdjust="0"/>
  </p:normalViewPr>
  <p:slideViewPr>
    <p:cSldViewPr snapToGrid="0">
      <p:cViewPr>
        <p:scale>
          <a:sx n="100" d="100"/>
          <a:sy n="100" d="100"/>
        </p:scale>
        <p:origin x="-2058" y="-10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notesViewPr>
    <p:cSldViewPr snapToGrid="0">
      <p:cViewPr varScale="1">
        <p:scale>
          <a:sx n="125" d="100"/>
          <a:sy n="125" d="100"/>
        </p:scale>
        <p:origin x="86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_rels/viewProps.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slide" Target="slides/slide25.xml"/><Relationship Id="rId1"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942975" y="746125"/>
            <a:ext cx="4972050" cy="3729038"/>
          </a:xfrm>
          <a:prstGeom prst="rect">
            <a:avLst/>
          </a:prstGeom>
        </p:spPr>
        <p:txBody>
          <a:bodyPr/>
          <a:lstStyle/>
          <a:p>
            <a:endParaRPr dirty="0"/>
          </a:p>
        </p:txBody>
      </p:sp>
      <p:sp>
        <p:nvSpPr>
          <p:cNvPr id="110" name="Shape 110"/>
          <p:cNvSpPr>
            <a:spLocks noGrp="1"/>
          </p:cNvSpPr>
          <p:nvPr>
            <p:ph type="body" sz="quarter" idx="1"/>
          </p:nvPr>
        </p:nvSpPr>
        <p:spPr>
          <a:xfrm>
            <a:off x="914400" y="4724202"/>
            <a:ext cx="5029200" cy="4475560"/>
          </a:xfrm>
          <a:prstGeom prst="rect">
            <a:avLst/>
          </a:prstGeom>
        </p:spPr>
        <p:txBody>
          <a:bodyPr/>
          <a:lstStyle/>
          <a:p>
            <a:endParaRPr/>
          </a:p>
        </p:txBody>
      </p:sp>
    </p:spTree>
    <p:extLst>
      <p:ext uri="{BB962C8B-B14F-4D97-AF65-F5344CB8AC3E}">
        <p14:creationId xmlns:p14="http://schemas.microsoft.com/office/powerpoint/2010/main" val="2915676063"/>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Presentation of the DIANE Anaesthesia software: the process </a:t>
            </a:r>
            <a:r>
              <a:rPr lang="en-GB" b="0" i="0" u="none" baseline="0" dirty="0" smtClean="0"/>
              <a:t>runs from </a:t>
            </a:r>
            <a:r>
              <a:rPr lang="en-GB" b="0" i="0" u="none" baseline="0" dirty="0"/>
              <a:t>the start of the operating theatre until the record is closed. We will see the general view of the patient’s record but also the different types of </a:t>
            </a:r>
            <a:r>
              <a:rPr lang="en-GB" b="0" i="0" u="none" baseline="0" dirty="0" smtClean="0"/>
              <a:t>data entry.</a:t>
            </a:r>
            <a:endParaRPr lang="en-GB" b="0" i="0" u="none" baseline="0" dirty="0"/>
          </a:p>
          <a:p>
            <a:endParaRPr lang="en-GB" dirty="0"/>
          </a:p>
        </p:txBody>
      </p:sp>
    </p:spTree>
    <p:extLst>
      <p:ext uri="{BB962C8B-B14F-4D97-AF65-F5344CB8AC3E}">
        <p14:creationId xmlns:p14="http://schemas.microsoft.com/office/powerpoint/2010/main" val="345334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top ribbon is permanently displayed. It shows important information such as the patient’s name, age, weight, height and theoretical weight.</a:t>
            </a:r>
          </a:p>
          <a:p>
            <a:pPr rtl="0"/>
            <a:r>
              <a:rPr lang="en-GB" b="0" i="0" u="none" baseline="0" dirty="0"/>
              <a:t>We can also see the patient's allergies.</a:t>
            </a:r>
          </a:p>
          <a:p>
            <a:pPr rtl="0"/>
            <a:r>
              <a:rPr lang="en-GB" b="0" i="0" u="none" baseline="0" dirty="0"/>
              <a:t>Not configurable.</a:t>
            </a:r>
          </a:p>
        </p:txBody>
      </p:sp>
    </p:spTree>
    <p:extLst>
      <p:ext uri="{BB962C8B-B14F-4D97-AF65-F5344CB8AC3E}">
        <p14:creationId xmlns:p14="http://schemas.microsoft.com/office/powerpoint/2010/main" val="1212836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Button pane: configurable - adapted to the </a:t>
            </a:r>
            <a:r>
              <a:rPr lang="en-GB" b="0" i="0" u="none" baseline="0" dirty="0" smtClean="0"/>
              <a:t>room’s </a:t>
            </a:r>
            <a:r>
              <a:rPr lang="en-GB" b="0" i="0" u="none" baseline="0" dirty="0"/>
              <a:t>activities</a:t>
            </a:r>
          </a:p>
          <a:p>
            <a:endParaRPr lang="en-GB" dirty="0"/>
          </a:p>
        </p:txBody>
      </p:sp>
    </p:spTree>
    <p:extLst>
      <p:ext uri="{BB962C8B-B14F-4D97-AF65-F5344CB8AC3E}">
        <p14:creationId xmlns:p14="http://schemas.microsoft.com/office/powerpoint/2010/main" val="1927997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Chart panes configured for the unit. Adaptable to the current situation and staff present without affecting the unit’s default configuration.</a:t>
            </a:r>
          </a:p>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The green bar represents the current time.</a:t>
            </a:r>
          </a:p>
          <a:p>
            <a:pPr rtl="0"/>
            <a:r>
              <a:rPr lang="en-GB" b="0" i="0" u="none" baseline="0" dirty="0"/>
              <a:t>You can decide what appears on the screen based on what you want to highlight. </a:t>
            </a:r>
          </a:p>
          <a:p>
            <a:pPr rtl="0"/>
            <a:r>
              <a:rPr lang="en-GB" b="0" i="0" u="none" baseline="0" dirty="0"/>
              <a:t>Can be changed at a later time during care. All the information recorded will be saved in the record, even if the data does not appear on the screen. </a:t>
            </a:r>
          </a:p>
        </p:txBody>
      </p:sp>
    </p:spTree>
    <p:extLst>
      <p:ext uri="{BB962C8B-B14F-4D97-AF65-F5344CB8AC3E}">
        <p14:creationId xmlns:p14="http://schemas.microsoft.com/office/powerpoint/2010/main" val="292642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defTabSz="914400" rtl="0" eaLnBrk="1" fontAlgn="auto" latinLnBrk="0" hangingPunct="1">
              <a:lnSpc>
                <a:spcPct val="100000"/>
              </a:lnSpc>
              <a:spcBef>
                <a:spcPts val="0"/>
              </a:spcBef>
              <a:spcAft>
                <a:spcPts val="0"/>
              </a:spcAft>
              <a:buClrTx/>
              <a:buSzTx/>
              <a:buFontTx/>
              <a:buNone/>
              <a:tabLst/>
              <a:defRPr/>
            </a:pPr>
            <a:r>
              <a:rPr lang="en-GB" b="0" i="0" u="none" baseline="0" noProof="0" dirty="0" smtClean="0"/>
              <a:t>We will now focus on the central part: h</a:t>
            </a:r>
            <a:r>
              <a:rPr lang="en-GB" noProof="0" dirty="0" smtClean="0"/>
              <a:t>ow to enter patient data and events.</a:t>
            </a:r>
            <a:endParaRPr lang="en-GB" noProof="0" dirty="0"/>
          </a:p>
        </p:txBody>
      </p:sp>
    </p:spTree>
    <p:extLst>
      <p:ext uri="{BB962C8B-B14F-4D97-AF65-F5344CB8AC3E}">
        <p14:creationId xmlns:p14="http://schemas.microsoft.com/office/powerpoint/2010/main" val="269136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Entering a procedure generates its incrementation on the entry line, symbolized by an icon. Example of patient </a:t>
            </a:r>
            <a:r>
              <a:rPr lang="en-GB" b="0" i="0" u="none" baseline="0" dirty="0" smtClean="0"/>
              <a:t>arrival.</a:t>
            </a:r>
            <a:endParaRPr lang="en-GB" b="0" i="0" u="none" baseline="0" dirty="0"/>
          </a:p>
          <a:p>
            <a:endParaRPr lang="en-GB" dirty="0"/>
          </a:p>
        </p:txBody>
      </p:sp>
    </p:spTree>
    <p:extLst>
      <p:ext uri="{BB962C8B-B14F-4D97-AF65-F5344CB8AC3E}">
        <p14:creationId xmlns:p14="http://schemas.microsoft.com/office/powerpoint/2010/main" val="842656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Recurring interventions are configured using a button to enter data faster. </a:t>
            </a:r>
          </a:p>
          <a:p>
            <a:endParaRPr lang="en-GB" dirty="0"/>
          </a:p>
          <a:p>
            <a:pPr rtl="0"/>
            <a:r>
              <a:rPr lang="en-GB" b="0" i="0" u="none" baseline="0" dirty="0"/>
              <a:t>NB: a timer is started for interventions that have a start and an end. Here, entering an incision allows quick access to the </a:t>
            </a:r>
            <a:r>
              <a:rPr lang="en-GB" b="0" i="0" u="none" baseline="0" dirty="0" smtClean="0"/>
              <a:t>closure.</a:t>
            </a:r>
            <a:endParaRPr lang="en-GB" b="0" i="0" u="none" baseline="0" dirty="0"/>
          </a:p>
        </p:txBody>
      </p:sp>
    </p:spTree>
    <p:extLst>
      <p:ext uri="{BB962C8B-B14F-4D97-AF65-F5344CB8AC3E}">
        <p14:creationId xmlns:p14="http://schemas.microsoft.com/office/powerpoint/2010/main" val="1425669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For ‘series of procedures’, it is better to use multiple entries.</a:t>
            </a:r>
          </a:p>
          <a:p>
            <a:pPr rtl="0"/>
            <a:r>
              <a:rPr lang="en-GB" b="0" i="0" u="none" baseline="0" dirty="0"/>
              <a:t>Series of procedures can be broken down by type: patient’s arrival, positioning on the table, infusion insertion, analgesics, </a:t>
            </a:r>
            <a:r>
              <a:rPr lang="en-GB" b="0" i="0" u="none" baseline="0" dirty="0" smtClean="0"/>
              <a:t>departure from </a:t>
            </a:r>
            <a:r>
              <a:rPr lang="en-GB" b="0" i="0" u="none" baseline="0" dirty="0"/>
              <a:t>the room… and sequenced like here. We have the ME with the patient’s arrival which then prompts us to proceed with the patient’s installation... we can continue with, for example, the infusion insertion then the induction phase.</a:t>
            </a:r>
          </a:p>
          <a:p>
            <a:endParaRPr lang="en-GB" dirty="0"/>
          </a:p>
        </p:txBody>
      </p:sp>
    </p:spTree>
    <p:extLst>
      <p:ext uri="{BB962C8B-B14F-4D97-AF65-F5344CB8AC3E}">
        <p14:creationId xmlns:p14="http://schemas.microsoft.com/office/powerpoint/2010/main" val="1426025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can also have more comprehensive ME. Here is an entry that goes from the patient’s arrival until the start of the surgical procedure… it can be </a:t>
            </a:r>
            <a:r>
              <a:rPr lang="en-GB" b="0" i="0" u="none" baseline="0" dirty="0" smtClean="0"/>
              <a:t>categorized for </a:t>
            </a:r>
            <a:r>
              <a:rPr lang="en-GB" b="0" i="0" u="none" baseline="0" dirty="0"/>
              <a:t>short surgeries (abortion, wisdom teeth, etc.), but also by type of anaesthesia (spinal, epidural, RSI, etc</a:t>
            </a:r>
            <a:r>
              <a:rPr lang="en-GB" b="0" i="0" u="none" baseline="0" dirty="0" smtClean="0"/>
              <a:t>.).</a:t>
            </a:r>
            <a:endParaRPr lang="en-GB" b="0" i="0" u="none" baseline="0" dirty="0"/>
          </a:p>
          <a:p>
            <a:endParaRPr lang="en-GB" dirty="0"/>
          </a:p>
          <a:p>
            <a:pPr rtl="0"/>
            <a:r>
              <a:rPr lang="en-GB" b="0" i="0" u="none" baseline="0" dirty="0"/>
              <a:t>By moving the cursor, you can adapt to the actual times (if data entered afterwards</a:t>
            </a:r>
            <a:r>
              <a:rPr lang="en-GB" b="0" i="0" u="none" baseline="0" dirty="0" smtClean="0"/>
              <a:t>).</a:t>
            </a:r>
            <a:endParaRPr lang="en-GB" b="0" i="0" u="none" baseline="0" dirty="0"/>
          </a:p>
          <a:p>
            <a:pPr rtl="0"/>
            <a:r>
              <a:rPr lang="en-GB" b="0" i="0" u="none" baseline="0" dirty="0"/>
              <a:t>You can also open the ME at startup and click on ‘current time’ as the interventions are carried out.</a:t>
            </a:r>
          </a:p>
          <a:p>
            <a:endParaRPr lang="en-GB" dirty="0"/>
          </a:p>
          <a:p>
            <a:pPr rtl="0"/>
            <a:r>
              <a:rPr lang="en-GB" b="0" i="0" u="none" baseline="0" dirty="0"/>
              <a:t>ME: prefilled, configuration specific to the facility, all the information is entered in just a few </a:t>
            </a:r>
            <a:r>
              <a:rPr lang="en-GB" b="0" i="0" u="none" baseline="0" dirty="0" smtClean="0"/>
              <a:t>clicks.</a:t>
            </a:r>
            <a:endParaRPr lang="en-GB" b="0" i="0" u="none" baseline="0" dirty="0"/>
          </a:p>
        </p:txBody>
      </p:sp>
    </p:spTree>
    <p:extLst>
      <p:ext uri="{BB962C8B-B14F-4D97-AF65-F5344CB8AC3E}">
        <p14:creationId xmlns:p14="http://schemas.microsoft.com/office/powerpoint/2010/main" val="406541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For drugs or </a:t>
            </a:r>
            <a:r>
              <a:rPr lang="en-GB" b="0" i="0" u="none" baseline="0" dirty="0" smtClean="0"/>
              <a:t>output </a:t>
            </a:r>
            <a:r>
              <a:rPr lang="en-GB" b="0" i="0" u="none" baseline="0" dirty="0"/>
              <a:t>(blood loss, urine output, etc</a:t>
            </a:r>
            <a:r>
              <a:rPr lang="en-GB" b="0" i="0" u="none" baseline="0" dirty="0" smtClean="0"/>
              <a:t>.), </a:t>
            </a:r>
            <a:r>
              <a:rPr lang="en-GB" b="0" i="0" u="none" baseline="0" dirty="0"/>
              <a:t>by </a:t>
            </a:r>
            <a:r>
              <a:rPr lang="en-GB" b="0" i="0" u="none" baseline="0" dirty="0" smtClean="0"/>
              <a:t>right-clicking </a:t>
            </a:r>
            <a:r>
              <a:rPr lang="en-GB" b="0" i="0" u="none" baseline="0" dirty="0"/>
              <a:t>on a line already completed you can enter a new value.</a:t>
            </a:r>
          </a:p>
        </p:txBody>
      </p:sp>
    </p:spTree>
    <p:extLst>
      <p:ext uri="{BB962C8B-B14F-4D97-AF65-F5344CB8AC3E}">
        <p14:creationId xmlns:p14="http://schemas.microsoft.com/office/powerpoint/2010/main" val="1585802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Data </a:t>
            </a:r>
            <a:r>
              <a:rPr lang="en-GB" sz="1200" b="0" i="0" u="none" baseline="0" dirty="0">
                <a:solidFill>
                  <a:srgbClr val="114F9D"/>
                </a:solidFill>
                <a:latin typeface="Montserrat" panose="00000500000000000000" pitchFamily="50" charset="0"/>
              </a:rPr>
              <a:t>from connected syringe pumps (Primea, Alaris, etc.) will be </a:t>
            </a:r>
          </a:p>
          <a:p>
            <a:pPr rtl="0"/>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provided automatically </a:t>
            </a:r>
            <a:r>
              <a:rPr kumimoji="0" lang="en-GB" sz="1200" b="0" i="0" u="none" strike="noStrike" cap="none" spc="0" normalizeH="0" baseline="0" dirty="0" smtClean="0">
                <a:ln>
                  <a:noFill/>
                </a:ln>
                <a:solidFill>
                  <a:srgbClr val="114F9D"/>
                </a:solidFill>
                <a:effectLst/>
                <a:uFillTx/>
                <a:latin typeface="Montserrat" panose="00000500000000000000" pitchFamily="50" charset="0"/>
                <a:sym typeface="Calibri"/>
              </a:rPr>
              <a:t>and </a:t>
            </a: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flow rate changes will be incremented automatically. </a:t>
            </a:r>
          </a:p>
          <a:p>
            <a:endParaRPr lang="en-GB" dirty="0"/>
          </a:p>
        </p:txBody>
      </p:sp>
    </p:spTree>
    <p:extLst>
      <p:ext uri="{BB962C8B-B14F-4D97-AF65-F5344CB8AC3E}">
        <p14:creationId xmlns:p14="http://schemas.microsoft.com/office/powerpoint/2010/main" val="50490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18057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data is presented as chosen by key users. The room user can change the display for the day (curve, area, arrow, numerical… colour of curves, etc.)</a:t>
            </a:r>
          </a:p>
        </p:txBody>
      </p:sp>
    </p:spTree>
    <p:extLst>
      <p:ext uri="{BB962C8B-B14F-4D97-AF65-F5344CB8AC3E}">
        <p14:creationId xmlns:p14="http://schemas.microsoft.com/office/powerpoint/2010/main" val="3022228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Here is the type of anaesthesia record we can have. The colours can be changed. Everything is configurable to have a ‘standard’ presentation for the unit, area, etc. </a:t>
            </a:r>
          </a:p>
          <a:p>
            <a:pPr rtl="0"/>
            <a:r>
              <a:rPr lang="en-GB" b="0" i="0" u="none" baseline="0" dirty="0"/>
              <a:t>Each individual can choose the type of </a:t>
            </a:r>
            <a:r>
              <a:rPr lang="en-GB" b="0" i="0" u="none" baseline="0" dirty="0" smtClean="0"/>
              <a:t>display... </a:t>
            </a:r>
            <a:r>
              <a:rPr lang="en-GB" b="0" i="0" u="none" baseline="0" dirty="0"/>
              <a:t>this will not affect the default display. </a:t>
            </a:r>
          </a:p>
          <a:p>
            <a:pPr rtl="0"/>
            <a:r>
              <a:rPr lang="en-GB" b="0" i="0" u="none" baseline="0" dirty="0"/>
              <a:t>The data is recorded regardless of the choices displayed on the screen. </a:t>
            </a:r>
          </a:p>
        </p:txBody>
      </p:sp>
    </p:spTree>
    <p:extLst>
      <p:ext uri="{BB962C8B-B14F-4D97-AF65-F5344CB8AC3E}">
        <p14:creationId xmlns:p14="http://schemas.microsoft.com/office/powerpoint/2010/main" val="2397838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To exit the room, we will use the buttons at the top left</a:t>
            </a:r>
          </a:p>
          <a:p>
            <a:endParaRPr lang="en-GB" dirty="0"/>
          </a:p>
        </p:txBody>
      </p:sp>
    </p:spTree>
    <p:extLst>
      <p:ext uri="{BB962C8B-B14F-4D97-AF65-F5344CB8AC3E}">
        <p14:creationId xmlns:p14="http://schemas.microsoft.com/office/powerpoint/2010/main" val="1247528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‘close record’ button will make the record available for the </a:t>
            </a:r>
            <a:r>
              <a:rPr lang="en-GB" b="0" i="0" u="none" baseline="0" dirty="0" smtClean="0"/>
              <a:t>RR.</a:t>
            </a:r>
            <a:endParaRPr lang="en-GB" dirty="0"/>
          </a:p>
          <a:p>
            <a:endParaRPr lang="en-GB" dirty="0"/>
          </a:p>
          <a:p>
            <a:pPr rtl="0"/>
            <a:r>
              <a:rPr lang="en-GB" b="0" i="0" u="none" baseline="0" dirty="0"/>
              <a:t>Confirmation window: reminder of the interventions that should have been done before closing the record (exsufflation, closing patient ;-))</a:t>
            </a:r>
          </a:p>
          <a:p>
            <a:pPr rtl="0"/>
            <a:r>
              <a:rPr lang="en-GB" b="0" i="0" u="none" baseline="0" dirty="0"/>
              <a:t>but also the safety checklist, the signature of the doctor </a:t>
            </a:r>
            <a:r>
              <a:rPr lang="en-GB" b="0" i="0" u="none" baseline="0" dirty="0" smtClean="0"/>
              <a:t>in charge of anaesthesia</a:t>
            </a:r>
            <a:r>
              <a:rPr lang="en-GB" b="0" i="0" u="none" baseline="0" dirty="0"/>
              <a:t>, complications, etc.</a:t>
            </a:r>
          </a:p>
          <a:p>
            <a:pPr rtl="0"/>
            <a:r>
              <a:rPr lang="en-GB" b="0" i="0" u="none" baseline="0" dirty="0"/>
              <a:t>We can make certain criteria mandatory for closing. </a:t>
            </a:r>
          </a:p>
          <a:p>
            <a:endParaRPr lang="en-GB" dirty="0"/>
          </a:p>
          <a:p>
            <a:pPr rtl="0"/>
            <a:r>
              <a:rPr lang="en-GB" b="0" i="0" u="none" baseline="0" dirty="0"/>
              <a:t>Indicators for improving the quality and safety of care are often asked to be mandatory = presence or absence of intraoperative complications -&gt; accessible from this window = time saving. </a:t>
            </a:r>
          </a:p>
        </p:txBody>
      </p:sp>
    </p:spTree>
    <p:extLst>
      <p:ext uri="{BB962C8B-B14F-4D97-AF65-F5344CB8AC3E}">
        <p14:creationId xmlns:p14="http://schemas.microsoft.com/office/powerpoint/2010/main" val="3905597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Commonly called ‘recovery room’</a:t>
            </a:r>
          </a:p>
        </p:txBody>
      </p:sp>
    </p:spTree>
    <p:extLst>
      <p:ext uri="{BB962C8B-B14F-4D97-AF65-F5344CB8AC3E}">
        <p14:creationId xmlns:p14="http://schemas.microsoft.com/office/powerpoint/2010/main" val="1109696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can see </a:t>
            </a:r>
            <a:r>
              <a:rPr lang="en-GB" b="1" i="0" u="none" baseline="0" dirty="0"/>
              <a:t>WHO</a:t>
            </a:r>
            <a:r>
              <a:rPr lang="en-GB" b="0" i="0" u="none" baseline="0" dirty="0"/>
              <a:t> is logged on and </a:t>
            </a:r>
            <a:r>
              <a:rPr lang="en-GB" b="1" i="0" u="none" baseline="0" dirty="0"/>
              <a:t>WHERE</a:t>
            </a:r>
            <a:r>
              <a:rPr lang="en-GB" b="0" i="0" u="none" baseline="0" dirty="0"/>
              <a:t> the computer is on the tree </a:t>
            </a:r>
            <a:r>
              <a:rPr lang="en-GB" b="0" i="0" u="none" baseline="0" dirty="0" smtClean="0"/>
              <a:t>structure.</a:t>
            </a:r>
            <a:endParaRPr lang="en-GB" b="0" i="0" u="none" baseline="0" dirty="0"/>
          </a:p>
        </p:txBody>
      </p:sp>
    </p:spTree>
    <p:extLst>
      <p:ext uri="{BB962C8B-B14F-4D97-AF65-F5344CB8AC3E}">
        <p14:creationId xmlns:p14="http://schemas.microsoft.com/office/powerpoint/2010/main" val="1125280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To facilitate the search for the ‘expected’ patient, we will use the filter ‘expected in recovery’ -&gt; displays only patients being </a:t>
            </a:r>
            <a:r>
              <a:rPr lang="en-GB" b="0" i="0" u="none" baseline="0" dirty="0" smtClean="0"/>
              <a:t>transferred</a:t>
            </a:r>
            <a:endParaRPr lang="en-GB" b="0" i="0" u="none" baseline="0" dirty="0"/>
          </a:p>
        </p:txBody>
      </p:sp>
    </p:spTree>
    <p:extLst>
      <p:ext uri="{BB962C8B-B14F-4D97-AF65-F5344CB8AC3E}">
        <p14:creationId xmlns:p14="http://schemas.microsoft.com/office/powerpoint/2010/main" val="15207890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After selecting the patient, we can see that the status of the record is ‘transferred to RR’</a:t>
            </a:r>
          </a:p>
        </p:txBody>
      </p:sp>
    </p:spTree>
    <p:extLst>
      <p:ext uri="{BB962C8B-B14F-4D97-AF65-F5344CB8AC3E}">
        <p14:creationId xmlns:p14="http://schemas.microsoft.com/office/powerpoint/2010/main" val="3630964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actual anaesthesia record. Information panes / button pane / pane for </a:t>
            </a:r>
            <a:r>
              <a:rPr lang="en-GB" b="0" i="0" u="none" baseline="0" dirty="0" smtClean="0"/>
              <a:t>intake </a:t>
            </a:r>
            <a:r>
              <a:rPr lang="en-GB" b="0" i="0" u="none" baseline="0" dirty="0"/>
              <a:t>- </a:t>
            </a:r>
            <a:r>
              <a:rPr lang="en-GB" b="0" i="0" u="none" baseline="0" dirty="0" smtClean="0"/>
              <a:t>output </a:t>
            </a:r>
            <a:r>
              <a:rPr lang="en-GB" b="0" i="0" u="none" baseline="0" dirty="0"/>
              <a:t>/ chart </a:t>
            </a:r>
            <a:r>
              <a:rPr lang="en-GB" b="0" i="0" u="none" baseline="0" dirty="0" smtClean="0"/>
              <a:t>pane.</a:t>
            </a:r>
            <a:endParaRPr lang="en-GB" b="0" i="0" u="none" baseline="0" dirty="0"/>
          </a:p>
          <a:p>
            <a:endParaRPr lang="en-GB" dirty="0"/>
          </a:p>
          <a:p>
            <a:pPr rtl="0"/>
            <a:r>
              <a:rPr lang="en-GB" b="0" i="0" u="none" baseline="0" dirty="0"/>
              <a:t>We will look at each pane... starting with the information </a:t>
            </a:r>
            <a:r>
              <a:rPr lang="en-GB" b="0" i="0" u="none" baseline="0" dirty="0" smtClean="0"/>
              <a:t>panes.</a:t>
            </a:r>
            <a:endParaRPr lang="en-GB" b="0" i="0" u="none" baseline="0" dirty="0"/>
          </a:p>
          <a:p>
            <a:endParaRPr lang="en-GB" dirty="0"/>
          </a:p>
        </p:txBody>
      </p:sp>
    </p:spTree>
    <p:extLst>
      <p:ext uri="{BB962C8B-B14F-4D97-AF65-F5344CB8AC3E}">
        <p14:creationId xmlns:p14="http://schemas.microsoft.com/office/powerpoint/2010/main" val="1342278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area on the left displays all kinds of information: </a:t>
            </a:r>
          </a:p>
          <a:p>
            <a:pPr rtl="0"/>
            <a:r>
              <a:rPr lang="en-GB" b="0" i="0" u="none" baseline="0" dirty="0"/>
              <a:t>Patient info: from the consultation including weight / height / planned procedure and planned anaesthesia - these last pieces of info may have been modified and still </a:t>
            </a:r>
            <a:r>
              <a:rPr lang="en-GB" b="0" i="0" u="none" baseline="0" dirty="0" smtClean="0"/>
              <a:t>can be.</a:t>
            </a:r>
            <a:endParaRPr lang="en-GB" b="0" i="0" u="none" baseline="0" dirty="0"/>
          </a:p>
          <a:p>
            <a:endParaRPr lang="en-GB" dirty="0"/>
          </a:p>
          <a:p>
            <a:pPr rtl="0"/>
            <a:r>
              <a:rPr lang="en-GB" b="0" i="0" u="none" baseline="0" dirty="0"/>
              <a:t>- view of timers</a:t>
            </a:r>
          </a:p>
          <a:p>
            <a:endParaRPr lang="en-GB" dirty="0"/>
          </a:p>
          <a:p>
            <a:pPr rtl="0"/>
            <a:r>
              <a:rPr lang="en-GB" b="0" i="0" u="none" baseline="0" dirty="0"/>
              <a:t>Next tab: </a:t>
            </a:r>
            <a:r>
              <a:rPr lang="en-GB" b="0" i="0" u="none" baseline="0" dirty="0" smtClean="0"/>
              <a:t>vitals provided </a:t>
            </a:r>
            <a:r>
              <a:rPr lang="en-GB" b="0" i="0" u="none" baseline="0" dirty="0"/>
              <a:t>from connected devices</a:t>
            </a:r>
          </a:p>
          <a:p>
            <a:pPr rtl="0"/>
            <a:r>
              <a:rPr lang="en-GB" b="0" i="0" u="none" baseline="0" dirty="0"/>
              <a:t>+ lab results provided</a:t>
            </a:r>
          </a:p>
          <a:p>
            <a:endParaRPr lang="en-GB" dirty="0"/>
          </a:p>
          <a:p>
            <a:pPr rtl="0"/>
            <a:r>
              <a:rPr lang="en-GB" b="0" i="0" u="none" baseline="0" dirty="0"/>
              <a:t>Next tab: staff present in the room (automatic if provided during consultation, or if defined as staff present on the day)</a:t>
            </a:r>
          </a:p>
        </p:txBody>
      </p:sp>
    </p:spTree>
    <p:extLst>
      <p:ext uri="{BB962C8B-B14F-4D97-AF65-F5344CB8AC3E}">
        <p14:creationId xmlns:p14="http://schemas.microsoft.com/office/powerpoint/2010/main" val="79977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When starting up the software, you arrive on the home </a:t>
            </a:r>
            <a:r>
              <a:rPr lang="en-GB" b="0" i="0" u="none" baseline="0" dirty="0" smtClean="0"/>
              <a:t>page.</a:t>
            </a:r>
            <a:endParaRPr lang="en-GB" b="0" i="0" u="none" baseline="0" dirty="0"/>
          </a:p>
          <a:p>
            <a:pPr rtl="0"/>
            <a:r>
              <a:rPr lang="en-GB" b="0" i="0" u="none" baseline="0" dirty="0"/>
              <a:t>We can see </a:t>
            </a:r>
            <a:r>
              <a:rPr lang="en-GB" b="1" i="0" u="none" baseline="0" dirty="0"/>
              <a:t>WHO</a:t>
            </a:r>
            <a:r>
              <a:rPr lang="en-GB" b="0" i="0" u="none" baseline="0" dirty="0"/>
              <a:t> is logged on and </a:t>
            </a:r>
            <a:r>
              <a:rPr lang="en-GB" b="1" i="0" u="none" baseline="0" dirty="0"/>
              <a:t>WHERE</a:t>
            </a:r>
            <a:r>
              <a:rPr lang="en-GB" b="0" i="0" u="none" baseline="0" dirty="0"/>
              <a:t> the computer is on the tree </a:t>
            </a:r>
            <a:r>
              <a:rPr lang="en-GB" b="0" i="0" u="none" baseline="0" dirty="0" smtClean="0"/>
              <a:t>structure.</a:t>
            </a:r>
            <a:endParaRPr lang="en-GB" b="0" i="0" u="none" baseline="0" dirty="0"/>
          </a:p>
        </p:txBody>
      </p:sp>
    </p:spTree>
    <p:extLst>
      <p:ext uri="{BB962C8B-B14F-4D97-AF65-F5344CB8AC3E}">
        <p14:creationId xmlns:p14="http://schemas.microsoft.com/office/powerpoint/2010/main" val="374090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top ribbon is permanently displayed. It shows important information such as the patient’s name, age, weight, height and theoretical weight.</a:t>
            </a:r>
          </a:p>
          <a:p>
            <a:pPr rtl="0"/>
            <a:r>
              <a:rPr lang="en-GB" b="0" i="0" u="none" baseline="0" dirty="0"/>
              <a:t>We can also see the patient's allergies.</a:t>
            </a:r>
          </a:p>
        </p:txBody>
      </p:sp>
    </p:spTree>
    <p:extLst>
      <p:ext uri="{BB962C8B-B14F-4D97-AF65-F5344CB8AC3E}">
        <p14:creationId xmlns:p14="http://schemas.microsoft.com/office/powerpoint/2010/main" val="1588849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Button pane: configurable. We will install buttons corresponding to the activity of that location. </a:t>
            </a:r>
          </a:p>
          <a:p>
            <a:endParaRPr lang="en-GB" dirty="0"/>
          </a:p>
          <a:p>
            <a:endParaRPr lang="en-GB" dirty="0"/>
          </a:p>
        </p:txBody>
      </p:sp>
    </p:spTree>
    <p:extLst>
      <p:ext uri="{BB962C8B-B14F-4D97-AF65-F5344CB8AC3E}">
        <p14:creationId xmlns:p14="http://schemas.microsoft.com/office/powerpoint/2010/main" val="2647883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Important: the green line represents the current </a:t>
            </a:r>
            <a:r>
              <a:rPr lang="en-GB" b="0" i="0" u="none" baseline="0" dirty="0" smtClean="0"/>
              <a:t>time.</a:t>
            </a:r>
            <a:endParaRPr lang="en-GB" b="0" i="0" u="none" baseline="0" dirty="0"/>
          </a:p>
          <a:p>
            <a:pPr rtl="0"/>
            <a:r>
              <a:rPr lang="en-GB" b="0" i="0" u="none" baseline="0" dirty="0"/>
              <a:t>The red line represents the time when the record is closed in the operating </a:t>
            </a:r>
            <a:r>
              <a:rPr lang="en-GB" b="0" i="0" u="none" baseline="0" dirty="0" smtClean="0"/>
              <a:t>theatre.</a:t>
            </a:r>
            <a:endParaRPr lang="en-GB" b="0" i="0" u="none" baseline="0" dirty="0"/>
          </a:p>
          <a:p>
            <a:pPr rtl="0"/>
            <a:r>
              <a:rPr lang="en-GB" b="0" i="0" u="none" baseline="0" dirty="0"/>
              <a:t>Line showing the unit of space: here the entire part underlined in green: operating theatre // underlined in red: recovery room // </a:t>
            </a:r>
            <a:r>
              <a:rPr lang="en-GB" b="0" i="0" u="none" baseline="0" dirty="0" smtClean="0"/>
              <a:t>grey: </a:t>
            </a:r>
            <a:r>
              <a:rPr lang="en-GB" b="0" i="0" u="none" baseline="0" dirty="0"/>
              <a:t>time during which the record was </a:t>
            </a:r>
            <a:r>
              <a:rPr lang="en-GB" b="0" i="0" u="none" baseline="0" dirty="0" smtClean="0"/>
              <a:t>closed.</a:t>
            </a:r>
            <a:endParaRPr lang="en-GB" b="0" i="0" u="none" baseline="0" dirty="0"/>
          </a:p>
          <a:p>
            <a:endParaRPr lang="en-GB" dirty="0"/>
          </a:p>
          <a:p>
            <a:pPr rtl="0"/>
            <a:r>
              <a:rPr lang="en-GB" b="0" i="0" u="none" baseline="0" dirty="0"/>
              <a:t>We can therefore see everything that happened in the operating theatre. We can have an overview or a more detailed view. The information in this part can no longer be modified (possible to add but NOT delete</a:t>
            </a:r>
            <a:r>
              <a:rPr lang="en-GB" b="0" i="0" u="none" baseline="0" dirty="0" smtClean="0"/>
              <a:t>).</a:t>
            </a:r>
            <a:endParaRPr lang="en-GB" b="0" i="0" u="none" baseline="0" dirty="0"/>
          </a:p>
        </p:txBody>
      </p:sp>
    </p:spTree>
    <p:extLst>
      <p:ext uri="{BB962C8B-B14F-4D97-AF65-F5344CB8AC3E}">
        <p14:creationId xmlns:p14="http://schemas.microsoft.com/office/powerpoint/2010/main" val="4030998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We will now focus on the central part: the button pane and the charts... and on how to enter the information. </a:t>
            </a:r>
          </a:p>
        </p:txBody>
      </p:sp>
    </p:spTree>
    <p:extLst>
      <p:ext uri="{BB962C8B-B14F-4D97-AF65-F5344CB8AC3E}">
        <p14:creationId xmlns:p14="http://schemas.microsoft.com/office/powerpoint/2010/main" val="1316424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For simple and recurrent </a:t>
            </a:r>
            <a:r>
              <a:rPr lang="en-GB" b="0" i="0" u="none" baseline="0" dirty="0" smtClean="0"/>
              <a:t>procedures </a:t>
            </a:r>
            <a:r>
              <a:rPr lang="en-GB" b="0" i="0" u="none" baseline="0" dirty="0"/>
              <a:t>we will put buttons in place. </a:t>
            </a:r>
          </a:p>
          <a:p>
            <a:pPr rtl="0"/>
            <a:r>
              <a:rPr lang="en-GB" b="0" i="0" u="none" baseline="0" dirty="0"/>
              <a:t>Entering a procedure generates its incrementation on the entry line, symbolized by an icon. Example of patient arrival.</a:t>
            </a:r>
          </a:p>
          <a:p>
            <a:pPr rtl="0"/>
            <a:r>
              <a:rPr lang="en-GB" b="0" i="0" u="none" baseline="0" dirty="0"/>
              <a:t>This starts a timer, which lets you close the event easily.</a:t>
            </a:r>
          </a:p>
          <a:p>
            <a:endParaRPr lang="en-GB" dirty="0"/>
          </a:p>
        </p:txBody>
      </p:sp>
    </p:spTree>
    <p:extLst>
      <p:ext uri="{BB962C8B-B14F-4D97-AF65-F5344CB8AC3E}">
        <p14:creationId xmlns:p14="http://schemas.microsoft.com/office/powerpoint/2010/main" val="1270661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You can create multiple entries based on recurrent site activities. </a:t>
            </a:r>
          </a:p>
          <a:p>
            <a:pPr rtl="0"/>
            <a:r>
              <a:rPr lang="en-GB" b="0" i="0" u="none" baseline="0" dirty="0"/>
              <a:t>For example, we could create </a:t>
            </a:r>
            <a:r>
              <a:rPr lang="en-GB" b="0" i="0" u="none" baseline="0" dirty="0" smtClean="0"/>
              <a:t>an </a:t>
            </a:r>
            <a:r>
              <a:rPr lang="en-GB" b="0" i="0" u="none" baseline="0" dirty="0"/>
              <a:t>ME with all types of drain... or recurrent interventions upon arrival in the RR, etc. </a:t>
            </a:r>
          </a:p>
        </p:txBody>
      </p:sp>
    </p:spTree>
    <p:extLst>
      <p:ext uri="{BB962C8B-B14F-4D97-AF65-F5344CB8AC3E}">
        <p14:creationId xmlns:p14="http://schemas.microsoft.com/office/powerpoint/2010/main" val="3779745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For drugs or </a:t>
            </a:r>
            <a:r>
              <a:rPr lang="en-GB" b="0" i="0" u="none" baseline="0" dirty="0" smtClean="0"/>
              <a:t>output (blood </a:t>
            </a:r>
            <a:r>
              <a:rPr lang="en-GB" b="0" i="0" u="none" baseline="0" dirty="0"/>
              <a:t>loss, urine output, etc</a:t>
            </a:r>
            <a:r>
              <a:rPr lang="en-GB" b="0" i="0" u="none" baseline="0" dirty="0" smtClean="0"/>
              <a:t>.), </a:t>
            </a:r>
            <a:r>
              <a:rPr lang="en-GB" b="0" i="0" u="none" baseline="0" dirty="0"/>
              <a:t>by </a:t>
            </a:r>
            <a:r>
              <a:rPr lang="en-GB" b="0" i="0" u="none" baseline="0" dirty="0" smtClean="0"/>
              <a:t>right-clicking </a:t>
            </a:r>
            <a:r>
              <a:rPr lang="en-GB" b="0" i="0" u="none" baseline="0" dirty="0"/>
              <a:t>on a line already completed you can enter a new value.</a:t>
            </a:r>
          </a:p>
        </p:txBody>
      </p:sp>
    </p:spTree>
    <p:extLst>
      <p:ext uri="{BB962C8B-B14F-4D97-AF65-F5344CB8AC3E}">
        <p14:creationId xmlns:p14="http://schemas.microsoft.com/office/powerpoint/2010/main" val="2941250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For drugs or </a:t>
            </a:r>
            <a:r>
              <a:rPr lang="en-GB" b="0" i="0" u="none" baseline="0" dirty="0" smtClean="0"/>
              <a:t>output </a:t>
            </a:r>
            <a:r>
              <a:rPr lang="en-GB" b="0" i="0" u="none" baseline="0" dirty="0"/>
              <a:t>(blood loss, urine output, Redon drain monitoring etc.): by </a:t>
            </a:r>
            <a:r>
              <a:rPr lang="en-GB" b="0" i="0" u="none" baseline="0" dirty="0" smtClean="0"/>
              <a:t>right-clicking </a:t>
            </a:r>
            <a:r>
              <a:rPr lang="en-GB" b="0" i="0" u="none" baseline="0" dirty="0"/>
              <a:t>on a line already completed you can enter a new value.</a:t>
            </a:r>
          </a:p>
        </p:txBody>
      </p:sp>
    </p:spTree>
    <p:extLst>
      <p:ext uri="{BB962C8B-B14F-4D97-AF65-F5344CB8AC3E}">
        <p14:creationId xmlns:p14="http://schemas.microsoft.com/office/powerpoint/2010/main" val="1845378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To exit the room, we will use the buttons at the top </a:t>
            </a:r>
            <a:r>
              <a:rPr lang="en-GB" b="0" i="0" u="none" baseline="0" dirty="0" smtClean="0"/>
              <a:t>left.</a:t>
            </a:r>
            <a:endParaRPr lang="en-GB" b="0" i="0" u="none" baseline="0" dirty="0"/>
          </a:p>
          <a:p>
            <a:endParaRPr lang="en-GB" dirty="0"/>
          </a:p>
        </p:txBody>
      </p:sp>
    </p:spTree>
    <p:extLst>
      <p:ext uri="{BB962C8B-B14F-4D97-AF65-F5344CB8AC3E}">
        <p14:creationId xmlns:p14="http://schemas.microsoft.com/office/powerpoint/2010/main" val="3629250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‘close record’ button will close the record. It can be </a:t>
            </a:r>
            <a:r>
              <a:rPr lang="en-GB" b="0" i="0" u="none" baseline="0" dirty="0" smtClean="0"/>
              <a:t>modifiable </a:t>
            </a:r>
            <a:r>
              <a:rPr lang="en-GB" b="0" i="0" u="none" baseline="0" dirty="0"/>
              <a:t>for a configurable period, usually 24 hours.</a:t>
            </a:r>
          </a:p>
          <a:p>
            <a:endParaRPr lang="en-GB" dirty="0"/>
          </a:p>
          <a:p>
            <a:pPr rtl="0"/>
            <a:r>
              <a:rPr lang="en-GB" b="0" i="0" u="none" baseline="0" dirty="0"/>
              <a:t>Confirmation window: reminder of the interventions that should have been done before closing the record (checklist, </a:t>
            </a:r>
            <a:r>
              <a:rPr lang="en-GB" b="0" i="0" u="none" baseline="0" dirty="0" smtClean="0"/>
              <a:t>departure score</a:t>
            </a:r>
            <a:r>
              <a:rPr lang="en-GB" b="0" i="0" u="none" baseline="0" dirty="0"/>
              <a:t>, pain assessment, etc.)</a:t>
            </a:r>
          </a:p>
          <a:p>
            <a:pPr rtl="0"/>
            <a:r>
              <a:rPr lang="en-GB" b="0" i="0" u="none" baseline="0" dirty="0"/>
              <a:t>but also the safety checklist, </a:t>
            </a:r>
            <a:r>
              <a:rPr lang="en-GB" b="0" i="0" u="none" baseline="0" dirty="0" smtClean="0"/>
              <a:t>RR </a:t>
            </a:r>
            <a:r>
              <a:rPr lang="en-GB" b="0" i="0" u="none" baseline="0" dirty="0" smtClean="0"/>
              <a:t>departure signature</a:t>
            </a:r>
            <a:r>
              <a:rPr lang="en-GB" b="0" i="0" u="none" baseline="0" dirty="0"/>
              <a:t>, etc. </a:t>
            </a:r>
          </a:p>
          <a:p>
            <a:pPr rtl="0"/>
            <a:r>
              <a:rPr lang="en-GB" b="0" i="0" u="none" baseline="0" dirty="0"/>
              <a:t>We can make certain criteria mandatory for closing. </a:t>
            </a:r>
          </a:p>
          <a:p>
            <a:endParaRPr lang="en-GB" dirty="0"/>
          </a:p>
          <a:p>
            <a:pPr rtl="0"/>
            <a:r>
              <a:rPr lang="en-GB" b="0" i="0" u="none" baseline="0" dirty="0"/>
              <a:t>Indicators for improving the quality and safety of care are often asked to be mandatory = presence or absence of postoperative complications, RR </a:t>
            </a:r>
            <a:r>
              <a:rPr lang="en-GB" b="0" i="0" u="none" baseline="0" dirty="0" smtClean="0"/>
              <a:t>departure score </a:t>
            </a:r>
            <a:r>
              <a:rPr lang="en-GB" b="0" i="0" u="none" baseline="0" dirty="0"/>
              <a:t>(Aldrete score, pain assessment)</a:t>
            </a:r>
          </a:p>
        </p:txBody>
      </p:sp>
    </p:spTree>
    <p:extLst>
      <p:ext uri="{BB962C8B-B14F-4D97-AF65-F5344CB8AC3E}">
        <p14:creationId xmlns:p14="http://schemas.microsoft.com/office/powerpoint/2010/main" val="3508819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First of all, you are prompted to complete the room safety </a:t>
            </a:r>
            <a:r>
              <a:rPr lang="en-GB" b="0" i="0" u="none" baseline="0" dirty="0" smtClean="0"/>
              <a:t>checklist.</a:t>
            </a:r>
            <a:endParaRPr lang="en-GB" b="0" i="0" u="none" baseline="0" dirty="0"/>
          </a:p>
          <a:p>
            <a:endParaRPr lang="en-GB" dirty="0"/>
          </a:p>
          <a:p>
            <a:pPr rtl="0"/>
            <a:r>
              <a:rPr lang="en-GB" b="0" i="0" u="none" baseline="0" dirty="0"/>
              <a:t>Sheet adapted to the </a:t>
            </a:r>
            <a:r>
              <a:rPr lang="en-GB" b="0" i="0" u="none" baseline="0" dirty="0" smtClean="0"/>
              <a:t>facility.</a:t>
            </a:r>
            <a:endParaRPr lang="en-GB" b="0" i="0" u="none" baseline="0" dirty="0"/>
          </a:p>
          <a:p>
            <a:endParaRPr lang="en-GB" dirty="0"/>
          </a:p>
          <a:p>
            <a:pPr rtl="0"/>
            <a:r>
              <a:rPr lang="en-GB" b="0" i="0" u="none" baseline="0" dirty="0"/>
              <a:t>To be completed and confirmed once every 24 </a:t>
            </a:r>
            <a:r>
              <a:rPr lang="en-GB" b="0" i="0" u="none" baseline="0" dirty="0" smtClean="0"/>
              <a:t>hours.</a:t>
            </a:r>
            <a:endParaRPr lang="en-GB" b="0" i="0" u="none" baseline="0" dirty="0"/>
          </a:p>
          <a:p>
            <a:endParaRPr lang="en-GB" dirty="0"/>
          </a:p>
          <a:p>
            <a:pPr rtl="0"/>
            <a:r>
              <a:rPr lang="en-GB" b="0" i="0" u="none" baseline="0" dirty="0"/>
              <a:t>It can be completed later in an emergency. </a:t>
            </a:r>
          </a:p>
        </p:txBody>
      </p:sp>
    </p:spTree>
    <p:extLst>
      <p:ext uri="{BB962C8B-B14F-4D97-AF65-F5344CB8AC3E}">
        <p14:creationId xmlns:p14="http://schemas.microsoft.com/office/powerpoint/2010/main" val="3230440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Closing a record generates an anaesthesia report. </a:t>
            </a:r>
          </a:p>
        </p:txBody>
      </p:sp>
    </p:spTree>
    <p:extLst>
      <p:ext uri="{BB962C8B-B14F-4D97-AF65-F5344CB8AC3E}">
        <p14:creationId xmlns:p14="http://schemas.microsoft.com/office/powerpoint/2010/main" val="2299108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This standard report is </a:t>
            </a:r>
            <a:r>
              <a:rPr lang="en-GB" b="0" i="0" u="none" baseline="0" dirty="0" smtClean="0"/>
              <a:t>tailored to the facility. </a:t>
            </a:r>
            <a:endParaRPr lang="en-GB" b="0" i="0" u="none" baseline="0" dirty="0"/>
          </a:p>
          <a:p>
            <a:pPr rtl="0"/>
            <a:r>
              <a:rPr lang="en-GB" b="0" i="0" u="none" baseline="0" dirty="0"/>
              <a:t>In some cases, it is also possible and easy to add printout criteria. </a:t>
            </a:r>
          </a:p>
        </p:txBody>
      </p:sp>
    </p:spTree>
    <p:extLst>
      <p:ext uri="{BB962C8B-B14F-4D97-AF65-F5344CB8AC3E}">
        <p14:creationId xmlns:p14="http://schemas.microsoft.com/office/powerpoint/2010/main" val="2610183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12823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Presentation of the DIANE Anaesthesia software: the process </a:t>
            </a:r>
            <a:r>
              <a:rPr lang="en-GB" b="0" i="0" u="none" baseline="0" dirty="0" smtClean="0"/>
              <a:t>runs from </a:t>
            </a:r>
            <a:r>
              <a:rPr lang="en-GB" b="0" i="0" u="none" baseline="0" dirty="0"/>
              <a:t>the start of the operating theatre until the record is closed. We will see the general view of the patient’s record but also the different types of </a:t>
            </a:r>
            <a:r>
              <a:rPr lang="en-GB" b="0" i="0" u="none" baseline="0" dirty="0" smtClean="0"/>
              <a:t>data entry</a:t>
            </a:r>
            <a:endParaRPr lang="en-GB" dirty="0"/>
          </a:p>
        </p:txBody>
      </p:sp>
    </p:spTree>
    <p:extLst>
      <p:ext uri="{BB962C8B-B14F-4D97-AF65-F5344CB8AC3E}">
        <p14:creationId xmlns:p14="http://schemas.microsoft.com/office/powerpoint/2010/main" val="4194834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You are then prompted to select the patient. </a:t>
            </a:r>
          </a:p>
          <a:p>
            <a:pPr rtl="0"/>
            <a:r>
              <a:rPr lang="en-GB" b="0" i="0" u="none" baseline="0" dirty="0"/>
              <a:t>This generates the corresponding list.</a:t>
            </a:r>
          </a:p>
          <a:p>
            <a:pPr rtl="0"/>
            <a:r>
              <a:rPr lang="en-GB" b="0" i="0" u="none" baseline="0" dirty="0"/>
              <a:t>After selecting the patient, you will choose the relevant record.</a:t>
            </a:r>
            <a:endParaRPr lang="en-GB" dirty="0"/>
          </a:p>
        </p:txBody>
      </p:sp>
    </p:spTree>
    <p:extLst>
      <p:ext uri="{BB962C8B-B14F-4D97-AF65-F5344CB8AC3E}">
        <p14:creationId xmlns:p14="http://schemas.microsoft.com/office/powerpoint/2010/main" val="17728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b="0" i="0" u="none" baseline="0" dirty="0"/>
              <a:t>You can see all the known records of the selected patient with different statuses (complete, not done, transferred to RR</a:t>
            </a:r>
            <a:r>
              <a:rPr lang="en-GB" b="0" i="0" u="none" baseline="0" dirty="0" smtClean="0"/>
              <a:t>).</a:t>
            </a:r>
            <a:endParaRPr lang="en-GB" b="0" i="0" u="none" baseline="0" dirty="0"/>
          </a:p>
          <a:p>
            <a:endParaRPr lang="en-GB" dirty="0"/>
          </a:p>
          <a:p>
            <a:pPr rtl="0"/>
            <a:r>
              <a:rPr lang="en-GB" b="0" i="0" u="none" baseline="0" dirty="0"/>
              <a:t>What you can do at this stage: </a:t>
            </a:r>
          </a:p>
          <a:p>
            <a:pPr rtl="0"/>
            <a:r>
              <a:rPr lang="en-GB" b="0" i="0" u="none" baseline="0" dirty="0"/>
              <a:t>- Start up the record as planned</a:t>
            </a:r>
          </a:p>
          <a:p>
            <a:pPr rtl="0"/>
            <a:r>
              <a:rPr lang="en-GB" b="0" i="0" u="none" baseline="0" dirty="0"/>
              <a:t>- Create a new operation</a:t>
            </a:r>
          </a:p>
          <a:p>
            <a:pPr marL="0" indent="0" rtl="0">
              <a:buFontTx/>
              <a:buNone/>
            </a:pPr>
            <a:r>
              <a:rPr lang="en-GB" b="0" i="0" u="none" baseline="0" dirty="0"/>
              <a:t>- Create a new consultation</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Possible to open a record on a date different to the one initially scheduled</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View a previous record (see next slide)</a:t>
            </a:r>
          </a:p>
          <a:p>
            <a:pPr marL="171450" indent="-171450" rtl="0">
              <a:buFontTx/>
              <a:buChar char="-"/>
            </a:pPr>
            <a:endParaRPr lang="en-GB" dirty="0"/>
          </a:p>
          <a:p>
            <a:endParaRPr lang="en-GB" dirty="0"/>
          </a:p>
          <a:p>
            <a:pPr marL="171450" indent="-171450" rtl="0">
              <a:buFontTx/>
              <a:buChar char="-"/>
            </a:pPr>
            <a:endParaRPr lang="en-GB" dirty="0"/>
          </a:p>
        </p:txBody>
      </p:sp>
    </p:spTree>
    <p:extLst>
      <p:ext uri="{BB962C8B-B14F-4D97-AF65-F5344CB8AC3E}">
        <p14:creationId xmlns:p14="http://schemas.microsoft.com/office/powerpoint/2010/main" val="233811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rtl="0">
              <a:buFontTx/>
              <a:buChar char="-"/>
            </a:pPr>
            <a:r>
              <a:rPr lang="en-GB" b="0" i="0" u="none" baseline="0" dirty="0"/>
              <a:t>To view a previous record, just select it and you will have access to ALL the information for this operation.</a:t>
            </a:r>
          </a:p>
        </p:txBody>
      </p:sp>
    </p:spTree>
    <p:extLst>
      <p:ext uri="{BB962C8B-B14F-4D97-AF65-F5344CB8AC3E}">
        <p14:creationId xmlns:p14="http://schemas.microsoft.com/office/powerpoint/2010/main" val="392782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actual anaesthesia record. Information panes / button pane / pane for </a:t>
            </a:r>
            <a:r>
              <a:rPr lang="en-GB" b="0" i="0" u="none" baseline="0" dirty="0" smtClean="0"/>
              <a:t>intake – output / </a:t>
            </a:r>
            <a:r>
              <a:rPr lang="en-GB" b="0" i="0" u="none" baseline="0" dirty="0"/>
              <a:t>chart pane</a:t>
            </a:r>
          </a:p>
          <a:p>
            <a:endParaRPr lang="en-GB" dirty="0"/>
          </a:p>
          <a:p>
            <a:pPr rtl="0"/>
            <a:r>
              <a:rPr lang="en-GB" b="0" i="0" u="none" baseline="0" dirty="0"/>
              <a:t>We will look at each pane... starting with the information panes</a:t>
            </a:r>
          </a:p>
          <a:p>
            <a:endParaRPr lang="en-GB" dirty="0"/>
          </a:p>
        </p:txBody>
      </p:sp>
    </p:spTree>
    <p:extLst>
      <p:ext uri="{BB962C8B-B14F-4D97-AF65-F5344CB8AC3E}">
        <p14:creationId xmlns:p14="http://schemas.microsoft.com/office/powerpoint/2010/main" val="379850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area on the left displays all kinds of information: </a:t>
            </a:r>
          </a:p>
          <a:p>
            <a:pPr rtl="0"/>
            <a:r>
              <a:rPr lang="en-GB" b="0" i="0" u="sng" baseline="0" dirty="0"/>
              <a:t>Patient info</a:t>
            </a:r>
            <a:r>
              <a:rPr lang="en-GB" b="0" i="0" u="none" baseline="0" dirty="0"/>
              <a:t>: from the consultation including weight / height / planned procedure and planned anaesthesia - these last pieces of info can be modified during the operation. </a:t>
            </a:r>
          </a:p>
          <a:p>
            <a:endParaRPr lang="en-GB" dirty="0"/>
          </a:p>
          <a:p>
            <a:pPr rtl="0"/>
            <a:r>
              <a:rPr lang="en-GB" b="0" i="0" u="none" baseline="0" dirty="0"/>
              <a:t>- view of timers</a:t>
            </a:r>
          </a:p>
          <a:p>
            <a:endParaRPr lang="en-GB" dirty="0"/>
          </a:p>
          <a:p>
            <a:pPr rtl="0"/>
            <a:r>
              <a:rPr lang="en-GB" b="0" i="0" u="none" baseline="0" dirty="0"/>
              <a:t>Next tab: </a:t>
            </a:r>
            <a:r>
              <a:rPr lang="en-GB" b="0" i="0" u="none" baseline="0" dirty="0" smtClean="0"/>
              <a:t>vitals provided </a:t>
            </a:r>
            <a:r>
              <a:rPr lang="en-GB" b="0" i="0" u="none" baseline="0" dirty="0"/>
              <a:t>from connected devices</a:t>
            </a:r>
          </a:p>
          <a:p>
            <a:pPr rtl="0"/>
            <a:r>
              <a:rPr lang="en-GB" b="0" i="0" u="none" baseline="0" dirty="0"/>
              <a:t>+ lab results provided</a:t>
            </a:r>
          </a:p>
          <a:p>
            <a:endParaRPr lang="en-GB" dirty="0"/>
          </a:p>
          <a:p>
            <a:pPr rtl="0"/>
            <a:r>
              <a:rPr lang="en-GB" b="0" i="0" u="none" baseline="0" dirty="0"/>
              <a:t>Next tab: staff present in the room (automatic if provided during consultation, or if defined as staff present on the day)</a:t>
            </a:r>
          </a:p>
        </p:txBody>
      </p:sp>
    </p:spTree>
    <p:extLst>
      <p:ext uri="{BB962C8B-B14F-4D97-AF65-F5344CB8AC3E}">
        <p14:creationId xmlns:p14="http://schemas.microsoft.com/office/powerpoint/2010/main" val="541602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691931" y="2502698"/>
            <a:ext cx="7772404" cy="2387601"/>
          </a:xfrm>
          <a:prstGeom prst="rect">
            <a:avLst/>
          </a:prstGeom>
        </p:spPr>
        <p:txBody>
          <a:bodyPr anchor="b"/>
          <a:lstStyle>
            <a:lvl1pPr algn="ctr"/>
          </a:lstStyle>
          <a:p>
            <a:r>
              <a:t>Texte du titre</a:t>
            </a:r>
          </a:p>
        </p:txBody>
      </p:sp>
      <p:sp>
        <p:nvSpPr>
          <p:cNvPr id="12" name="Texte niveau 1…"/>
          <p:cNvSpPr txBox="1">
            <a:spLocks noGrp="1"/>
          </p:cNvSpPr>
          <p:nvPr>
            <p:ph type="body" sz="quarter" idx="1"/>
          </p:nvPr>
        </p:nvSpPr>
        <p:spPr>
          <a:xfrm>
            <a:off x="1981686" y="5202237"/>
            <a:ext cx="6858004" cy="819992"/>
          </a:xfrm>
          <a:prstGeom prst="rect">
            <a:avLst/>
          </a:prstGeom>
        </p:spPr>
        <p:txBody>
          <a:bodyPr/>
          <a:lstStyle>
            <a:lvl1pPr marL="0" indent="0" algn="ctr">
              <a:buSzTx/>
              <a:buFontTx/>
              <a:buNone/>
              <a:defRPr sz="1600"/>
            </a:lvl1pPr>
            <a:lvl2pPr marL="0" indent="0" algn="ctr">
              <a:buSzTx/>
              <a:buFontTx/>
              <a:buNone/>
              <a:defRPr sz="1600"/>
            </a:lvl2pPr>
            <a:lvl3pPr marL="0" indent="0" algn="ctr">
              <a:buSzTx/>
              <a:buFontTx/>
              <a:buNone/>
              <a:defRPr sz="1600"/>
            </a:lvl3pPr>
            <a:lvl4pPr marL="0" indent="0" algn="ctr">
              <a:buSzTx/>
              <a:buFontTx/>
              <a:buNone/>
              <a:defRPr sz="1600"/>
            </a:lvl4pPr>
            <a:lvl5pPr marL="0" indent="0" algn="ctr">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6543675" y="365125"/>
            <a:ext cx="1971676" cy="5811838"/>
          </a:xfrm>
          <a:prstGeom prst="rect">
            <a:avLst/>
          </a:prstGeom>
        </p:spPr>
        <p:txBody>
          <a:bodyPr/>
          <a:lstStyle>
            <a:lvl1pPr>
              <a:defRPr sz="4400">
                <a:solidFill>
                  <a:srgbClr val="000000"/>
                </a:solidFill>
              </a:defRPr>
            </a:lvl1pPr>
          </a:lstStyle>
          <a:p>
            <a:r>
              <a:t>Texte du titre</a:t>
            </a:r>
          </a:p>
        </p:txBody>
      </p:sp>
      <p:sp>
        <p:nvSpPr>
          <p:cNvPr id="102" name="Texte niveau 1…"/>
          <p:cNvSpPr txBox="1">
            <a:spLocks noGrp="1"/>
          </p:cNvSpPr>
          <p:nvPr>
            <p:ph type="body" idx="1"/>
          </p:nvPr>
        </p:nvSpPr>
        <p:spPr>
          <a:xfrm>
            <a:off x="628651" y="365125"/>
            <a:ext cx="5800727" cy="58118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623889" y="1709741"/>
            <a:ext cx="7886701" cy="2852740"/>
          </a:xfrm>
          <a:prstGeom prst="rect">
            <a:avLst/>
          </a:prstGeom>
        </p:spPr>
        <p:txBody>
          <a:bodyPr anchor="b"/>
          <a:lstStyle>
            <a:lvl1pPr>
              <a:defRPr sz="6000">
                <a:solidFill>
                  <a:srgbClr val="000000"/>
                </a:solidFill>
              </a:defRPr>
            </a:lvl1pPr>
          </a:lstStyle>
          <a:p>
            <a:r>
              <a:t>Texte du titre</a:t>
            </a:r>
          </a:p>
        </p:txBody>
      </p:sp>
      <p:sp>
        <p:nvSpPr>
          <p:cNvPr id="30" name="Texte niveau 1…"/>
          <p:cNvSpPr txBox="1">
            <a:spLocks noGrp="1"/>
          </p:cNvSpPr>
          <p:nvPr>
            <p:ph type="body" sz="quarter" idx="1"/>
          </p:nvPr>
        </p:nvSpPr>
        <p:spPr>
          <a:xfrm>
            <a:off x="623889" y="4589464"/>
            <a:ext cx="7886701" cy="1500190"/>
          </a:xfrm>
          <a:prstGeom prst="rect">
            <a:avLst/>
          </a:prstGeom>
        </p:spPr>
        <p:txBody>
          <a:bodyPr/>
          <a:lstStyle>
            <a:lvl1pPr marL="0" indent="0">
              <a:buSzTx/>
              <a:buFontTx/>
              <a:buNone/>
              <a:defRPr>
                <a:solidFill>
                  <a:srgbClr val="000000"/>
                </a:solidFill>
              </a:defRPr>
            </a:lvl1pPr>
            <a:lvl2pPr marL="0" indent="0">
              <a:buSzTx/>
              <a:buFontTx/>
              <a:buNone/>
              <a:defRPr>
                <a:solidFill>
                  <a:srgbClr val="000000"/>
                </a:solidFill>
              </a:defRPr>
            </a:lvl2pPr>
            <a:lvl3pPr marL="0" indent="0">
              <a:buSzTx/>
              <a:buFontTx/>
              <a:buNone/>
              <a:defRPr>
                <a:solidFill>
                  <a:srgbClr val="000000"/>
                </a:solidFill>
              </a:defRPr>
            </a:lvl3pPr>
            <a:lvl4pPr marL="0" indent="0">
              <a:buSzTx/>
              <a:buFontTx/>
              <a:buNone/>
              <a:defRPr>
                <a:solidFill>
                  <a:srgbClr val="000000"/>
                </a:solidFill>
              </a:defRPr>
            </a:lvl4pPr>
            <a:lvl5pPr marL="0" indent="0">
              <a:buSzTx/>
              <a:buFont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39" name="Texte niveau 1…"/>
          <p:cNvSpPr txBox="1">
            <a:spLocks noGrp="1"/>
          </p:cNvSpPr>
          <p:nvPr>
            <p:ph type="body" sz="half" idx="1"/>
          </p:nvPr>
        </p:nvSpPr>
        <p:spPr>
          <a:xfrm>
            <a:off x="628650" y="1825625"/>
            <a:ext cx="3886200" cy="43513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629841" y="365125"/>
            <a:ext cx="7886704" cy="1325564"/>
          </a:xfrm>
          <a:prstGeom prst="rect">
            <a:avLst/>
          </a:prstGeom>
        </p:spPr>
        <p:txBody>
          <a:bodyPr/>
          <a:lstStyle>
            <a:lvl1pPr>
              <a:defRPr sz="4400">
                <a:solidFill>
                  <a:srgbClr val="000000"/>
                </a:solidFill>
              </a:defRPr>
            </a:lvl1pPr>
          </a:lstStyle>
          <a:p>
            <a:r>
              <a:t>Texte du titre</a:t>
            </a:r>
          </a:p>
        </p:txBody>
      </p:sp>
      <p:sp>
        <p:nvSpPr>
          <p:cNvPr id="48" name="Texte niveau 1…"/>
          <p:cNvSpPr txBox="1">
            <a:spLocks noGrp="1"/>
          </p:cNvSpPr>
          <p:nvPr>
            <p:ph type="body" sz="quarter" idx="1"/>
          </p:nvPr>
        </p:nvSpPr>
        <p:spPr>
          <a:xfrm>
            <a:off x="629841" y="1681165"/>
            <a:ext cx="3868344" cy="823914"/>
          </a:xfrm>
          <a:prstGeom prst="rect">
            <a:avLst/>
          </a:prstGeom>
        </p:spPr>
        <p:txBody>
          <a:bodyPr anchor="b"/>
          <a:lstStyle>
            <a:lvl1pPr marL="0" indent="0">
              <a:buSzTx/>
              <a:buFontTx/>
              <a:buNone/>
              <a:defRPr b="1">
                <a:solidFill>
                  <a:srgbClr val="000000"/>
                </a:solidFill>
              </a:defRPr>
            </a:lvl1pPr>
            <a:lvl2pPr marL="0" indent="0">
              <a:buSzTx/>
              <a:buFontTx/>
              <a:buNone/>
              <a:defRPr b="1">
                <a:solidFill>
                  <a:srgbClr val="000000"/>
                </a:solidFill>
              </a:defRPr>
            </a:lvl2pPr>
            <a:lvl3pPr marL="0" indent="0">
              <a:buSzTx/>
              <a:buFontTx/>
              <a:buNone/>
              <a:defRPr b="1">
                <a:solidFill>
                  <a:srgbClr val="000000"/>
                </a:solidFill>
              </a:defRPr>
            </a:lvl3pPr>
            <a:lvl4pPr marL="0" indent="0">
              <a:buSzTx/>
              <a:buFontTx/>
              <a:buNone/>
              <a:defRPr b="1">
                <a:solidFill>
                  <a:srgbClr val="000000"/>
                </a:solidFill>
              </a:defRPr>
            </a:lvl4pPr>
            <a:lvl5pPr marL="0" indent="0">
              <a:buSzTx/>
              <a:buFontTx/>
              <a:buNone/>
              <a:defRPr b="1">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4629151" y="1681165"/>
            <a:ext cx="3887395" cy="823914"/>
          </a:xfrm>
          <a:prstGeom prst="rect">
            <a:avLst/>
          </a:prstGeom>
        </p:spPr>
        <p:txBody>
          <a:bodyPr anchor="b"/>
          <a:lstStyle/>
          <a:p>
            <a:endParaRPr/>
          </a:p>
        </p:txBody>
      </p:sp>
      <p:sp>
        <p:nvSpPr>
          <p:cNvPr id="5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58"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6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73" name="Texte niveau 1…"/>
          <p:cNvSpPr txBox="1">
            <a:spLocks noGrp="1"/>
          </p:cNvSpPr>
          <p:nvPr>
            <p:ph type="body" sz="half" idx="1"/>
          </p:nvPr>
        </p:nvSpPr>
        <p:spPr>
          <a:xfrm>
            <a:off x="3887392" y="987425"/>
            <a:ext cx="4629154" cy="4873627"/>
          </a:xfrm>
          <a:prstGeom prst="rect">
            <a:avLst/>
          </a:prstGeom>
        </p:spPr>
        <p:txBody>
          <a:bodyPr/>
          <a:lstStyle>
            <a:lvl1pPr>
              <a:defRPr sz="3200">
                <a:solidFill>
                  <a:srgbClr val="000000"/>
                </a:solidFill>
              </a:defRPr>
            </a:lvl1pPr>
            <a:lvl2pPr marL="718437" indent="-261251">
              <a:defRPr sz="3200">
                <a:solidFill>
                  <a:srgbClr val="000000"/>
                </a:solidFill>
              </a:defRPr>
            </a:lvl2pPr>
            <a:lvl3pPr>
              <a:defRPr sz="3200">
                <a:solidFill>
                  <a:srgbClr val="000000"/>
                </a:solidFill>
              </a:defRPr>
            </a:lvl3pPr>
            <a:lvl4pPr marL="1737317" indent="-365751">
              <a:defRPr sz="3200">
                <a:solidFill>
                  <a:srgbClr val="000000"/>
                </a:solidFill>
              </a:defRPr>
            </a:lvl4pPr>
            <a:lvl5pPr marL="2194505" indent="-365749">
              <a:defRPr sz="32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83" name="Picture Placeholder 2"/>
          <p:cNvSpPr>
            <a:spLocks noGrp="1"/>
          </p:cNvSpPr>
          <p:nvPr>
            <p:ph type="pic" sz="half" idx="13"/>
          </p:nvPr>
        </p:nvSpPr>
        <p:spPr>
          <a:xfrm>
            <a:off x="3887392" y="987425"/>
            <a:ext cx="4629154" cy="4873627"/>
          </a:xfrm>
          <a:prstGeom prst="rect">
            <a:avLst/>
          </a:prstGeom>
        </p:spPr>
        <p:txBody>
          <a:bodyPr lIns="91439" tIns="45719" rIns="91439" bIns="45719">
            <a:noAutofit/>
          </a:bodyPr>
          <a:lstStyle/>
          <a:p>
            <a:endParaRPr dirty="0"/>
          </a:p>
        </p:txBody>
      </p:sp>
      <p:sp>
        <p:nvSpPr>
          <p:cNvPr id="84" name="Texte niveau 1…"/>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93" name="Texte niveau 1…"/>
          <p:cNvSpPr txBox="1">
            <a:spLocks noGrp="1"/>
          </p:cNvSpPr>
          <p:nvPr>
            <p:ph type="body" idx="1"/>
          </p:nvPr>
        </p:nvSpPr>
        <p:spPr>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543050" y="3822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289222" y="6221735"/>
            <a:ext cx="263979"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p:titleStyle>
    <p:body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slide" Target="slide40.xml"/><Relationship Id="rId4" Type="http://schemas.openxmlformats.org/officeDocument/2006/relationships/slide" Target="slide25.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29.xml"/><Relationship Id="rId3" Type="http://schemas.openxmlformats.org/officeDocument/2006/relationships/slide" Target="slide3.xml"/><Relationship Id="rId7" Type="http://schemas.openxmlformats.org/officeDocument/2006/relationships/slide" Target="slide7.xml"/><Relationship Id="rId12" Type="http://schemas.openxmlformats.org/officeDocument/2006/relationships/slide" Target="slide26.xml"/><Relationship Id="rId2" Type="http://schemas.openxmlformats.org/officeDocument/2006/relationships/notesSlide" Target="../notesSlides/notesSlide43.xml"/><Relationship Id="rId16" Type="http://schemas.openxmlformats.org/officeDocument/2006/relationships/slide" Target="slide41.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5.xml"/><Relationship Id="rId5" Type="http://schemas.openxmlformats.org/officeDocument/2006/relationships/slide" Target="slide5.xml"/><Relationship Id="rId15" Type="http://schemas.openxmlformats.org/officeDocument/2006/relationships/slide" Target="slide39.xml"/><Relationship Id="rId10" Type="http://schemas.openxmlformats.org/officeDocument/2006/relationships/slide" Target="slide23.xml"/><Relationship Id="rId4" Type="http://schemas.openxmlformats.org/officeDocument/2006/relationships/slide" Target="slide4.xml"/><Relationship Id="rId9" Type="http://schemas.openxmlformats.org/officeDocument/2006/relationships/slide" Target="slide27.xml"/><Relationship Id="rId14" Type="http://schemas.openxmlformats.org/officeDocument/2006/relationships/slide" Target="sl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itre 1"/>
          <p:cNvSpPr txBox="1">
            <a:spLocks noGrp="1"/>
          </p:cNvSpPr>
          <p:nvPr>
            <p:ph type="ctrTitle"/>
          </p:nvPr>
        </p:nvSpPr>
        <p:spPr>
          <a:xfrm>
            <a:off x="3559404" y="4198067"/>
            <a:ext cx="4598477" cy="977569"/>
          </a:xfrm>
          <a:prstGeom prst="rect">
            <a:avLst/>
          </a:prstGeom>
        </p:spPr>
        <p:txBody>
          <a:bodyPr>
            <a:normAutofit fontScale="90000"/>
          </a:bodyPr>
          <a:lstStyle/>
          <a:p>
            <a:pPr rtl="0"/>
            <a:r>
              <a:rPr lang="en-GB" sz="5400" b="0" i="0" u="none" baseline="0" dirty="0" smtClean="0">
                <a:solidFill>
                  <a:srgbClr val="114F9D"/>
                </a:solidFill>
                <a:latin typeface="Montserrat" panose="00000500000000000000" pitchFamily="50" charset="0"/>
              </a:rPr>
              <a:t>Anaesthesia</a:t>
            </a:r>
            <a:endParaRPr lang="en-GB" dirty="0">
              <a:solidFill>
                <a:srgbClr val="114F9D"/>
              </a:solidFill>
              <a:latin typeface="Montserrat" panose="00000500000000000000" pitchFamily="50"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xmlns="" id="{45784A11-68AB-483F-9D81-7D51F475C014}"/>
              </a:ext>
            </a:extLst>
          </p:cNvPr>
          <p:cNvPicPr>
            <a:picLocks noChangeAspect="1"/>
          </p:cNvPicPr>
          <p:nvPr/>
        </p:nvPicPr>
        <p:blipFill>
          <a:blip r:embed="rId3"/>
          <a:stretch>
            <a:fillRect/>
          </a:stretch>
        </p:blipFill>
        <p:spPr>
          <a:xfrm>
            <a:off x="7881522" y="1080176"/>
            <a:ext cx="982220" cy="3413758"/>
          </a:xfrm>
          <a:prstGeom prst="rect">
            <a:avLst/>
          </a:prstGeom>
          <a:ln>
            <a:solidFill>
              <a:srgbClr val="114F9D"/>
            </a:solidFill>
          </a:ln>
        </p:spPr>
      </p:pic>
      <p:sp>
        <p:nvSpPr>
          <p:cNvPr id="26" name="Ellipse 25">
            <a:extLst>
              <a:ext uri="{FF2B5EF4-FFF2-40B4-BE49-F238E27FC236}">
                <a16:creationId xmlns:a16="http://schemas.microsoft.com/office/drawing/2014/main" xmlns="" id="{2B880BC8-1932-4C20-BEDB-77E908BEE9A3}"/>
              </a:ext>
            </a:extLst>
          </p:cNvPr>
          <p:cNvSpPr/>
          <p:nvPr/>
        </p:nvSpPr>
        <p:spPr>
          <a:xfrm>
            <a:off x="6948699" y="2104824"/>
            <a:ext cx="1553777" cy="839711"/>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1" name="Image 10">
            <a:extLst>
              <a:ext uri="{FF2B5EF4-FFF2-40B4-BE49-F238E27FC236}">
                <a16:creationId xmlns:a16="http://schemas.microsoft.com/office/drawing/2014/main" xmlns="" id="{869048CC-BDAF-455A-B7AB-F6C26F12CF6A}"/>
              </a:ext>
            </a:extLst>
          </p:cNvPr>
          <p:cNvPicPr>
            <a:picLocks noChangeAspect="1"/>
          </p:cNvPicPr>
          <p:nvPr/>
        </p:nvPicPr>
        <p:blipFill>
          <a:blip r:embed="rId4"/>
          <a:stretch>
            <a:fillRect/>
          </a:stretch>
        </p:blipFill>
        <p:spPr>
          <a:xfrm>
            <a:off x="5940835" y="2207525"/>
            <a:ext cx="982220" cy="3435569"/>
          </a:xfrm>
          <a:prstGeom prst="rect">
            <a:avLst/>
          </a:prstGeom>
          <a:ln>
            <a:solidFill>
              <a:srgbClr val="114F9D"/>
            </a:solidFill>
          </a:ln>
        </p:spPr>
      </p:pic>
      <p:pic>
        <p:nvPicPr>
          <p:cNvPr id="10" name="Image 9">
            <a:extLst>
              <a:ext uri="{FF2B5EF4-FFF2-40B4-BE49-F238E27FC236}">
                <a16:creationId xmlns:a16="http://schemas.microsoft.com/office/drawing/2014/main" xmlns="" id="{A007C59A-FE8E-43FF-A11F-1E35647EC70C}"/>
              </a:ext>
            </a:extLst>
          </p:cNvPr>
          <p:cNvPicPr>
            <a:picLocks noChangeAspect="1"/>
          </p:cNvPicPr>
          <p:nvPr/>
        </p:nvPicPr>
        <p:blipFill>
          <a:blip r:embed="rId5"/>
          <a:stretch>
            <a:fillRect/>
          </a:stretch>
        </p:blipFill>
        <p:spPr>
          <a:xfrm>
            <a:off x="427718" y="1269285"/>
            <a:ext cx="1036621" cy="3663352"/>
          </a:xfrm>
          <a:prstGeom prst="rect">
            <a:avLst/>
          </a:prstGeom>
          <a:ln>
            <a:solidFill>
              <a:srgbClr val="114F9D"/>
            </a:solidFill>
          </a:ln>
        </p:spPr>
      </p:pic>
      <p:sp>
        <p:nvSpPr>
          <p:cNvPr id="19" name="Ellipse 18">
            <a:extLst>
              <a:ext uri="{FF2B5EF4-FFF2-40B4-BE49-F238E27FC236}">
                <a16:creationId xmlns:a16="http://schemas.microsoft.com/office/drawing/2014/main" xmlns="" id="{EB30A8EB-723D-405B-9247-B4CD6D1E4057}"/>
              </a:ext>
            </a:extLst>
          </p:cNvPr>
          <p:cNvSpPr/>
          <p:nvPr/>
        </p:nvSpPr>
        <p:spPr>
          <a:xfrm>
            <a:off x="1370920" y="1839096"/>
            <a:ext cx="1871482" cy="1032964"/>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1" name="Ellipse 20">
            <a:extLst>
              <a:ext uri="{FF2B5EF4-FFF2-40B4-BE49-F238E27FC236}">
                <a16:creationId xmlns:a16="http://schemas.microsoft.com/office/drawing/2014/main" xmlns="" id="{DE1D1F64-7594-4399-BA10-3FD24D90A92E}"/>
              </a:ext>
            </a:extLst>
          </p:cNvPr>
          <p:cNvSpPr/>
          <p:nvPr/>
        </p:nvSpPr>
        <p:spPr>
          <a:xfrm>
            <a:off x="6342077" y="4605988"/>
            <a:ext cx="1373229" cy="611010"/>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0" name="Ellipse 19">
            <a:extLst>
              <a:ext uri="{FF2B5EF4-FFF2-40B4-BE49-F238E27FC236}">
                <a16:creationId xmlns:a16="http://schemas.microsoft.com/office/drawing/2014/main" xmlns="" id="{1F96AD30-BA0A-4636-A084-36E53DDBF910}"/>
              </a:ext>
            </a:extLst>
          </p:cNvPr>
          <p:cNvSpPr/>
          <p:nvPr/>
        </p:nvSpPr>
        <p:spPr>
          <a:xfrm>
            <a:off x="5028096" y="3450672"/>
            <a:ext cx="1524336" cy="1015068"/>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8" name="Ellipse 17">
            <a:extLst>
              <a:ext uri="{FF2B5EF4-FFF2-40B4-BE49-F238E27FC236}">
                <a16:creationId xmlns:a16="http://schemas.microsoft.com/office/drawing/2014/main" xmlns="" id="{F17AB453-4D2B-4A3A-A7D5-A158C6139CA6}"/>
              </a:ext>
            </a:extLst>
          </p:cNvPr>
          <p:cNvSpPr/>
          <p:nvPr/>
        </p:nvSpPr>
        <p:spPr>
          <a:xfrm>
            <a:off x="427717" y="4502422"/>
            <a:ext cx="1036621" cy="514905"/>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Image 2">
            <a:extLst>
              <a:ext uri="{FF2B5EF4-FFF2-40B4-BE49-F238E27FC236}">
                <a16:creationId xmlns:a16="http://schemas.microsoft.com/office/drawing/2014/main" xmlns="" id="{8FCDD108-8D3D-46E4-8674-C01F1C2CF0F7}"/>
              </a:ext>
            </a:extLst>
          </p:cNvPr>
          <p:cNvPicPr>
            <a:picLocks noChangeAspect="1"/>
          </p:cNvPicPr>
          <p:nvPr/>
        </p:nvPicPr>
        <p:blipFill>
          <a:blip r:embed="rId6"/>
          <a:stretch>
            <a:fillRect/>
          </a:stretch>
        </p:blipFill>
        <p:spPr>
          <a:xfrm>
            <a:off x="3405026" y="1252742"/>
            <a:ext cx="1321911" cy="4677532"/>
          </a:xfrm>
          <a:prstGeom prst="rect">
            <a:avLst/>
          </a:prstGeom>
          <a:ln>
            <a:solidFill>
              <a:srgbClr val="114F9D"/>
            </a:solidFill>
          </a:ln>
        </p:spPr>
      </p:pic>
      <p:sp>
        <p:nvSpPr>
          <p:cNvPr id="2" name="ZoneTexte 1">
            <a:extLst>
              <a:ext uri="{FF2B5EF4-FFF2-40B4-BE49-F238E27FC236}">
                <a16:creationId xmlns:a16="http://schemas.microsoft.com/office/drawing/2014/main" xmlns="" id="{5965B69F-3EF7-4539-8D7D-973A648B9333}"/>
              </a:ext>
            </a:extLst>
          </p:cNvPr>
          <p:cNvSpPr txBox="1"/>
          <p:nvPr/>
        </p:nvSpPr>
        <p:spPr>
          <a:xfrm>
            <a:off x="1370920" y="1929950"/>
            <a:ext cx="1844859"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Patient information</a:t>
            </a:r>
          </a:p>
          <a:p>
            <a:pPr marL="0" marR="0" indent="0" algn="ctr"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from the </a:t>
            </a:r>
          </a:p>
          <a:p>
            <a:pPr marL="0" marR="0" indent="0" algn="ctr"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consultation</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5" name="ZoneTexte 14">
            <a:extLst>
              <a:ext uri="{FF2B5EF4-FFF2-40B4-BE49-F238E27FC236}">
                <a16:creationId xmlns:a16="http://schemas.microsoft.com/office/drawing/2014/main" xmlns="" id="{F4463125-50E2-4EC5-9771-2A10490A6CDB}"/>
              </a:ext>
            </a:extLst>
          </p:cNvPr>
          <p:cNvSpPr txBox="1"/>
          <p:nvPr/>
        </p:nvSpPr>
        <p:spPr>
          <a:xfrm>
            <a:off x="5260795" y="3581401"/>
            <a:ext cx="1058939"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Measured </a:t>
            </a:r>
          </a:p>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patient </a:t>
            </a:r>
          </a:p>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vitals</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6" name="ZoneTexte 15">
            <a:extLst>
              <a:ext uri="{FF2B5EF4-FFF2-40B4-BE49-F238E27FC236}">
                <a16:creationId xmlns:a16="http://schemas.microsoft.com/office/drawing/2014/main" xmlns="" id="{F3960568-12AD-459F-AFFA-A3DC09B3E710}"/>
              </a:ext>
            </a:extLst>
          </p:cNvPr>
          <p:cNvSpPr txBox="1"/>
          <p:nvPr/>
        </p:nvSpPr>
        <p:spPr>
          <a:xfrm>
            <a:off x="6440851" y="4671029"/>
            <a:ext cx="1118251"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Lab</a:t>
            </a:r>
          </a:p>
          <a:p>
            <a:pPr marL="0" marR="0" indent="0" algn="ctr"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results</a:t>
            </a:r>
          </a:p>
        </p:txBody>
      </p:sp>
      <p:sp>
        <p:nvSpPr>
          <p:cNvPr id="17" name="ZoneTexte 16">
            <a:extLst>
              <a:ext uri="{FF2B5EF4-FFF2-40B4-BE49-F238E27FC236}">
                <a16:creationId xmlns:a16="http://schemas.microsoft.com/office/drawing/2014/main" xmlns="" id="{3E86FDA2-D082-46BD-9A4E-2A6DD3779C0A}"/>
              </a:ext>
            </a:extLst>
          </p:cNvPr>
          <p:cNvSpPr txBox="1"/>
          <p:nvPr/>
        </p:nvSpPr>
        <p:spPr>
          <a:xfrm>
            <a:off x="506507" y="4605987"/>
            <a:ext cx="890624"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Timers </a:t>
            </a:r>
          </a:p>
        </p:txBody>
      </p:sp>
      <p:sp>
        <p:nvSpPr>
          <p:cNvPr id="25" name="ZoneTexte 24">
            <a:extLst>
              <a:ext uri="{FF2B5EF4-FFF2-40B4-BE49-F238E27FC236}">
                <a16:creationId xmlns:a16="http://schemas.microsoft.com/office/drawing/2014/main" xmlns="" id="{8E9783E2-D4B9-433F-8735-7EBDAA7CE8A8}"/>
              </a:ext>
            </a:extLst>
          </p:cNvPr>
          <p:cNvSpPr txBox="1"/>
          <p:nvPr/>
        </p:nvSpPr>
        <p:spPr>
          <a:xfrm>
            <a:off x="6999976" y="2233708"/>
            <a:ext cx="150938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Staff present </a:t>
            </a:r>
          </a:p>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in the room</a:t>
            </a:r>
          </a:p>
        </p:txBody>
      </p:sp>
      <p:sp>
        <p:nvSpPr>
          <p:cNvPr id="4" name="Titre 3">
            <a:extLst>
              <a:ext uri="{FF2B5EF4-FFF2-40B4-BE49-F238E27FC236}">
                <a16:creationId xmlns:a16="http://schemas.microsoft.com/office/drawing/2014/main" xmlns="" id="{5F9B5A3D-15BB-418E-B15B-688C0B632276}"/>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ANAESTHESIA RECORD - </a:t>
            </a:r>
            <a:r>
              <a:rPr lang="en-GB" sz="1800" b="0" i="0" u="none" baseline="0" dirty="0">
                <a:latin typeface="Montserrat" panose="00000500000000000000" pitchFamily="50" charset="0"/>
              </a:rPr>
              <a:t>Presentation</a:t>
            </a:r>
            <a:r>
              <a:rPr lang="en-GB" sz="2800" b="0" i="0" u="none" baseline="0" dirty="0">
                <a:latin typeface="Montserrat" panose="00000500000000000000" pitchFamily="50" charset="0"/>
              </a:rPr>
              <a:t> </a:t>
            </a:r>
            <a:endParaRPr lang="en-GB" sz="2800" dirty="0">
              <a:latin typeface="Montserrat" panose="00000500000000000000" pitchFamily="50" charset="0"/>
            </a:endParaRPr>
          </a:p>
        </p:txBody>
      </p:sp>
      <p:sp>
        <p:nvSpPr>
          <p:cNvPr id="23" name="Rectangle 22">
            <a:extLst>
              <a:ext uri="{FF2B5EF4-FFF2-40B4-BE49-F238E27FC236}">
                <a16:creationId xmlns:a16="http://schemas.microsoft.com/office/drawing/2014/main" xmlns="" id="{052CC47D-B1E9-4A36-A360-479B4D8E2FCB}"/>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cxnSp>
        <p:nvCxnSpPr>
          <p:cNvPr id="27" name="Connecteur droit avec flèche 26">
            <a:extLst>
              <a:ext uri="{FF2B5EF4-FFF2-40B4-BE49-F238E27FC236}">
                <a16:creationId xmlns:a16="http://schemas.microsoft.com/office/drawing/2014/main" xmlns="" id="{BD27530A-2108-4A85-81DC-05AF631A5D9A}"/>
              </a:ext>
            </a:extLst>
          </p:cNvPr>
          <p:cNvCxnSpPr>
            <a:cxnSpLocks/>
          </p:cNvCxnSpPr>
          <p:nvPr/>
        </p:nvCxnSpPr>
        <p:spPr>
          <a:xfrm flipH="1">
            <a:off x="1464338" y="1336475"/>
            <a:ext cx="1936922" cy="41793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xmlns="" id="{B7AEAE73-53AF-4468-BAA9-316E9F29328B}"/>
              </a:ext>
            </a:extLst>
          </p:cNvPr>
          <p:cNvCxnSpPr>
            <a:cxnSpLocks/>
          </p:cNvCxnSpPr>
          <p:nvPr/>
        </p:nvCxnSpPr>
        <p:spPr>
          <a:xfrm>
            <a:off x="4008030" y="1436343"/>
            <a:ext cx="1885881" cy="12322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9" name="Connecteur droit avec flèche 28">
            <a:extLst>
              <a:ext uri="{FF2B5EF4-FFF2-40B4-BE49-F238E27FC236}">
                <a16:creationId xmlns:a16="http://schemas.microsoft.com/office/drawing/2014/main" xmlns="" id="{6B78266C-0361-4549-827A-BBA9FC878117}"/>
              </a:ext>
            </a:extLst>
          </p:cNvPr>
          <p:cNvCxnSpPr>
            <a:cxnSpLocks/>
          </p:cNvCxnSpPr>
          <p:nvPr/>
        </p:nvCxnSpPr>
        <p:spPr>
          <a:xfrm>
            <a:off x="4618924" y="1369094"/>
            <a:ext cx="3216870" cy="4700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050290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animBg="1"/>
      <p:bldP spid="21" grpId="0" animBg="1"/>
      <p:bldP spid="20" grpId="0" animBg="1"/>
      <p:bldP spid="18" grpId="0" animBg="1"/>
      <p:bldP spid="2" grpId="0"/>
      <p:bldP spid="15" grpId="0"/>
      <p:bldP spid="16" grpId="0"/>
      <p:bldP spid="17"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xmlns="" id="{FE3FBD42-CBE8-4482-AA69-4825ABC3EC0A}"/>
              </a:ext>
            </a:extLst>
          </p:cNvPr>
          <p:cNvPicPr>
            <a:picLocks noChangeAspect="1"/>
          </p:cNvPicPr>
          <p:nvPr/>
        </p:nvPicPr>
        <p:blipFill rotWithShape="1">
          <a:blip r:embed="rId3"/>
          <a:srcRect l="5306" t="14914"/>
          <a:stretch/>
        </p:blipFill>
        <p:spPr>
          <a:xfrm>
            <a:off x="6860651" y="1561536"/>
            <a:ext cx="1924050" cy="542974"/>
          </a:xfrm>
          <a:prstGeom prst="rect">
            <a:avLst/>
          </a:prstGeom>
        </p:spPr>
      </p:pic>
      <p:sp>
        <p:nvSpPr>
          <p:cNvPr id="2" name="Titre 1">
            <a:extLst>
              <a:ext uri="{FF2B5EF4-FFF2-40B4-BE49-F238E27FC236}">
                <a16:creationId xmlns:a16="http://schemas.microsoft.com/office/drawing/2014/main" xmlns="" id="{A0C9C84A-EAF7-4B62-A10C-0DE5F72EE1EC}"/>
              </a:ext>
            </a:extLst>
          </p:cNvPr>
          <p:cNvSpPr>
            <a:spLocks noGrp="1"/>
          </p:cNvSpPr>
          <p:nvPr>
            <p:ph type="title" idx="4294967295"/>
          </p:nvPr>
        </p:nvSpPr>
        <p:spPr/>
        <p:txBody>
          <a:bodyPr>
            <a:noAutofit/>
          </a:bodyPr>
          <a:lstStyle/>
          <a:p>
            <a:pPr algn="l" rtl="0"/>
            <a:r>
              <a:rPr lang="en-GB" sz="2800" b="0" i="0" u="none" baseline="0" dirty="0">
                <a:solidFill>
                  <a:srgbClr val="114F9D"/>
                </a:solidFill>
                <a:latin typeface="Montserrat" panose="00000500000000000000" pitchFamily="50" charset="0"/>
              </a:rPr>
              <a:t>ANAESTHESIA RECORD - </a:t>
            </a:r>
            <a:r>
              <a:rPr lang="en-GB" sz="1800" b="0" i="0" u="none" baseline="0" dirty="0">
                <a:solidFill>
                  <a:srgbClr val="114F9D"/>
                </a:solidFill>
                <a:latin typeface="Montserrat" panose="00000500000000000000" pitchFamily="50" charset="0"/>
              </a:rPr>
              <a:t>Presentation</a:t>
            </a:r>
          </a:p>
        </p:txBody>
      </p:sp>
      <p:sp>
        <p:nvSpPr>
          <p:cNvPr id="10" name="Rectangle 9">
            <a:extLst>
              <a:ext uri="{FF2B5EF4-FFF2-40B4-BE49-F238E27FC236}">
                <a16:creationId xmlns:a16="http://schemas.microsoft.com/office/drawing/2014/main" xmlns="" id="{16B9AD49-9AD7-41DA-BB13-09AB19180B8C}"/>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pic>
        <p:nvPicPr>
          <p:cNvPr id="5" name="Image 4">
            <a:extLst>
              <a:ext uri="{FF2B5EF4-FFF2-40B4-BE49-F238E27FC236}">
                <a16:creationId xmlns:a16="http://schemas.microsoft.com/office/drawing/2014/main" xmlns="" id="{835E582C-92DA-41BC-99C5-13AD502A3D04}"/>
              </a:ext>
            </a:extLst>
          </p:cNvPr>
          <p:cNvPicPr>
            <a:picLocks noChangeAspect="1"/>
          </p:cNvPicPr>
          <p:nvPr/>
        </p:nvPicPr>
        <p:blipFill>
          <a:blip r:embed="rId4"/>
          <a:stretch>
            <a:fillRect/>
          </a:stretch>
        </p:blipFill>
        <p:spPr>
          <a:xfrm>
            <a:off x="1222301" y="2662601"/>
            <a:ext cx="6379535" cy="3429000"/>
          </a:xfrm>
          <a:prstGeom prst="rect">
            <a:avLst/>
          </a:prstGeom>
          <a:ln>
            <a:solidFill>
              <a:srgbClr val="114F9D"/>
            </a:solidFill>
          </a:ln>
        </p:spPr>
      </p:pic>
      <p:sp>
        <p:nvSpPr>
          <p:cNvPr id="11" name="ZoneTexte 10">
            <a:extLst>
              <a:ext uri="{FF2B5EF4-FFF2-40B4-BE49-F238E27FC236}">
                <a16:creationId xmlns:a16="http://schemas.microsoft.com/office/drawing/2014/main" xmlns="" id="{5378C527-9AA9-4273-8A0B-DCB38C6656AD}"/>
              </a:ext>
            </a:extLst>
          </p:cNvPr>
          <p:cNvSpPr txBox="1"/>
          <p:nvPr/>
        </p:nvSpPr>
        <p:spPr>
          <a:xfrm>
            <a:off x="916557" y="1239128"/>
            <a:ext cx="7932617" cy="523216"/>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Permanent top ribbon </a:t>
            </a:r>
            <a:r>
              <a:rPr lang="en-GB" sz="1400" b="0" i="0" u="none" baseline="0" dirty="0" smtClean="0">
                <a:solidFill>
                  <a:srgbClr val="114F9D"/>
                </a:solidFill>
                <a:latin typeface="Montserrat" panose="00000500000000000000" pitchFamily="50" charset="0"/>
              </a:rPr>
              <a:t>stating ‘LAST </a:t>
            </a:r>
            <a:r>
              <a:rPr lang="en-GB" sz="1400" b="0" i="0" u="none" baseline="0" dirty="0">
                <a:solidFill>
                  <a:srgbClr val="114F9D"/>
                </a:solidFill>
                <a:latin typeface="Montserrat" panose="00000500000000000000" pitchFamily="50" charset="0"/>
              </a:rPr>
              <a:t>NAME, FIRST NAME, age, weight, height</a:t>
            </a:r>
            <a:r>
              <a:rPr lang="en-GB" sz="1400" b="0" i="0" u="none" baseline="0" dirty="0" smtClean="0">
                <a:solidFill>
                  <a:srgbClr val="114F9D"/>
                </a:solidFill>
                <a:latin typeface="Montserrat" panose="00000500000000000000" pitchFamily="50" charset="0"/>
              </a:rPr>
              <a:t>,</a:t>
            </a:r>
            <a:br>
              <a:rPr lang="en-GB" sz="1400" b="0" i="0" u="none" baseline="0" dirty="0" smtClean="0">
                <a:solidFill>
                  <a:srgbClr val="114F9D"/>
                </a:solidFill>
                <a:latin typeface="Montserrat" panose="00000500000000000000" pitchFamily="50" charset="0"/>
              </a:rPr>
            </a:br>
            <a:r>
              <a:rPr lang="en-GB" sz="1400" b="0" i="0" u="none" baseline="0" dirty="0" smtClean="0">
                <a:solidFill>
                  <a:srgbClr val="114F9D"/>
                </a:solidFill>
                <a:latin typeface="Montserrat" panose="00000500000000000000" pitchFamily="50" charset="0"/>
              </a:rPr>
              <a:t>theoretical </a:t>
            </a:r>
            <a:r>
              <a:rPr lang="en-GB" sz="1400" b="0" i="0" u="none" baseline="0" dirty="0">
                <a:solidFill>
                  <a:srgbClr val="114F9D"/>
                </a:solidFill>
                <a:latin typeface="Montserrat" panose="00000500000000000000" pitchFamily="50" charset="0"/>
              </a:rPr>
              <a:t>weight and allergies (when you hover)</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3" name="Connecteur droit avec flèche 12">
            <a:extLst>
              <a:ext uri="{FF2B5EF4-FFF2-40B4-BE49-F238E27FC236}">
                <a16:creationId xmlns:a16="http://schemas.microsoft.com/office/drawing/2014/main" xmlns="" id="{DDDAC5AD-26FE-45BC-861E-0FD88EA9BED4}"/>
              </a:ext>
            </a:extLst>
          </p:cNvPr>
          <p:cNvCxnSpPr>
            <a:cxnSpLocks/>
          </p:cNvCxnSpPr>
          <p:nvPr/>
        </p:nvCxnSpPr>
        <p:spPr>
          <a:xfrm>
            <a:off x="1828800" y="2207507"/>
            <a:ext cx="778990" cy="45509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5" name="Image 14">
            <a:extLst>
              <a:ext uri="{FF2B5EF4-FFF2-40B4-BE49-F238E27FC236}">
                <a16:creationId xmlns:a16="http://schemas.microsoft.com/office/drawing/2014/main" xmlns="" id="{68ACBB69-4036-4ECF-848A-F3E37D45DE6E}"/>
              </a:ext>
            </a:extLst>
          </p:cNvPr>
          <p:cNvPicPr>
            <a:picLocks noChangeAspect="1"/>
          </p:cNvPicPr>
          <p:nvPr/>
        </p:nvPicPr>
        <p:blipFill rotWithShape="1">
          <a:blip r:embed="rId5"/>
          <a:srcRect t="9919" b="17172"/>
          <a:stretch/>
        </p:blipFill>
        <p:spPr>
          <a:xfrm>
            <a:off x="95250" y="1928989"/>
            <a:ext cx="6379535" cy="257175"/>
          </a:xfrm>
          <a:prstGeom prst="rect">
            <a:avLst/>
          </a:prstGeom>
          <a:scene3d>
            <a:camera prst="orthographicFront"/>
            <a:lightRig rig="threePt" dir="t"/>
          </a:scene3d>
          <a:sp3d contourW="12700">
            <a:contourClr>
              <a:srgbClr val="61A0ED"/>
            </a:contourClr>
          </a:sp3d>
        </p:spPr>
      </p:pic>
      <p:sp>
        <p:nvSpPr>
          <p:cNvPr id="18" name="Ellipse 17">
            <a:extLst>
              <a:ext uri="{FF2B5EF4-FFF2-40B4-BE49-F238E27FC236}">
                <a16:creationId xmlns:a16="http://schemas.microsoft.com/office/drawing/2014/main" xmlns="" id="{0522213E-FCB5-45CB-BD7E-521D8597D941}"/>
              </a:ext>
            </a:extLst>
          </p:cNvPr>
          <p:cNvSpPr/>
          <p:nvPr/>
        </p:nvSpPr>
        <p:spPr>
          <a:xfrm>
            <a:off x="6762750" y="2591922"/>
            <a:ext cx="1019175" cy="538333"/>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xmlns="" id="{0BB6052F-6B52-42AF-8202-58B7F1310673}"/>
              </a:ext>
            </a:extLst>
          </p:cNvPr>
          <p:cNvCxnSpPr/>
          <p:nvPr/>
        </p:nvCxnSpPr>
        <p:spPr>
          <a:xfrm flipH="1">
            <a:off x="7534711" y="2104510"/>
            <a:ext cx="580589" cy="48741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742127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F89F36F1-004C-4066-A118-2D0CE00A1FF5}"/>
              </a:ext>
            </a:extLst>
          </p:cNvPr>
          <p:cNvPicPr>
            <a:picLocks noChangeAspect="1"/>
          </p:cNvPicPr>
          <p:nvPr/>
        </p:nvPicPr>
        <p:blipFill rotWithShape="1">
          <a:blip r:embed="rId3"/>
          <a:srcRect t="5004" b="12904"/>
          <a:stretch/>
        </p:blipFill>
        <p:spPr>
          <a:xfrm>
            <a:off x="222804" y="2123180"/>
            <a:ext cx="8698391" cy="290091"/>
          </a:xfrm>
          <a:prstGeom prst="rect">
            <a:avLst/>
          </a:prstGeom>
        </p:spPr>
      </p:pic>
      <p:sp>
        <p:nvSpPr>
          <p:cNvPr id="7" name="ZoneTexte 6">
            <a:extLst>
              <a:ext uri="{FF2B5EF4-FFF2-40B4-BE49-F238E27FC236}">
                <a16:creationId xmlns:a16="http://schemas.microsoft.com/office/drawing/2014/main" xmlns="" id="{1713A1CF-C9D0-4AD6-BE0E-6B20438086C8}"/>
              </a:ext>
            </a:extLst>
          </p:cNvPr>
          <p:cNvSpPr txBox="1"/>
          <p:nvPr/>
        </p:nvSpPr>
        <p:spPr>
          <a:xfrm>
            <a:off x="1199480" y="1593359"/>
            <a:ext cx="6592506" cy="307773"/>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sng" strike="noStrike" cap="none" spc="0" normalizeH="0" baseline="0" dirty="0">
                <a:ln>
                  <a:noFill/>
                </a:ln>
                <a:solidFill>
                  <a:srgbClr val="114F9D"/>
                </a:solidFill>
                <a:effectLst/>
                <a:uFillTx/>
                <a:latin typeface="Montserrat" panose="00000500000000000000" pitchFamily="50" charset="0"/>
                <a:sym typeface="Calibri"/>
              </a:rPr>
              <a:t>Button pane</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provides quick access to the main interventions</a:t>
            </a:r>
          </a:p>
        </p:txBody>
      </p:sp>
      <p:sp>
        <p:nvSpPr>
          <p:cNvPr id="2" name="Titre 1">
            <a:extLst>
              <a:ext uri="{FF2B5EF4-FFF2-40B4-BE49-F238E27FC236}">
                <a16:creationId xmlns:a16="http://schemas.microsoft.com/office/drawing/2014/main" xmlns="" id="{A0C9C84A-EAF7-4B62-A10C-0DE5F72EE1EC}"/>
              </a:ext>
            </a:extLst>
          </p:cNvPr>
          <p:cNvSpPr>
            <a:spLocks noGrp="1"/>
          </p:cNvSpPr>
          <p:nvPr>
            <p:ph type="title" idx="4294967295"/>
          </p:nvPr>
        </p:nvSpPr>
        <p:spPr/>
        <p:txBody>
          <a:bodyPr>
            <a:noAutofit/>
          </a:bodyPr>
          <a:lstStyle/>
          <a:p>
            <a:pPr algn="l" rtl="0"/>
            <a:r>
              <a:rPr lang="en-GB" sz="2800" b="0" i="0" u="none" baseline="0" dirty="0">
                <a:solidFill>
                  <a:srgbClr val="114F9D"/>
                </a:solidFill>
                <a:latin typeface="Montserrat" panose="00000500000000000000" pitchFamily="50" charset="0"/>
              </a:rPr>
              <a:t>ANAESTHESIA RECORD - </a:t>
            </a:r>
            <a:r>
              <a:rPr lang="en-GB" sz="1800" b="0" i="0" u="none" baseline="0" dirty="0">
                <a:solidFill>
                  <a:srgbClr val="114F9D"/>
                </a:solidFill>
                <a:latin typeface="Montserrat" panose="00000500000000000000" pitchFamily="50" charset="0"/>
              </a:rPr>
              <a:t>Presentation</a:t>
            </a:r>
          </a:p>
        </p:txBody>
      </p:sp>
      <p:sp>
        <p:nvSpPr>
          <p:cNvPr id="10" name="Rectangle 9">
            <a:extLst>
              <a:ext uri="{FF2B5EF4-FFF2-40B4-BE49-F238E27FC236}">
                <a16:creationId xmlns:a16="http://schemas.microsoft.com/office/drawing/2014/main" xmlns="" id="{16B9AD49-9AD7-41DA-BB13-09AB19180B8C}"/>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pic>
        <p:nvPicPr>
          <p:cNvPr id="8" name="Image 7">
            <a:extLst>
              <a:ext uri="{FF2B5EF4-FFF2-40B4-BE49-F238E27FC236}">
                <a16:creationId xmlns:a16="http://schemas.microsoft.com/office/drawing/2014/main" xmlns="" id="{846F156A-3C27-4104-A8D9-CAE61DEACE47}"/>
              </a:ext>
            </a:extLst>
          </p:cNvPr>
          <p:cNvPicPr>
            <a:picLocks noChangeAspect="1"/>
          </p:cNvPicPr>
          <p:nvPr/>
        </p:nvPicPr>
        <p:blipFill>
          <a:blip r:embed="rId4"/>
          <a:stretch>
            <a:fillRect/>
          </a:stretch>
        </p:blipFill>
        <p:spPr>
          <a:xfrm>
            <a:off x="3116914" y="2952749"/>
            <a:ext cx="5804281" cy="3119801"/>
          </a:xfrm>
          <a:prstGeom prst="rect">
            <a:avLst/>
          </a:prstGeom>
          <a:ln>
            <a:solidFill>
              <a:srgbClr val="114F9D"/>
            </a:solidFill>
          </a:ln>
        </p:spPr>
      </p:pic>
      <p:sp>
        <p:nvSpPr>
          <p:cNvPr id="3" name="Rectangle 2">
            <a:extLst>
              <a:ext uri="{FF2B5EF4-FFF2-40B4-BE49-F238E27FC236}">
                <a16:creationId xmlns:a16="http://schemas.microsoft.com/office/drawing/2014/main" xmlns="" id="{4CBED2EC-FAFA-4EE4-8C6C-4F0B1A21A30E}"/>
              </a:ext>
            </a:extLst>
          </p:cNvPr>
          <p:cNvSpPr/>
          <p:nvPr/>
        </p:nvSpPr>
        <p:spPr>
          <a:xfrm>
            <a:off x="3048000" y="3343275"/>
            <a:ext cx="5981700" cy="29883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5" name="Connecteur droit avec flèche 4">
            <a:extLst>
              <a:ext uri="{FF2B5EF4-FFF2-40B4-BE49-F238E27FC236}">
                <a16:creationId xmlns:a16="http://schemas.microsoft.com/office/drawing/2014/main" xmlns="" id="{21276684-8C09-4DCC-9445-5F11F436571C}"/>
              </a:ext>
            </a:extLst>
          </p:cNvPr>
          <p:cNvCxnSpPr>
            <a:cxnSpLocks/>
          </p:cNvCxnSpPr>
          <p:nvPr/>
        </p:nvCxnSpPr>
        <p:spPr>
          <a:xfrm>
            <a:off x="1762125" y="2477447"/>
            <a:ext cx="1219200" cy="865828"/>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3497781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36415618-2494-4619-B135-57238F08DD33}"/>
              </a:ext>
            </a:extLst>
          </p:cNvPr>
          <p:cNvPicPr>
            <a:picLocks noChangeAspect="1"/>
          </p:cNvPicPr>
          <p:nvPr/>
        </p:nvPicPr>
        <p:blipFill>
          <a:blip r:embed="rId3"/>
          <a:stretch>
            <a:fillRect/>
          </a:stretch>
        </p:blipFill>
        <p:spPr>
          <a:xfrm>
            <a:off x="814388" y="2126992"/>
            <a:ext cx="7774726" cy="3883284"/>
          </a:xfrm>
          <a:prstGeom prst="rect">
            <a:avLst/>
          </a:prstGeom>
          <a:ln w="9525">
            <a:solidFill>
              <a:srgbClr val="61A0ED"/>
            </a:solidFill>
          </a:ln>
        </p:spPr>
      </p:pic>
      <p:sp>
        <p:nvSpPr>
          <p:cNvPr id="8" name="ZoneTexte 7">
            <a:extLst>
              <a:ext uri="{FF2B5EF4-FFF2-40B4-BE49-F238E27FC236}">
                <a16:creationId xmlns:a16="http://schemas.microsoft.com/office/drawing/2014/main" xmlns="" id="{4A1625A4-7EF6-4E8D-AE1A-0959914F8A4C}"/>
              </a:ext>
            </a:extLst>
          </p:cNvPr>
          <p:cNvSpPr txBox="1"/>
          <p:nvPr/>
        </p:nvSpPr>
        <p:spPr>
          <a:xfrm>
            <a:off x="677246" y="1286103"/>
            <a:ext cx="7552353" cy="523216"/>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sng" strike="noStrike" cap="none" spc="0" normalizeH="0" baseline="0" dirty="0">
                <a:ln>
                  <a:noFill/>
                </a:ln>
                <a:solidFill>
                  <a:srgbClr val="114F9D"/>
                </a:solidFill>
                <a:effectLst/>
                <a:uFillTx/>
                <a:latin typeface="Montserrat" panose="00000500000000000000" pitchFamily="50" charset="0"/>
                <a:sym typeface="Calibri"/>
              </a:rPr>
              <a:t>Chart pane</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graphic and numerical view of the process of the operation </a:t>
            </a:r>
          </a:p>
          <a:p>
            <a:pPr algn="l" rtl="0"/>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identical to paper version </a:t>
            </a:r>
            <a:r>
              <a:rPr lang="en-GB" sz="1400" b="0" i="0" u="none" baseline="0" dirty="0">
                <a:solidFill>
                  <a:srgbClr val="114F9D"/>
                </a:solidFill>
                <a:latin typeface="Montserrat" panose="00000500000000000000" pitchFamily="50" charset="0"/>
              </a:rPr>
              <a:t>(configurable pane) </a:t>
            </a:r>
            <a:endParaRPr lang="en-GB" altLang="fr-FR" sz="1400" dirty="0">
              <a:solidFill>
                <a:srgbClr val="114F9D"/>
              </a:solidFill>
              <a:latin typeface="Montserrat" panose="00000500000000000000" pitchFamily="50" charset="0"/>
              <a:cs typeface="Calibri Light"/>
              <a:sym typeface="Calibri Light"/>
            </a:endParaRPr>
          </a:p>
        </p:txBody>
      </p:sp>
      <p:sp>
        <p:nvSpPr>
          <p:cNvPr id="2" name="Titre 1">
            <a:extLst>
              <a:ext uri="{FF2B5EF4-FFF2-40B4-BE49-F238E27FC236}">
                <a16:creationId xmlns:a16="http://schemas.microsoft.com/office/drawing/2014/main" xmlns="" id="{A0C9C84A-EAF7-4B62-A10C-0DE5F72EE1EC}"/>
              </a:ext>
            </a:extLst>
          </p:cNvPr>
          <p:cNvSpPr>
            <a:spLocks noGrp="1"/>
          </p:cNvSpPr>
          <p:nvPr>
            <p:ph type="title" idx="4294967295"/>
          </p:nvPr>
        </p:nvSpPr>
        <p:spPr/>
        <p:txBody>
          <a:bodyPr>
            <a:noAutofit/>
          </a:bodyPr>
          <a:lstStyle/>
          <a:p>
            <a:pPr algn="l" rtl="0"/>
            <a:r>
              <a:rPr lang="en-GB" sz="2800" b="0" i="0" u="none" baseline="0" dirty="0">
                <a:solidFill>
                  <a:srgbClr val="114F9D"/>
                </a:solidFill>
                <a:latin typeface="Montserrat" panose="00000500000000000000" pitchFamily="50" charset="0"/>
              </a:rPr>
              <a:t>ANAESTHESIA RECORD - </a:t>
            </a:r>
            <a:r>
              <a:rPr lang="en-GB" sz="1800" b="0" i="0" u="none" baseline="0" dirty="0">
                <a:solidFill>
                  <a:srgbClr val="114F9D"/>
                </a:solidFill>
                <a:latin typeface="Montserrat" panose="00000500000000000000" pitchFamily="50" charset="0"/>
              </a:rPr>
              <a:t>Presentation</a:t>
            </a:r>
          </a:p>
        </p:txBody>
      </p:sp>
      <p:sp>
        <p:nvSpPr>
          <p:cNvPr id="3" name="Rectangle 2">
            <a:extLst>
              <a:ext uri="{FF2B5EF4-FFF2-40B4-BE49-F238E27FC236}">
                <a16:creationId xmlns:a16="http://schemas.microsoft.com/office/drawing/2014/main" xmlns="" id="{9E6172EB-A582-47AD-9305-3700104C9254}"/>
              </a:ext>
            </a:extLst>
          </p:cNvPr>
          <p:cNvSpPr/>
          <p:nvPr/>
        </p:nvSpPr>
        <p:spPr>
          <a:xfrm>
            <a:off x="7097036" y="2736097"/>
            <a:ext cx="332464" cy="3388477"/>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Rectangle 9">
            <a:extLst>
              <a:ext uri="{FF2B5EF4-FFF2-40B4-BE49-F238E27FC236}">
                <a16:creationId xmlns:a16="http://schemas.microsoft.com/office/drawing/2014/main" xmlns="" id="{16B9AD49-9AD7-41DA-BB13-09AB19180B8C}"/>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spTree>
    <p:extLst>
      <p:ext uri="{BB962C8B-B14F-4D97-AF65-F5344CB8AC3E}">
        <p14:creationId xmlns:p14="http://schemas.microsoft.com/office/powerpoint/2010/main" val="5846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xmlns="" id="{37563E50-03AE-4BD6-9B20-0A469D4700ED}"/>
              </a:ext>
            </a:extLst>
          </p:cNvPr>
          <p:cNvSpPr txBox="1"/>
          <p:nvPr/>
        </p:nvSpPr>
        <p:spPr>
          <a:xfrm>
            <a:off x="154499" y="980801"/>
            <a:ext cx="2579736"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200" dirty="0" smtClean="0">
                <a:solidFill>
                  <a:srgbClr val="114F9D"/>
                </a:solidFill>
                <a:latin typeface="Montserrat" panose="00000500000000000000" pitchFamily="50" charset="0"/>
              </a:rPr>
              <a:t>Patient information panes</a:t>
            </a:r>
            <a:endParaRPr lang="en-GB" sz="1200" dirty="0">
              <a:solidFill>
                <a:srgbClr val="114F9D"/>
              </a:solidFill>
              <a:latin typeface="Montserrat" panose="00000500000000000000" pitchFamily="50" charset="0"/>
            </a:endParaRPr>
          </a:p>
        </p:txBody>
      </p:sp>
      <p:sp>
        <p:nvSpPr>
          <p:cNvPr id="29" name="ZoneTexte 28">
            <a:extLst>
              <a:ext uri="{FF2B5EF4-FFF2-40B4-BE49-F238E27FC236}">
                <a16:creationId xmlns:a16="http://schemas.microsoft.com/office/drawing/2014/main" xmlns="" id="{F5FBDD2B-7546-4919-BF64-305F788428CC}"/>
              </a:ext>
            </a:extLst>
          </p:cNvPr>
          <p:cNvSpPr txBox="1"/>
          <p:nvPr/>
        </p:nvSpPr>
        <p:spPr>
          <a:xfrm>
            <a:off x="8070882" y="2838611"/>
            <a:ext cx="650174"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GB" sz="1200" dirty="0" smtClean="0">
                <a:solidFill>
                  <a:srgbClr val="114F9D"/>
                </a:solidFill>
                <a:latin typeface="Montserrat" panose="00000500000000000000" pitchFamily="50" charset="0"/>
              </a:rPr>
              <a:t>Button</a:t>
            </a:r>
            <a:br>
              <a:rPr lang="en-GB" sz="1200" dirty="0" smtClean="0">
                <a:solidFill>
                  <a:srgbClr val="114F9D"/>
                </a:solidFill>
                <a:latin typeface="Montserrat" panose="00000500000000000000" pitchFamily="50" charset="0"/>
              </a:rPr>
            </a:br>
            <a:r>
              <a:rPr lang="en-GB" sz="1200" dirty="0" smtClean="0">
                <a:solidFill>
                  <a:srgbClr val="114F9D"/>
                </a:solidFill>
                <a:latin typeface="Montserrat" panose="00000500000000000000" pitchFamily="50" charset="0"/>
              </a:rPr>
              <a:t>pane</a:t>
            </a:r>
            <a:endParaRPr lang="en-GB" sz="1200" dirty="0">
              <a:solidFill>
                <a:srgbClr val="114F9D"/>
              </a:solidFill>
              <a:latin typeface="Montserrat" panose="00000500000000000000" pitchFamily="50" charset="0"/>
            </a:endParaRPr>
          </a:p>
        </p:txBody>
      </p:sp>
      <p:sp>
        <p:nvSpPr>
          <p:cNvPr id="38" name="ZoneTexte 37">
            <a:extLst>
              <a:ext uri="{FF2B5EF4-FFF2-40B4-BE49-F238E27FC236}">
                <a16:creationId xmlns:a16="http://schemas.microsoft.com/office/drawing/2014/main" xmlns="" id="{2EB5A570-0B05-4837-8E82-72E777AE9D42}"/>
              </a:ext>
            </a:extLst>
          </p:cNvPr>
          <p:cNvSpPr txBox="1"/>
          <p:nvPr/>
        </p:nvSpPr>
        <p:spPr>
          <a:xfrm>
            <a:off x="2592666" y="5633140"/>
            <a:ext cx="3160477"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r>
              <a:rPr lang="en-US" sz="1200" dirty="0" smtClean="0">
                <a:solidFill>
                  <a:srgbClr val="114F9D"/>
                </a:solidFill>
                <a:latin typeface="Montserrat" panose="00000500000000000000" pitchFamily="50" charset="0"/>
              </a:rPr>
              <a:t>Chart pane(mainly data recovery)</a:t>
            </a:r>
            <a:endParaRPr lang="en-US" sz="1200" dirty="0">
              <a:solidFill>
                <a:srgbClr val="114F9D"/>
              </a:solidFill>
              <a:latin typeface="Montserrat" panose="00000500000000000000" pitchFamily="50" charset="0"/>
            </a:endParaRPr>
          </a:p>
        </p:txBody>
      </p:sp>
      <p:sp>
        <p:nvSpPr>
          <p:cNvPr id="5" name="Rectangle 4">
            <a:extLst>
              <a:ext uri="{FF2B5EF4-FFF2-40B4-BE49-F238E27FC236}">
                <a16:creationId xmlns:a16="http://schemas.microsoft.com/office/drawing/2014/main" xmlns="" id="{E46ED882-D419-4998-BAB6-95809C78191C}"/>
              </a:ext>
            </a:extLst>
          </p:cNvPr>
          <p:cNvSpPr/>
          <p:nvPr/>
        </p:nvSpPr>
        <p:spPr>
          <a:xfrm>
            <a:off x="3583395" y="2568078"/>
            <a:ext cx="2873064" cy="461665"/>
          </a:xfrm>
          <a:prstGeom prst="rect">
            <a:avLst/>
          </a:prstGeom>
        </p:spPr>
        <p:txBody>
          <a:bodyPr wrap="square">
            <a:spAutoFit/>
          </a:bodyPr>
          <a:lstStyle/>
          <a:p>
            <a:r>
              <a:rPr lang="en-GB" sz="1200" dirty="0" smtClean="0">
                <a:solidFill>
                  <a:srgbClr val="114F9D"/>
                </a:solidFill>
                <a:latin typeface="Montserrat" panose="00000500000000000000" pitchFamily="50" charset="0"/>
              </a:rPr>
              <a:t>Intake / Output (drugs, urine output, blood loss)</a:t>
            </a:r>
            <a:endParaRPr lang="en-GB" sz="1200" dirty="0">
              <a:solidFill>
                <a:srgbClr val="114F9D"/>
              </a:solidFill>
              <a:latin typeface="Montserrat" panose="00000500000000000000" pitchFamily="50" charset="0"/>
            </a:endParaRPr>
          </a:p>
        </p:txBody>
      </p:sp>
      <p:sp>
        <p:nvSpPr>
          <p:cNvPr id="2" name="Titre 1">
            <a:extLst>
              <a:ext uri="{FF2B5EF4-FFF2-40B4-BE49-F238E27FC236}">
                <a16:creationId xmlns:a16="http://schemas.microsoft.com/office/drawing/2014/main" xmlns="" id="{9DCA329F-8BCB-4998-A09C-88E9730AC589}"/>
              </a:ext>
            </a:extLst>
          </p:cNvPr>
          <p:cNvSpPr>
            <a:spLocks noGrp="1"/>
          </p:cNvSpPr>
          <p:nvPr>
            <p:ph type="title" idx="4294967295"/>
          </p:nvPr>
        </p:nvSpPr>
        <p:spPr/>
        <p:txBody>
          <a:bodyPr>
            <a:noAutofit/>
          </a:bodyPr>
          <a:lstStyle/>
          <a:p>
            <a:r>
              <a:rPr lang="en-GB" sz="2800" dirty="0">
                <a:latin typeface="Montserrat" panose="00000500000000000000" pitchFamily="50" charset="0"/>
                <a:ea typeface="Calibri Light" panose="020F0302020204030204" pitchFamily="34" charset="0"/>
                <a:cs typeface="Calibri Light" panose="020F0302020204030204" pitchFamily="34" charset="0"/>
              </a:rPr>
              <a:t>ANAESTHESIA RECORD – </a:t>
            </a:r>
            <a:r>
              <a:rPr lang="en-GB" sz="2000" dirty="0">
                <a:latin typeface="Montserrat" panose="00000500000000000000" pitchFamily="50" charset="0"/>
                <a:ea typeface="Calibri Light" panose="020F0302020204030204" pitchFamily="34" charset="0"/>
                <a:cs typeface="Calibri Light" panose="020F0302020204030204" pitchFamily="34" charset="0"/>
              </a:rPr>
              <a:t>Data entry</a:t>
            </a:r>
            <a:r>
              <a:rPr lang="fr-FR" sz="1800" dirty="0" smtClean="0">
                <a:latin typeface="Montserrat" panose="00000500000000000000" pitchFamily="50" charset="0"/>
              </a:rPr>
              <a:t> </a:t>
            </a:r>
            <a:endParaRPr lang="fr-FR" sz="1800" dirty="0">
              <a:latin typeface="Montserrat" panose="00000500000000000000" pitchFamily="50" charset="0"/>
            </a:endParaRPr>
          </a:p>
        </p:txBody>
      </p:sp>
      <p:sp>
        <p:nvSpPr>
          <p:cNvPr id="8" name="Rectangle 7">
            <a:extLst>
              <a:ext uri="{FF2B5EF4-FFF2-40B4-BE49-F238E27FC236}">
                <a16:creationId xmlns:a16="http://schemas.microsoft.com/office/drawing/2014/main" xmlns=""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fr-FR" dirty="0"/>
          </a:p>
        </p:txBody>
      </p:sp>
      <p:sp>
        <p:nvSpPr>
          <p:cNvPr id="17" name="Rectangle 16">
            <a:extLst>
              <a:ext uri="{FF2B5EF4-FFF2-40B4-BE49-F238E27FC236}">
                <a16:creationId xmlns:a16="http://schemas.microsoft.com/office/drawing/2014/main" xmlns="" id="{80DECB5C-4ECF-4A2D-80FC-8A1E0D49D946}"/>
              </a:ext>
            </a:extLst>
          </p:cNvPr>
          <p:cNvSpPr/>
          <p:nvPr/>
        </p:nvSpPr>
        <p:spPr>
          <a:xfrm>
            <a:off x="0" y="313952"/>
            <a:ext cx="571936" cy="369332"/>
          </a:xfrm>
          <a:prstGeom prst="rect">
            <a:avLst/>
          </a:prstGeom>
          <a:ln>
            <a:noFill/>
          </a:ln>
        </p:spPr>
        <p:txBody>
          <a:bodyPr wrap="square">
            <a:spAutoFit/>
          </a:bodyPr>
          <a:lstStyle/>
          <a:p>
            <a:r>
              <a:rPr lang="fr-FR" b="1" dirty="0" smtClean="0">
                <a:ln w="22225">
                  <a:solidFill>
                    <a:srgbClr val="4472C4">
                      <a:lumMod val="75000"/>
                    </a:srgbClr>
                  </a:solidFill>
                  <a:prstDash val="solid"/>
                </a:ln>
                <a:solidFill>
                  <a:srgbClr val="FFFFFF"/>
                </a:solidFill>
                <a:effectLst>
                  <a:outerShdw blurRad="50800" dist="38100" dir="2700000" algn="tl" rotWithShape="0">
                    <a:prstClr val="black">
                      <a:alpha val="40000"/>
                    </a:prstClr>
                  </a:outerShdw>
                </a:effectLst>
                <a:latin typeface="Montserrat" panose="00000500000000000000" pitchFamily="50" charset="0"/>
              </a:rPr>
              <a:t>OT</a:t>
            </a:r>
            <a:endParaRPr lang="fr-FR" dirty="0"/>
          </a:p>
        </p:txBody>
      </p:sp>
      <p:cxnSp>
        <p:nvCxnSpPr>
          <p:cNvPr id="20" name="Connecteur droit avec flèche 19">
            <a:extLst>
              <a:ext uri="{FF2B5EF4-FFF2-40B4-BE49-F238E27FC236}">
                <a16:creationId xmlns:a16="http://schemas.microsoft.com/office/drawing/2014/main" xmlns="" id="{22860F18-EE1F-4648-9204-BE77F9997D7C}"/>
              </a:ext>
            </a:extLst>
          </p:cNvPr>
          <p:cNvCxnSpPr>
            <a:cxnSpLocks/>
          </p:cNvCxnSpPr>
          <p:nvPr/>
        </p:nvCxnSpPr>
        <p:spPr>
          <a:xfrm flipH="1" flipV="1">
            <a:off x="3174522" y="3965938"/>
            <a:ext cx="1113936" cy="16672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xmlns="" id="{B8DBD6A6-57A8-49D2-96D1-91B7F6BD5334}"/>
              </a:ext>
            </a:extLst>
          </p:cNvPr>
          <p:cNvCxnSpPr>
            <a:cxnSpLocks/>
          </p:cNvCxnSpPr>
          <p:nvPr/>
        </p:nvCxnSpPr>
        <p:spPr>
          <a:xfrm flipV="1">
            <a:off x="4288458" y="4477110"/>
            <a:ext cx="990908" cy="11560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xmlns="" id="{1A946DE4-B4A7-421A-ABE0-2ECF59D3FE73}"/>
              </a:ext>
            </a:extLst>
          </p:cNvPr>
          <p:cNvCxnSpPr>
            <a:cxnSpLocks/>
          </p:cNvCxnSpPr>
          <p:nvPr/>
        </p:nvCxnSpPr>
        <p:spPr>
          <a:xfrm>
            <a:off x="620025" y="1257796"/>
            <a:ext cx="736151" cy="181164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xmlns="" id="{F889333B-A59C-436E-A89E-B46C46C616D6}"/>
              </a:ext>
            </a:extLst>
          </p:cNvPr>
          <p:cNvCxnSpPr>
            <a:cxnSpLocks/>
            <a:stCxn id="29" idx="0"/>
          </p:cNvCxnSpPr>
          <p:nvPr/>
        </p:nvCxnSpPr>
        <p:spPr>
          <a:xfrm flipH="1" flipV="1">
            <a:off x="5931685" y="2132501"/>
            <a:ext cx="2464284"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xmlns="" id="{A85738E6-D0C2-4DA0-B657-9736ACE8563F}"/>
              </a:ext>
            </a:extLst>
          </p:cNvPr>
          <p:cNvSpPr/>
          <p:nvPr/>
        </p:nvSpPr>
        <p:spPr>
          <a:xfrm>
            <a:off x="1856159" y="2329732"/>
            <a:ext cx="6124786" cy="280254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fr-FR" dirty="0"/>
          </a:p>
        </p:txBody>
      </p:sp>
      <p:sp>
        <p:nvSpPr>
          <p:cNvPr id="26" name="Rectangle 25">
            <a:extLst>
              <a:ext uri="{FF2B5EF4-FFF2-40B4-BE49-F238E27FC236}">
                <a16:creationId xmlns:a16="http://schemas.microsoft.com/office/drawing/2014/main" xmlns="" id="{275CCA91-F5C3-4611-98A0-DDCA23B25355}"/>
              </a:ext>
            </a:extLst>
          </p:cNvPr>
          <p:cNvSpPr/>
          <p:nvPr/>
        </p:nvSpPr>
        <p:spPr>
          <a:xfrm>
            <a:off x="1056873" y="1935270"/>
            <a:ext cx="6924072" cy="39446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fr-FR" dirty="0"/>
          </a:p>
        </p:txBody>
      </p:sp>
      <p:sp>
        <p:nvSpPr>
          <p:cNvPr id="30" name="Rectangle 29">
            <a:extLst>
              <a:ext uri="{FF2B5EF4-FFF2-40B4-BE49-F238E27FC236}">
                <a16:creationId xmlns:a16="http://schemas.microsoft.com/office/drawing/2014/main" xmlns="" id="{83D28610-C478-4C50-8E63-7CA07DEE4237}"/>
              </a:ext>
            </a:extLst>
          </p:cNvPr>
          <p:cNvSpPr/>
          <p:nvPr/>
        </p:nvSpPr>
        <p:spPr>
          <a:xfrm>
            <a:off x="1056873" y="1455027"/>
            <a:ext cx="6924072" cy="27404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fr-FR" dirty="0"/>
          </a:p>
        </p:txBody>
      </p:sp>
      <p:cxnSp>
        <p:nvCxnSpPr>
          <p:cNvPr id="34" name="Connecteur droit avec flèche 33">
            <a:extLst>
              <a:ext uri="{FF2B5EF4-FFF2-40B4-BE49-F238E27FC236}">
                <a16:creationId xmlns:a16="http://schemas.microsoft.com/office/drawing/2014/main" xmlns="" id="{B25E9D6F-3310-445A-9733-55CBB0809BF1}"/>
              </a:ext>
            </a:extLst>
          </p:cNvPr>
          <p:cNvCxnSpPr>
            <a:cxnSpLocks/>
          </p:cNvCxnSpPr>
          <p:nvPr/>
        </p:nvCxnSpPr>
        <p:spPr>
          <a:xfrm>
            <a:off x="620025" y="1257796"/>
            <a:ext cx="2269978" cy="37238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xmlns="" id="{9E7372E9-6165-4B84-AE7C-67435FC38FAD}"/>
              </a:ext>
            </a:extLst>
          </p:cNvPr>
          <p:cNvSpPr/>
          <p:nvPr/>
        </p:nvSpPr>
        <p:spPr>
          <a:xfrm>
            <a:off x="3583394" y="2568078"/>
            <a:ext cx="2873065"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endParaRPr lang="fr-FR" dirty="0"/>
          </a:p>
        </p:txBody>
      </p:sp>
    </p:spTree>
    <p:extLst>
      <p:ext uri="{BB962C8B-B14F-4D97-AF65-F5344CB8AC3E}">
        <p14:creationId xmlns:p14="http://schemas.microsoft.com/office/powerpoint/2010/main" val="25776785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871AA84D-43C8-4006-986C-9E1E4D142119}"/>
              </a:ext>
            </a:extLst>
          </p:cNvPr>
          <p:cNvSpPr txBox="1">
            <a:spLocks noChangeArrowheads="1"/>
          </p:cNvSpPr>
          <p:nvPr/>
        </p:nvSpPr>
        <p:spPr bwMode="auto">
          <a:xfrm>
            <a:off x="1464340" y="230296"/>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endParaRPr lang="en-GB" altLang="fr-FR" sz="2800" dirty="0">
              <a:solidFill>
                <a:srgbClr val="1B4F9E"/>
              </a:solidFill>
              <a:latin typeface="Montserrat" panose="00000500000000000000" pitchFamily="50" charset="0"/>
              <a:cs typeface="Calibri Light"/>
              <a:sym typeface="Calibri Light"/>
            </a:endParaRPr>
          </a:p>
        </p:txBody>
      </p:sp>
      <p:pic>
        <p:nvPicPr>
          <p:cNvPr id="13" name="Image 12">
            <a:extLst>
              <a:ext uri="{FF2B5EF4-FFF2-40B4-BE49-F238E27FC236}">
                <a16:creationId xmlns:a16="http://schemas.microsoft.com/office/drawing/2014/main" xmlns="" id="{D1459A4F-1D4F-4C43-A14C-05074832C6E8}"/>
              </a:ext>
            </a:extLst>
          </p:cNvPr>
          <p:cNvPicPr>
            <a:picLocks noChangeAspect="1"/>
          </p:cNvPicPr>
          <p:nvPr/>
        </p:nvPicPr>
        <p:blipFill>
          <a:blip r:embed="rId3"/>
          <a:stretch>
            <a:fillRect/>
          </a:stretch>
        </p:blipFill>
        <p:spPr>
          <a:xfrm>
            <a:off x="3016256" y="1800731"/>
            <a:ext cx="594412" cy="518205"/>
          </a:xfrm>
          <a:prstGeom prst="rect">
            <a:avLst/>
          </a:prstGeom>
          <a:ln>
            <a:solidFill>
              <a:srgbClr val="114F9D"/>
            </a:solidFill>
          </a:ln>
        </p:spPr>
      </p:pic>
      <p:sp>
        <p:nvSpPr>
          <p:cNvPr id="14" name="ZoneTexte 13">
            <a:extLst>
              <a:ext uri="{FF2B5EF4-FFF2-40B4-BE49-F238E27FC236}">
                <a16:creationId xmlns:a16="http://schemas.microsoft.com/office/drawing/2014/main" xmlns="" id="{9A57A347-4CB2-48C1-8D81-44C4FB6FF1BC}"/>
              </a:ext>
            </a:extLst>
          </p:cNvPr>
          <p:cNvSpPr txBox="1"/>
          <p:nvPr/>
        </p:nvSpPr>
        <p:spPr>
          <a:xfrm>
            <a:off x="5692646" y="2059834"/>
            <a:ext cx="2025966"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Patient’s </a:t>
            </a:r>
            <a:r>
              <a:rPr lang="en-GB" sz="1400" b="0" i="0" u="none" baseline="0" dirty="0">
                <a:solidFill>
                  <a:srgbClr val="114F9D"/>
                </a:solidFill>
                <a:latin typeface="Montserrat" panose="00000500000000000000" pitchFamily="50" charset="0"/>
              </a:rPr>
              <a:t>a</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rrival</a:t>
            </a:r>
          </a:p>
        </p:txBody>
      </p:sp>
      <p:cxnSp>
        <p:nvCxnSpPr>
          <p:cNvPr id="15" name="Connecteur droit avec flèche 14">
            <a:extLst>
              <a:ext uri="{FF2B5EF4-FFF2-40B4-BE49-F238E27FC236}">
                <a16:creationId xmlns:a16="http://schemas.microsoft.com/office/drawing/2014/main" xmlns="" id="{652F4664-6018-4C6E-A3A1-4299EB9DAD7E}"/>
              </a:ext>
            </a:extLst>
          </p:cNvPr>
          <p:cNvCxnSpPr>
            <a:cxnSpLocks/>
          </p:cNvCxnSpPr>
          <p:nvPr/>
        </p:nvCxnSpPr>
        <p:spPr>
          <a:xfrm flipH="1" flipV="1">
            <a:off x="3681543" y="2073520"/>
            <a:ext cx="1958797" cy="15863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6" name="Image 15">
            <a:extLst>
              <a:ext uri="{FF2B5EF4-FFF2-40B4-BE49-F238E27FC236}">
                <a16:creationId xmlns:a16="http://schemas.microsoft.com/office/drawing/2014/main" xmlns="" id="{8B5DEBC9-7AF5-4FB4-8723-DCDC1ADAECE7}"/>
              </a:ext>
            </a:extLst>
          </p:cNvPr>
          <p:cNvPicPr>
            <a:picLocks noChangeAspect="1"/>
          </p:cNvPicPr>
          <p:nvPr/>
        </p:nvPicPr>
        <p:blipFill>
          <a:blip r:embed="rId4"/>
          <a:stretch>
            <a:fillRect/>
          </a:stretch>
        </p:blipFill>
        <p:spPr>
          <a:xfrm>
            <a:off x="1921313" y="3373037"/>
            <a:ext cx="5479255" cy="1950889"/>
          </a:xfrm>
          <a:prstGeom prst="rect">
            <a:avLst/>
          </a:prstGeom>
          <a:ln>
            <a:solidFill>
              <a:srgbClr val="114F9D"/>
            </a:solidFill>
          </a:ln>
        </p:spPr>
      </p:pic>
      <p:cxnSp>
        <p:nvCxnSpPr>
          <p:cNvPr id="17" name="Connecteur droit avec flèche 16">
            <a:extLst>
              <a:ext uri="{FF2B5EF4-FFF2-40B4-BE49-F238E27FC236}">
                <a16:creationId xmlns:a16="http://schemas.microsoft.com/office/drawing/2014/main" xmlns="" id="{CFC98B21-84A8-4756-B1D2-9779C7B130A6}"/>
              </a:ext>
            </a:extLst>
          </p:cNvPr>
          <p:cNvCxnSpPr>
            <a:cxnSpLocks/>
          </p:cNvCxnSpPr>
          <p:nvPr/>
        </p:nvCxnSpPr>
        <p:spPr>
          <a:xfrm flipH="1">
            <a:off x="2657475" y="2236056"/>
            <a:ext cx="2982866" cy="179301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 name="Titre 1">
            <a:extLst>
              <a:ext uri="{FF2B5EF4-FFF2-40B4-BE49-F238E27FC236}">
                <a16:creationId xmlns:a16="http://schemas.microsoft.com/office/drawing/2014/main" xmlns="" id="{F9ED0A54-ADAE-435B-995B-E67D96657B6E}"/>
              </a:ext>
            </a:extLst>
          </p:cNvPr>
          <p:cNvSpPr>
            <a:spLocks noGrp="1"/>
          </p:cNvSpPr>
          <p:nvPr>
            <p:ph type="title" idx="4294967295"/>
          </p:nvPr>
        </p:nvSpPr>
        <p:spPr/>
        <p:txBody>
          <a:bodyPr>
            <a:normAutofit fontScale="90000"/>
          </a:bodyPr>
          <a:lstStyle/>
          <a:p>
            <a:pPr algn="l" rtl="0"/>
            <a:r>
              <a:rPr lang="en-GB" sz="28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a:t>
            </a:r>
            <a:r>
              <a:rPr lang="en-GB" sz="20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Data entry</a:t>
            </a:r>
            <a:r>
              <a:rPr lang="en-GB" sz="28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en-GB" dirty="0"/>
          </a:p>
        </p:txBody>
      </p:sp>
      <p:sp>
        <p:nvSpPr>
          <p:cNvPr id="18" name="ZoneTexte 17">
            <a:extLst>
              <a:ext uri="{FF2B5EF4-FFF2-40B4-BE49-F238E27FC236}">
                <a16:creationId xmlns:a16="http://schemas.microsoft.com/office/drawing/2014/main" xmlns="" id="{54B29A60-E5E6-435E-95A9-AE255FFD5CF5}"/>
              </a:ext>
            </a:extLst>
          </p:cNvPr>
          <p:cNvSpPr txBox="1"/>
          <p:nvPr/>
        </p:nvSpPr>
        <p:spPr>
          <a:xfrm>
            <a:off x="1254919" y="1142141"/>
            <a:ext cx="5299018" cy="307773"/>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sng" baseline="0" dirty="0">
                <a:solidFill>
                  <a:srgbClr val="114F9D"/>
                </a:solidFill>
                <a:latin typeface="Montserrat" panose="00000500000000000000" pitchFamily="50" charset="0"/>
              </a:rPr>
              <a:t>For </a:t>
            </a:r>
            <a:r>
              <a:rPr kumimoji="0" lang="en-GB" sz="1400" b="0" i="0" u="sng" strike="noStrike" cap="none" spc="0" normalizeH="0" baseline="0" dirty="0">
                <a:ln>
                  <a:noFill/>
                </a:ln>
                <a:solidFill>
                  <a:srgbClr val="114F9D"/>
                </a:solidFill>
                <a:effectLst/>
                <a:uFillTx/>
                <a:latin typeface="Montserrat" panose="00000500000000000000" pitchFamily="50" charset="0"/>
                <a:sym typeface="Calibri"/>
              </a:rPr>
              <a:t>recurring interventions</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quick access button</a:t>
            </a:r>
          </a:p>
        </p:txBody>
      </p:sp>
      <p:sp>
        <p:nvSpPr>
          <p:cNvPr id="12" name="Rectangle 11">
            <a:extLst>
              <a:ext uri="{FF2B5EF4-FFF2-40B4-BE49-F238E27FC236}">
                <a16:creationId xmlns:a16="http://schemas.microsoft.com/office/drawing/2014/main" xmlns="" id="{6F8AF2CF-29EC-4EEE-8561-33F917C04CAB}"/>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spTree>
    <p:extLst>
      <p:ext uri="{BB962C8B-B14F-4D97-AF65-F5344CB8AC3E}">
        <p14:creationId xmlns:p14="http://schemas.microsoft.com/office/powerpoint/2010/main" val="127361466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873738C5-2E1D-4D3F-B6B2-30E4CD502562}"/>
              </a:ext>
            </a:extLst>
          </p:cNvPr>
          <p:cNvPicPr>
            <a:picLocks noChangeAspect="1"/>
          </p:cNvPicPr>
          <p:nvPr/>
        </p:nvPicPr>
        <p:blipFill>
          <a:blip r:embed="rId3"/>
          <a:stretch>
            <a:fillRect/>
          </a:stretch>
        </p:blipFill>
        <p:spPr>
          <a:xfrm>
            <a:off x="418382" y="1993183"/>
            <a:ext cx="3802783" cy="286231"/>
          </a:xfrm>
          <a:prstGeom prst="rect">
            <a:avLst/>
          </a:prstGeom>
          <a:ln>
            <a:solidFill>
              <a:srgbClr val="114F9D"/>
            </a:solidFill>
          </a:ln>
        </p:spPr>
      </p:pic>
      <p:sp>
        <p:nvSpPr>
          <p:cNvPr id="3" name="ZoneTexte 2">
            <a:extLst>
              <a:ext uri="{FF2B5EF4-FFF2-40B4-BE49-F238E27FC236}">
                <a16:creationId xmlns:a16="http://schemas.microsoft.com/office/drawing/2014/main" xmlns="" id="{9FFE2D21-F083-452C-B7AB-D4755F8474A6}"/>
              </a:ext>
            </a:extLst>
          </p:cNvPr>
          <p:cNvSpPr txBox="1"/>
          <p:nvPr/>
        </p:nvSpPr>
        <p:spPr>
          <a:xfrm>
            <a:off x="1223113" y="1408379"/>
            <a:ext cx="485324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sng" baseline="0" dirty="0">
                <a:solidFill>
                  <a:srgbClr val="114F9D"/>
                </a:solidFill>
                <a:latin typeface="Montserrat" panose="00000500000000000000" pitchFamily="50" charset="0"/>
              </a:rPr>
              <a:t>For </a:t>
            </a:r>
            <a:r>
              <a:rPr kumimoji="0" lang="en-GB" sz="1400" b="0" i="0" u="sng" strike="noStrike" cap="none" spc="0" normalizeH="0" baseline="0" dirty="0">
                <a:ln>
                  <a:noFill/>
                </a:ln>
                <a:solidFill>
                  <a:srgbClr val="114F9D"/>
                </a:solidFill>
                <a:effectLst/>
                <a:uFillTx/>
                <a:latin typeface="Montserrat" panose="00000500000000000000" pitchFamily="50" charset="0"/>
                <a:sym typeface="Calibri"/>
              </a:rPr>
              <a:t>recurring interventions</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quick access button</a:t>
            </a:r>
          </a:p>
        </p:txBody>
      </p:sp>
      <p:pic>
        <p:nvPicPr>
          <p:cNvPr id="3076" name="Picture 4" descr="O &#10;O &#10;Fermer le menu &#10;Fermeture &#10;Sortie vers la SSPI &#10;Sortie sans passage en SSPI &#10;Sortie vers la réanimation néonatale &#10;Sortie vers la réanimation adulte &#10;Sortie vers la réanimation pédiatrique &#10;Evénements &#10;Environnements Patient &#10;Saisie Multiple &#10;Complications &#10;Médicaments &#10;Balance Liquidienne &#10;Produits Sanguins &#10;Saisies Avancées &#10;Commentaires.„ ">
            <a:extLst>
              <a:ext uri="{FF2B5EF4-FFF2-40B4-BE49-F238E27FC236}">
                <a16:creationId xmlns:a16="http://schemas.microsoft.com/office/drawing/2014/main" xmlns="" id="{6FC00647-8D80-4A97-A077-6A011147C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68" y="3781787"/>
            <a:ext cx="1653039" cy="2017939"/>
          </a:xfrm>
          <a:prstGeom prst="rect">
            <a:avLst/>
          </a:prstGeom>
          <a:noFill/>
          <a:ln>
            <a:solidFill>
              <a:srgbClr val="114F9D"/>
            </a:solid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xmlns="" id="{BCB35441-E930-4B6E-AAA8-14B78816AF60}"/>
              </a:ext>
            </a:extLst>
          </p:cNvPr>
          <p:cNvSpPr txBox="1"/>
          <p:nvPr/>
        </p:nvSpPr>
        <p:spPr>
          <a:xfrm>
            <a:off x="4572000" y="2704155"/>
            <a:ext cx="3314365" cy="738660"/>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Timer starts which</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brings about the event </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closure</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using the quick access</a:t>
            </a:r>
          </a:p>
        </p:txBody>
      </p:sp>
      <p:sp>
        <p:nvSpPr>
          <p:cNvPr id="5" name="Titre 4">
            <a:extLst>
              <a:ext uri="{FF2B5EF4-FFF2-40B4-BE49-F238E27FC236}">
                <a16:creationId xmlns:a16="http://schemas.microsoft.com/office/drawing/2014/main" xmlns="" id="{88402CB7-74B0-4756-814B-F1F6800CBBAE}"/>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Data entry </a:t>
            </a:r>
            <a:endParaRPr lang="en-GB" dirty="0"/>
          </a:p>
        </p:txBody>
      </p:sp>
      <p:sp>
        <p:nvSpPr>
          <p:cNvPr id="10" name="Rectangle 9">
            <a:extLst>
              <a:ext uri="{FF2B5EF4-FFF2-40B4-BE49-F238E27FC236}">
                <a16:creationId xmlns:a16="http://schemas.microsoft.com/office/drawing/2014/main" xmlns="" id="{AB3F10B2-999C-470A-AA8A-127FD676B4C7}"/>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cxnSp>
        <p:nvCxnSpPr>
          <p:cNvPr id="11" name="Connecteur droit avec flèche 10">
            <a:extLst>
              <a:ext uri="{FF2B5EF4-FFF2-40B4-BE49-F238E27FC236}">
                <a16:creationId xmlns:a16="http://schemas.microsoft.com/office/drawing/2014/main" xmlns="" id="{33A50AE2-3DBA-4BC2-AFCF-C4DA63A76C1D}"/>
              </a:ext>
            </a:extLst>
          </p:cNvPr>
          <p:cNvCxnSpPr>
            <a:cxnSpLocks/>
            <a:stCxn id="4" idx="1"/>
          </p:cNvCxnSpPr>
          <p:nvPr/>
        </p:nvCxnSpPr>
        <p:spPr>
          <a:xfrm flipH="1" flipV="1">
            <a:off x="1939008" y="2279415"/>
            <a:ext cx="2632992" cy="79407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15" name="Connecteur droit avec flèche 14">
            <a:extLst>
              <a:ext uri="{FF2B5EF4-FFF2-40B4-BE49-F238E27FC236}">
                <a16:creationId xmlns:a16="http://schemas.microsoft.com/office/drawing/2014/main" xmlns="" id="{B025B040-F6DE-44C3-A644-B0C69D3F1F64}"/>
              </a:ext>
            </a:extLst>
          </p:cNvPr>
          <p:cNvCxnSpPr>
            <a:cxnSpLocks/>
            <a:stCxn id="4" idx="1"/>
          </p:cNvCxnSpPr>
          <p:nvPr/>
        </p:nvCxnSpPr>
        <p:spPr>
          <a:xfrm flipH="1">
            <a:off x="887104" y="3073485"/>
            <a:ext cx="3684896" cy="85707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2" name="Image 11">
            <a:extLst>
              <a:ext uri="{FF2B5EF4-FFF2-40B4-BE49-F238E27FC236}">
                <a16:creationId xmlns:a16="http://schemas.microsoft.com/office/drawing/2014/main" xmlns="" id="{FFCA1572-542F-424C-8116-DB7F0B87CAE3}"/>
              </a:ext>
            </a:extLst>
          </p:cNvPr>
          <p:cNvPicPr>
            <a:picLocks noChangeAspect="1"/>
          </p:cNvPicPr>
          <p:nvPr/>
        </p:nvPicPr>
        <p:blipFill>
          <a:blip r:embed="rId5"/>
          <a:stretch>
            <a:fillRect/>
          </a:stretch>
        </p:blipFill>
        <p:spPr>
          <a:xfrm>
            <a:off x="5228723" y="3989402"/>
            <a:ext cx="3716138" cy="1997424"/>
          </a:xfrm>
          <a:prstGeom prst="rect">
            <a:avLst/>
          </a:prstGeom>
          <a:ln>
            <a:solidFill>
              <a:srgbClr val="114F9D"/>
            </a:solidFill>
          </a:ln>
        </p:spPr>
      </p:pic>
      <p:sp>
        <p:nvSpPr>
          <p:cNvPr id="20" name="Rectangle 19">
            <a:extLst>
              <a:ext uri="{FF2B5EF4-FFF2-40B4-BE49-F238E27FC236}">
                <a16:creationId xmlns:a16="http://schemas.microsoft.com/office/drawing/2014/main" xmlns="" id="{27C3825F-5DED-4CC8-B417-991E11DADD63}"/>
              </a:ext>
            </a:extLst>
          </p:cNvPr>
          <p:cNvSpPr/>
          <p:nvPr/>
        </p:nvSpPr>
        <p:spPr>
          <a:xfrm>
            <a:off x="6243851" y="4196687"/>
            <a:ext cx="914400" cy="234131"/>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xmlns="" id="{8974D2A5-1428-4B9A-A6EE-58134152F4B2}"/>
              </a:ext>
            </a:extLst>
          </p:cNvPr>
          <p:cNvSpPr/>
          <p:nvPr/>
        </p:nvSpPr>
        <p:spPr>
          <a:xfrm>
            <a:off x="6591869" y="4764360"/>
            <a:ext cx="661916" cy="320723"/>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40932899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83B77A1-4D64-454A-B438-F3196B0FF0E6}"/>
              </a:ext>
            </a:extLst>
          </p:cNvPr>
          <p:cNvPicPr>
            <a:picLocks noChangeAspect="1"/>
          </p:cNvPicPr>
          <p:nvPr/>
        </p:nvPicPr>
        <p:blipFill rotWithShape="1">
          <a:blip r:embed="rId3"/>
          <a:srcRect l="291"/>
          <a:stretch/>
        </p:blipFill>
        <p:spPr>
          <a:xfrm>
            <a:off x="701697" y="1532763"/>
            <a:ext cx="5381132" cy="1528605"/>
          </a:xfrm>
          <a:prstGeom prst="rect">
            <a:avLst/>
          </a:prstGeom>
          <a:ln w="9525">
            <a:solidFill>
              <a:schemeClr val="tx1"/>
            </a:solidFill>
          </a:ln>
        </p:spPr>
      </p:pic>
      <p:pic>
        <p:nvPicPr>
          <p:cNvPr id="2050" name="Picture 2" descr="Û Auscultation pulmonaire &#10;Û Environnements Patient &#10;Û Environnements Patient &#10;Û Position &#10;Positon Genu-pectorale &#10;Auscultabon pulmonaire daire et syr &#10;Points cfappui vérifiés &#10;Globes oculaires vérifiés &#10;Installa bon chirurgicale &#10;3ilot Mise en place &#10;3ilot Fin &#10;Unique &#10;Unique &#10;Unique &#10;Unique &#10;Unique &#10;Unique &#10;09:37:34 &#10;09237227 &#10;, 09:37:27 &#10;09:37:27 &#10;x &#10;Heure actuele &#10;Heure actuele &#10;Heure actuele &#10;Heure actuele &#10;Heure actuele &#10;Conserver cette saisie multiple &#10;09237227 &#10;Heure actuele &#10;X Annuler et choisir à la place... &#10;Touche Ctrl : décale Ihoraire de l%tem choisi et les suivants. ">
            <a:extLst>
              <a:ext uri="{FF2B5EF4-FFF2-40B4-BE49-F238E27FC236}">
                <a16:creationId xmlns:a16="http://schemas.microsoft.com/office/drawing/2014/main" xmlns="" id="{F683322A-5CA0-4F77-BCCA-937450DB05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20" b="1"/>
          <a:stretch/>
        </p:blipFill>
        <p:spPr bwMode="auto">
          <a:xfrm>
            <a:off x="3263568" y="3649649"/>
            <a:ext cx="5381132" cy="2125675"/>
          </a:xfrm>
          <a:prstGeom prst="rect">
            <a:avLst/>
          </a:prstGeom>
          <a:noFill/>
          <a:ln w="9525">
            <a:solidFill>
              <a:srgbClr val="61A0ED"/>
            </a:solidFill>
          </a:ln>
          <a:extLst>
            <a:ext uri="{909E8E84-426E-40DD-AFC4-6F175D3DCCD1}">
              <a14:hiddenFill xmlns:a14="http://schemas.microsoft.com/office/drawing/2010/main">
                <a:solidFill>
                  <a:srgbClr val="FFFFFF"/>
                </a:solidFill>
              </a14:hiddenFill>
            </a:ext>
          </a:extLst>
        </p:spPr>
      </p:pic>
      <p:sp>
        <p:nvSpPr>
          <p:cNvPr id="5" name="Titre 4">
            <a:extLst>
              <a:ext uri="{FF2B5EF4-FFF2-40B4-BE49-F238E27FC236}">
                <a16:creationId xmlns:a16="http://schemas.microsoft.com/office/drawing/2014/main" xmlns="" id="{21256769-B093-4FBF-9D6C-4B89F1226ECD}"/>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a:t>
            </a:r>
            <a:r>
              <a:rPr lang="en-GB" sz="2500" b="0" i="0" u="none" spc="0" baseline="0" dirty="0" smtClean="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RECORD</a:t>
            </a:r>
            <a:endParaRPr lang="en-GB" dirty="0"/>
          </a:p>
        </p:txBody>
      </p:sp>
      <p:sp>
        <p:nvSpPr>
          <p:cNvPr id="7" name="Rectangle 6">
            <a:extLst>
              <a:ext uri="{FF2B5EF4-FFF2-40B4-BE49-F238E27FC236}">
                <a16:creationId xmlns:a16="http://schemas.microsoft.com/office/drawing/2014/main" xmlns="" id="{A6DFAFAF-12A4-451E-BA17-815E3BB082C9}"/>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cxnSp>
        <p:nvCxnSpPr>
          <p:cNvPr id="22" name="Connecteur droit avec flèche 21">
            <a:extLst>
              <a:ext uri="{FF2B5EF4-FFF2-40B4-BE49-F238E27FC236}">
                <a16:creationId xmlns:a16="http://schemas.microsoft.com/office/drawing/2014/main" xmlns="" id="{C18387C8-AA3C-4B53-BA01-775EAE82E31B}"/>
              </a:ext>
            </a:extLst>
          </p:cNvPr>
          <p:cNvCxnSpPr/>
          <p:nvPr/>
        </p:nvCxnSpPr>
        <p:spPr>
          <a:xfrm>
            <a:off x="2470087" y="2932767"/>
            <a:ext cx="1028574" cy="647700"/>
          </a:xfrm>
          <a:prstGeom prst="straightConnector1">
            <a:avLst/>
          </a:prstGeom>
          <a:noFill/>
          <a:ln w="9525" cap="flat">
            <a:solidFill>
              <a:schemeClr val="accent1"/>
            </a:solidFill>
            <a:prstDash val="solid"/>
            <a:round/>
            <a:headEnd type="triangle"/>
            <a:tailEnd type="triangle"/>
          </a:ln>
          <a:effectLst/>
          <a:sp3d/>
        </p:spPr>
        <p:style>
          <a:lnRef idx="0">
            <a:scrgbClr r="0" g="0" b="0"/>
          </a:lnRef>
          <a:fillRef idx="0">
            <a:scrgbClr r="0" g="0" b="0"/>
          </a:fillRef>
          <a:effectRef idx="0">
            <a:scrgbClr r="0" g="0" b="0"/>
          </a:effectRef>
          <a:fontRef idx="none"/>
        </p:style>
      </p:cxnSp>
      <p:sp>
        <p:nvSpPr>
          <p:cNvPr id="25" name="ZoneTexte 24">
            <a:extLst>
              <a:ext uri="{FF2B5EF4-FFF2-40B4-BE49-F238E27FC236}">
                <a16:creationId xmlns:a16="http://schemas.microsoft.com/office/drawing/2014/main" xmlns="" id="{47C1FD53-6C94-4A7D-8C3B-47B9A016BEB7}"/>
              </a:ext>
            </a:extLst>
          </p:cNvPr>
          <p:cNvSpPr txBox="1"/>
          <p:nvPr/>
        </p:nvSpPr>
        <p:spPr>
          <a:xfrm>
            <a:off x="608037" y="1069547"/>
            <a:ext cx="8440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sng" strike="noStrike" cap="none" spc="0" normalizeH="0" baseline="0" dirty="0">
                <a:ln>
                  <a:noFill/>
                </a:ln>
                <a:solidFill>
                  <a:srgbClr val="114F9D"/>
                </a:solidFill>
                <a:effectLst/>
                <a:uFillTx/>
                <a:latin typeface="Montserrat" panose="00000500000000000000" pitchFamily="50" charset="0"/>
                <a:sym typeface="Calibri"/>
              </a:rPr>
              <a:t>For series of procedures</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use ‘Multiple Entries’ i.e. for a complet</a:t>
            </a:r>
            <a:r>
              <a:rPr lang="en-GB" sz="1400" b="0" i="0" u="none" baseline="0" dirty="0">
                <a:solidFill>
                  <a:srgbClr val="114F9D"/>
                </a:solidFill>
                <a:latin typeface="Montserrat" panose="00000500000000000000" pitchFamily="50" charset="0"/>
              </a:rPr>
              <a:t>e sequence</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362948907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xmlns="" id="{67978F41-BBDF-4765-BA39-F6C90B68DE57}"/>
              </a:ext>
            </a:extLst>
          </p:cNvPr>
          <p:cNvSpPr txBox="1"/>
          <p:nvPr/>
        </p:nvSpPr>
        <p:spPr>
          <a:xfrm>
            <a:off x="6841486" y="2391402"/>
            <a:ext cx="2025550" cy="523216"/>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Cursor to choose </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the </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departure time</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p:txBody>
      </p:sp>
      <p:pic>
        <p:nvPicPr>
          <p:cNvPr id="1025" name="Picture 1" descr="SMAG/ IOT &#10;Arrivée du *tient - Début de prise &#10;Anesthésie &#10;ECG 3 branches, PNI, sp02 &#10;Mmitorage &#10;Pabent perfusé en salle dopérabon &#10;Perfijsion &#10;Voie Veineuse Périphérique (VVP) mi &#10;Voie Veineuse Périphérique &#10;@ Cathlon &#10;SOLUTES &#10;IV PERF - 1000 ml &#10;Anesthésie &#10;Masque facial &#10;@ Induction &#10;ANALGESIQUES &#10;IVD - 20 ug &#10;HYPNOTIQUES &#10;Û Canule de Guedel &#10;Û Type de ventiabon &#10;Û CLRARES &#10;Anesthésie &#10;Lame laryngoscope &#10;Scores &#10;Û Détai de fint-Jbation &#10;@ Intubation &#10;Sonde d%ntubation &#10;Détail de l%ntubabon &#10;Indéterminé &#10;pré -oxygénation &#10;04 &#10;Su fentanil &#10;Propofol &#10;Ventila assistée &#10;Atracriurn (Tracriurn) &#10;Laryngoscopie &#10;Mac Intosch 4 Métal IX &#10;Am' tique &#10;Indéterminé &#10;non armée 7 &#10;Intubation facile &#10;••/ OK et poursuivre avec. &#10;Û Conserver cette saisie multble &#10;200 mg &#10;IVD - 30 &#10;unique &#10;Unique &#10;Unique &#10;Unique &#10;Unique &#10;Unique &#10;Unique &#10;unique &#10;Unique &#10;Unique &#10;unique &#10;Unique &#10;Unique &#10;Unique &#10;Unique &#10;Unique &#10;09:38:49 &#10;9:3434 &#10;.35:34 &#10;:4234 &#10;.4&amp;34 &#10;x &#10;Heure actuele &#10;Heure actuele &#10;Heure actuele &#10;Heure actuele &#10;Heure actuele &#10;Heure actuele &#10;Heure actuele &#10;Heure actuele &#10;Heure actuele &#10;Heure actuele &#10;Heure actuele &#10;Heure actuele &#10;Heure actuele &#10;Heure actuele &#10;Heure actuele &#10;Heure actuele &#10;et à la place... &#10;Touche Ctrl : décale l'horaire de ritem choisi et les suivants, ">
            <a:extLst>
              <a:ext uri="{FF2B5EF4-FFF2-40B4-BE49-F238E27FC236}">
                <a16:creationId xmlns:a16="http://schemas.microsoft.com/office/drawing/2014/main" xmlns="" id="{F8B29204-BBD0-4BDB-AD0E-F28928ACA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70" y="1007996"/>
            <a:ext cx="4987674" cy="42662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étail de Pintubabon &#10;INTUBATION &#10;Auscultation pulmonaire &#10;Anesthésie &#10;Û ANTIBIOTIQUES &#10;Anesthésie &#10;Chirurgie &#10;OK &#10;Intubation facile &#10;Intubation diffcile non prévue &#10;Auscultation pulmonaire claire et syr &#10;Protecton - Fermeture oculair &#10;Prêt gour chirurgien &#10;Acte Débu t &#10;OK et goursuivre avec. &#10;[n d é terminé &#10;Unique &#10;Conserver cette saisie multiple &#10;Heure actuelle &#10;Touche Ctrl : décale l'horaire de l'item choisi et les suivants. ">
            <a:extLst>
              <a:ext uri="{FF2B5EF4-FFF2-40B4-BE49-F238E27FC236}">
                <a16:creationId xmlns:a16="http://schemas.microsoft.com/office/drawing/2014/main" xmlns="" id="{750CAA5F-8E87-4E04-A69C-3CBAE8467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199" y="4409093"/>
            <a:ext cx="4981445" cy="1513421"/>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xmlns="" id="{0675D267-E6AF-4C9B-9A56-52940A385587}"/>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a:t>
            </a:r>
            <a:r>
              <a:rPr lang="en-GB" sz="20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Data entry </a:t>
            </a:r>
            <a:endParaRPr lang="en-GB" sz="2000" dirty="0"/>
          </a:p>
        </p:txBody>
      </p:sp>
      <p:sp>
        <p:nvSpPr>
          <p:cNvPr id="11" name="Rectangle 10">
            <a:extLst>
              <a:ext uri="{FF2B5EF4-FFF2-40B4-BE49-F238E27FC236}">
                <a16:creationId xmlns:a16="http://schemas.microsoft.com/office/drawing/2014/main" xmlns="" id="{7854D647-3EC2-41FE-A401-0CF74AF6C133}"/>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cxnSp>
        <p:nvCxnSpPr>
          <p:cNvPr id="12" name="Connecteur droit avec flèche 11">
            <a:extLst>
              <a:ext uri="{FF2B5EF4-FFF2-40B4-BE49-F238E27FC236}">
                <a16:creationId xmlns:a16="http://schemas.microsoft.com/office/drawing/2014/main" xmlns="" id="{79AD5215-4B07-4011-8CEC-B54F9F10D2AD}"/>
              </a:ext>
            </a:extLst>
          </p:cNvPr>
          <p:cNvCxnSpPr>
            <a:cxnSpLocks/>
            <a:stCxn id="8" idx="1"/>
          </p:cNvCxnSpPr>
          <p:nvPr/>
        </p:nvCxnSpPr>
        <p:spPr>
          <a:xfrm flipH="1" flipV="1">
            <a:off x="3248026" y="1276350"/>
            <a:ext cx="3593460" cy="137666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8896534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29753044-DC30-4ABB-80D1-3259714FADBD}"/>
              </a:ext>
            </a:extLst>
          </p:cNvPr>
          <p:cNvPicPr>
            <a:picLocks noChangeAspect="1"/>
          </p:cNvPicPr>
          <p:nvPr/>
        </p:nvPicPr>
        <p:blipFill>
          <a:blip r:embed="rId3"/>
          <a:stretch>
            <a:fillRect/>
          </a:stretch>
        </p:blipFill>
        <p:spPr>
          <a:xfrm>
            <a:off x="731213" y="1232771"/>
            <a:ext cx="5002837" cy="1574039"/>
          </a:xfrm>
          <a:prstGeom prst="rect">
            <a:avLst/>
          </a:prstGeom>
          <a:ln>
            <a:solidFill>
              <a:srgbClr val="61A0ED"/>
            </a:solidFill>
          </a:ln>
        </p:spPr>
      </p:pic>
      <p:sp>
        <p:nvSpPr>
          <p:cNvPr id="9" name="ZoneTexte 8">
            <a:extLst>
              <a:ext uri="{FF2B5EF4-FFF2-40B4-BE49-F238E27FC236}">
                <a16:creationId xmlns:a16="http://schemas.microsoft.com/office/drawing/2014/main" xmlns="" id="{9B3A4546-8412-48D9-A931-115EB3A5B550}"/>
              </a:ext>
            </a:extLst>
          </p:cNvPr>
          <p:cNvSpPr txBox="1"/>
          <p:nvPr/>
        </p:nvSpPr>
        <p:spPr>
          <a:xfrm>
            <a:off x="571936" y="3714750"/>
            <a:ext cx="3942109" cy="523216"/>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If you right-click on the line you can </a:t>
            </a:r>
            <a:r>
              <a:rPr lang="en-GB" sz="1400" b="0" i="0" u="none" baseline="0" dirty="0" smtClean="0">
                <a:solidFill>
                  <a:srgbClr val="114F9D"/>
                </a:solidFill>
                <a:latin typeface="Montserrat" panose="00000500000000000000" pitchFamily="50" charset="0"/>
              </a:rPr>
              <a:t>q</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uickly </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enter repeat doses</a:t>
            </a:r>
          </a:p>
        </p:txBody>
      </p:sp>
      <p:sp>
        <p:nvSpPr>
          <p:cNvPr id="2" name="Titre 1">
            <a:extLst>
              <a:ext uri="{FF2B5EF4-FFF2-40B4-BE49-F238E27FC236}">
                <a16:creationId xmlns:a16="http://schemas.microsoft.com/office/drawing/2014/main" xmlns="" id="{84C81EF2-1F05-4E1B-B74C-58983CBCAEE8}"/>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a:t>
            </a:r>
            <a:r>
              <a:rPr lang="en-GB" sz="20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Data entry</a:t>
            </a:r>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en-GB" dirty="0"/>
          </a:p>
        </p:txBody>
      </p:sp>
      <p:sp>
        <p:nvSpPr>
          <p:cNvPr id="7" name="Rectangle 6">
            <a:extLst>
              <a:ext uri="{FF2B5EF4-FFF2-40B4-BE49-F238E27FC236}">
                <a16:creationId xmlns:a16="http://schemas.microsoft.com/office/drawing/2014/main" xmlns="" id="{046731C9-3B31-46AF-9C21-6EBB09CCEDE6}"/>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cxnSp>
        <p:nvCxnSpPr>
          <p:cNvPr id="8" name="Connecteur droit avec flèche 7">
            <a:extLst>
              <a:ext uri="{FF2B5EF4-FFF2-40B4-BE49-F238E27FC236}">
                <a16:creationId xmlns:a16="http://schemas.microsoft.com/office/drawing/2014/main" xmlns="" id="{5D1414AE-7CDC-4907-B147-41070339DC44}"/>
              </a:ext>
            </a:extLst>
          </p:cNvPr>
          <p:cNvCxnSpPr>
            <a:cxnSpLocks/>
          </p:cNvCxnSpPr>
          <p:nvPr/>
        </p:nvCxnSpPr>
        <p:spPr>
          <a:xfrm flipV="1">
            <a:off x="2676525" y="2019790"/>
            <a:ext cx="1504950" cy="169496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pic>
        <p:nvPicPr>
          <p:cNvPr id="10" name="Image 9">
            <a:extLst>
              <a:ext uri="{FF2B5EF4-FFF2-40B4-BE49-F238E27FC236}">
                <a16:creationId xmlns:a16="http://schemas.microsoft.com/office/drawing/2014/main" xmlns="" id="{C51A7070-DD19-477B-9873-37C9A82061CC}"/>
              </a:ext>
            </a:extLst>
          </p:cNvPr>
          <p:cNvPicPr>
            <a:picLocks noChangeAspect="1"/>
          </p:cNvPicPr>
          <p:nvPr/>
        </p:nvPicPr>
        <p:blipFill>
          <a:blip r:embed="rId4"/>
          <a:stretch>
            <a:fillRect/>
          </a:stretch>
        </p:blipFill>
        <p:spPr>
          <a:xfrm>
            <a:off x="4849034" y="3886200"/>
            <a:ext cx="4113991" cy="2211270"/>
          </a:xfrm>
          <a:prstGeom prst="rect">
            <a:avLst/>
          </a:prstGeom>
          <a:ln>
            <a:solidFill>
              <a:srgbClr val="61A0ED"/>
            </a:solidFill>
          </a:ln>
        </p:spPr>
      </p:pic>
      <p:sp>
        <p:nvSpPr>
          <p:cNvPr id="6" name="Rectangle 5">
            <a:extLst>
              <a:ext uri="{FF2B5EF4-FFF2-40B4-BE49-F238E27FC236}">
                <a16:creationId xmlns:a16="http://schemas.microsoft.com/office/drawing/2014/main" xmlns="" id="{F0E2BE47-3CBC-4044-BC18-0AF7833838E0}"/>
              </a:ext>
            </a:extLst>
          </p:cNvPr>
          <p:cNvSpPr/>
          <p:nvPr/>
        </p:nvSpPr>
        <p:spPr>
          <a:xfrm>
            <a:off x="5286375" y="4314825"/>
            <a:ext cx="3790950" cy="81915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3468880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xmlns=""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rgbClr val="1B4F9E"/>
                </a:solidFill>
                <a:latin typeface="Montserrat" panose="00000500000000000000" pitchFamily="50" charset="0"/>
              </a:rPr>
              <a:t>CONTENTS</a:t>
            </a:r>
          </a:p>
        </p:txBody>
      </p:sp>
      <p:sp>
        <p:nvSpPr>
          <p:cNvPr id="6" name="ZoneTexte 5">
            <a:extLst>
              <a:ext uri="{FF2B5EF4-FFF2-40B4-BE49-F238E27FC236}">
                <a16:creationId xmlns:a16="http://schemas.microsoft.com/office/drawing/2014/main" xmlns="" id="{997A5DFB-11D2-48FD-A626-37110CDEB238}"/>
              </a:ext>
            </a:extLst>
          </p:cNvPr>
          <p:cNvSpPr txBox="1"/>
          <p:nvPr/>
        </p:nvSpPr>
        <p:spPr>
          <a:xfrm>
            <a:off x="610612" y="1030739"/>
            <a:ext cx="7722354" cy="4770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lgn="l" rtl="0">
              <a:buFont typeface="Wingdings" panose="05000000000000000000" pitchFamily="2" charset="2"/>
              <a:buChar char="Ø"/>
            </a:pPr>
            <a:r>
              <a:rPr kumimoji="0" lang="en-GB" sz="1600" b="0" i="0" u="none" strike="noStrike" cap="none" spc="0" normalizeH="0" baseline="0" dirty="0">
                <a:ln>
                  <a:noFill/>
                </a:ln>
                <a:solidFill>
                  <a:srgbClr val="1B4F9E"/>
                </a:solidFill>
                <a:effectLst/>
                <a:uFillTx/>
                <a:latin typeface="+mn-lt"/>
                <a:ea typeface="+mn-ea"/>
                <a:cs typeface="+mn-cs"/>
                <a:sym typeface="Calibri"/>
                <a:hlinkClick r:id="rId3" action="ppaction://hlinksldjump"/>
              </a:rPr>
              <a:t>OPERATING THEATRE – (OT)</a:t>
            </a:r>
            <a:endParaRPr kumimoji="0" lang="en-GB" sz="1600" b="0" i="0" u="none" strike="noStrike" cap="none" spc="0" normalizeH="0" baseline="0" dirty="0">
              <a:ln>
                <a:noFill/>
              </a:ln>
              <a:solidFill>
                <a:srgbClr val="1B4F9E"/>
              </a:solidFill>
              <a:effectLst/>
              <a:uFillTx/>
              <a:latin typeface="+mn-lt"/>
              <a:ea typeface="+mn-ea"/>
              <a:cs typeface="+mn-cs"/>
              <a:sym typeface="Calibri"/>
            </a:endParaRPr>
          </a:p>
          <a:p>
            <a:pPr marL="839788" lvl="3" indent="-285750" algn="l" rtl="0">
              <a:buFont typeface="Wingdings" panose="05000000000000000000" pitchFamily="2" charset="2"/>
              <a:buChar char="Ø"/>
            </a:pPr>
            <a:r>
              <a:rPr lang="en-GB" sz="1600" b="0" i="0" u="none" baseline="0" dirty="0">
                <a:solidFill>
                  <a:srgbClr val="1B4F9E"/>
                </a:solidFill>
              </a:rPr>
              <a:t>Startup</a:t>
            </a:r>
          </a:p>
          <a:p>
            <a:pPr marL="839788" lvl="3" indent="-285750" algn="l" rtl="0">
              <a:buFont typeface="Wingdings" panose="05000000000000000000" pitchFamily="2" charset="2"/>
              <a:buChar char="Ø"/>
            </a:pPr>
            <a:r>
              <a:rPr lang="en-GB" sz="1600" b="0" i="0" u="none" baseline="0" dirty="0">
                <a:solidFill>
                  <a:srgbClr val="1B4F9E"/>
                </a:solidFill>
              </a:rPr>
              <a:t>Room Safety Checklist</a:t>
            </a:r>
          </a:p>
          <a:p>
            <a:pPr marL="839788" lvl="3" indent="-285750" algn="l" rtl="0">
              <a:buFont typeface="Wingdings" panose="05000000000000000000" pitchFamily="2" charset="2"/>
              <a:buChar char="Ø"/>
            </a:pPr>
            <a:r>
              <a:rPr lang="en-GB" sz="1600" b="0" i="0" u="none" baseline="0" dirty="0">
                <a:solidFill>
                  <a:srgbClr val="1B4F9E"/>
                </a:solidFill>
              </a:rPr>
              <a:t>Patient selection</a:t>
            </a:r>
          </a:p>
          <a:p>
            <a:pPr marL="839788" lvl="3" indent="-285750" algn="l" rtl="0">
              <a:buFont typeface="Wingdings" panose="05000000000000000000" pitchFamily="2" charset="2"/>
              <a:buChar char="Ø"/>
            </a:pPr>
            <a:r>
              <a:rPr lang="en-GB" sz="1600" b="0" i="0" u="none" baseline="0" dirty="0">
                <a:solidFill>
                  <a:srgbClr val="1B4F9E"/>
                </a:solidFill>
              </a:rPr>
              <a:t>Record selection</a:t>
            </a:r>
          </a:p>
          <a:p>
            <a:pPr marL="839788" lvl="3" indent="-285750" algn="l" rtl="0">
              <a:buFont typeface="Wingdings" panose="05000000000000000000" pitchFamily="2" charset="2"/>
              <a:buChar char="Ø"/>
            </a:pPr>
            <a:r>
              <a:rPr lang="en-GB" sz="1600" b="0" i="0" u="none" baseline="0" dirty="0">
                <a:solidFill>
                  <a:srgbClr val="1B4F9E"/>
                </a:solidFill>
              </a:rPr>
              <a:t>Anaesthesia record: presentation</a:t>
            </a:r>
          </a:p>
          <a:p>
            <a:pPr marL="839788" lvl="3" indent="-285750" algn="l" rtl="0">
              <a:buFont typeface="Wingdings" panose="05000000000000000000" pitchFamily="2" charset="2"/>
              <a:buChar char="Ø"/>
            </a:pPr>
            <a:r>
              <a:rPr lang="en-GB" sz="1600" b="0" i="0" u="none" baseline="0" dirty="0">
                <a:solidFill>
                  <a:srgbClr val="1B4F9E"/>
                </a:solidFill>
              </a:rPr>
              <a:t>Anaesthesia record: entering procedures / events</a:t>
            </a:r>
          </a:p>
          <a:p>
            <a:pPr marL="839788" lvl="3" indent="-285750" algn="l" rtl="0">
              <a:buFont typeface="Wingdings" panose="05000000000000000000" pitchFamily="2" charset="2"/>
              <a:buChar char="Ø"/>
            </a:pPr>
            <a:r>
              <a:rPr lang="en-GB" sz="1600" b="0" i="0" u="none" baseline="0" dirty="0" smtClean="0">
                <a:solidFill>
                  <a:srgbClr val="1B4F9E"/>
                </a:solidFill>
              </a:rPr>
              <a:t>Departure </a:t>
            </a:r>
            <a:r>
              <a:rPr lang="en-GB" sz="1600" b="0" i="0" u="none" baseline="0" dirty="0">
                <a:solidFill>
                  <a:srgbClr val="1B4F9E"/>
                </a:solidFill>
              </a:rPr>
              <a:t>from room</a:t>
            </a:r>
          </a:p>
          <a:p>
            <a:pPr lvl="1" algn="l" rtl="0"/>
            <a:endParaRPr kumimoji="0" lang="en-GB" sz="1600" b="0" i="0" u="none" strike="noStrike" cap="none" spc="0" normalizeH="0" baseline="0" dirty="0">
              <a:ln>
                <a:noFill/>
              </a:ln>
              <a:solidFill>
                <a:srgbClr val="1B4F9E"/>
              </a:solidFill>
              <a:effectLst/>
              <a:uFillTx/>
              <a:latin typeface="+mn-lt"/>
              <a:ea typeface="+mn-ea"/>
              <a:cs typeface="+mn-cs"/>
              <a:sym typeface="Calibri"/>
            </a:endParaRPr>
          </a:p>
          <a:p>
            <a:pPr marL="342900" lvl="1" indent="-342900" algn="l" rtl="0">
              <a:buFont typeface="Wingdings" panose="05000000000000000000" pitchFamily="2" charset="2"/>
              <a:buChar char="Ø"/>
            </a:pPr>
            <a:r>
              <a:rPr lang="en-GB" sz="1600" b="0" i="0" u="none" baseline="0" dirty="0">
                <a:solidFill>
                  <a:srgbClr val="1B4F9E"/>
                </a:solidFill>
                <a:hlinkClick r:id="rId4" action="ppaction://hlinksldjump"/>
              </a:rPr>
              <a:t>POST-ANAESTHESIA CARE UNIT (Recovery room) - (RR)</a:t>
            </a:r>
            <a:endParaRPr lang="en-GB" sz="1600" dirty="0">
              <a:solidFill>
                <a:srgbClr val="1B4F9E"/>
              </a:solidFill>
            </a:endParaRPr>
          </a:p>
          <a:p>
            <a:pPr marL="628650" lvl="3" indent="-90488" algn="l" rtl="0">
              <a:buFont typeface="Wingdings" panose="05000000000000000000" pitchFamily="2" charset="2"/>
              <a:buChar char="Ø"/>
            </a:pPr>
            <a:r>
              <a:rPr kumimoji="0" lang="en-GB" sz="1600" b="0" i="0" u="none" strike="noStrike" cap="none" spc="0" normalizeH="0" baseline="0" dirty="0">
                <a:ln>
                  <a:noFill/>
                </a:ln>
                <a:solidFill>
                  <a:srgbClr val="1B4F9E"/>
                </a:solidFill>
                <a:effectLst/>
                <a:uFillTx/>
                <a:latin typeface="+mn-lt"/>
                <a:ea typeface="+mn-ea"/>
                <a:cs typeface="+mn-cs"/>
                <a:sym typeface="Calibri"/>
              </a:rPr>
              <a:t>  Startup</a:t>
            </a:r>
          </a:p>
          <a:p>
            <a:pPr marL="628650" lvl="3" indent="-90488" algn="l" rtl="0">
              <a:buFont typeface="Wingdings" panose="05000000000000000000" pitchFamily="2" charset="2"/>
              <a:buChar char="Ø"/>
            </a:pPr>
            <a:r>
              <a:rPr lang="en-GB" sz="1600" b="0" i="0" u="none" baseline="0" dirty="0">
                <a:solidFill>
                  <a:srgbClr val="1B4F9E"/>
                </a:solidFill>
              </a:rPr>
              <a:t>  Room Safety Checklist</a:t>
            </a:r>
            <a:endParaRPr kumimoji="0" lang="en-GB" sz="1600" b="0" i="0" u="none" strike="noStrike" cap="none" spc="0" normalizeH="0" baseline="0" dirty="0">
              <a:ln>
                <a:noFill/>
              </a:ln>
              <a:solidFill>
                <a:srgbClr val="1B4F9E"/>
              </a:solidFill>
              <a:effectLst/>
              <a:uFillTx/>
              <a:sym typeface="Calibri"/>
            </a:endParaRPr>
          </a:p>
          <a:p>
            <a:pPr marL="628650" lvl="3" indent="-90488" algn="l" rtl="0">
              <a:buFont typeface="Wingdings" panose="05000000000000000000" pitchFamily="2" charset="2"/>
              <a:buChar char="Ø"/>
            </a:pPr>
            <a:r>
              <a:rPr lang="en-GB" sz="1600" b="0" i="0" u="none" baseline="0" dirty="0">
                <a:solidFill>
                  <a:srgbClr val="1B4F9E"/>
                </a:solidFill>
              </a:rPr>
              <a:t>  Patient selection</a:t>
            </a:r>
          </a:p>
          <a:p>
            <a:pPr marL="628650" lvl="3" indent="-90488" algn="l" rtl="0">
              <a:buFont typeface="Wingdings" panose="05000000000000000000" pitchFamily="2" charset="2"/>
              <a:buChar char="Ø"/>
            </a:pPr>
            <a:r>
              <a:rPr lang="en-GB" sz="1600" b="0" i="0" u="none" baseline="0" dirty="0">
                <a:solidFill>
                  <a:srgbClr val="1B4F9E"/>
                </a:solidFill>
              </a:rPr>
              <a:t>  Record selection</a:t>
            </a:r>
          </a:p>
          <a:p>
            <a:pPr marL="628650" lvl="3" indent="-90488" algn="l" rtl="0">
              <a:buFont typeface="Wingdings" panose="05000000000000000000" pitchFamily="2" charset="2"/>
              <a:buChar char="Ø"/>
            </a:pPr>
            <a:r>
              <a:rPr lang="en-GB" sz="1600" b="0" i="0" u="none" baseline="0" dirty="0">
                <a:solidFill>
                  <a:srgbClr val="1B4F9E"/>
                </a:solidFill>
              </a:rPr>
              <a:t>  Anaesthesia record: presentation</a:t>
            </a:r>
          </a:p>
          <a:p>
            <a:pPr marL="628650" lvl="3" indent="-90488" algn="l" rtl="0">
              <a:buFont typeface="Wingdings" panose="05000000000000000000" pitchFamily="2" charset="2"/>
              <a:buChar char="Ø"/>
            </a:pPr>
            <a:r>
              <a:rPr lang="en-GB" sz="1600" b="0" i="0" u="none" baseline="0" dirty="0">
                <a:solidFill>
                  <a:srgbClr val="1B4F9E"/>
                </a:solidFill>
              </a:rPr>
              <a:t>  Anaesthesia record: entering procedures / events</a:t>
            </a:r>
          </a:p>
          <a:p>
            <a:pPr marL="628650" lvl="3" indent="-90488" algn="l" rtl="0">
              <a:buFont typeface="Wingdings" panose="05000000000000000000" pitchFamily="2" charset="2"/>
              <a:buChar char="Ø"/>
            </a:pPr>
            <a:r>
              <a:rPr lang="en-GB" sz="1600" b="0" i="0" u="none" baseline="0" dirty="0">
                <a:solidFill>
                  <a:srgbClr val="1B4F9E"/>
                </a:solidFill>
              </a:rPr>
              <a:t>  Closing the record</a:t>
            </a:r>
          </a:p>
          <a:p>
            <a:pPr marL="538162" lvl="3" algn="l" rtl="0"/>
            <a:endParaRPr lang="en-GB" sz="1600" dirty="0">
              <a:solidFill>
                <a:srgbClr val="1B4F9E"/>
              </a:solidFill>
            </a:endParaRPr>
          </a:p>
          <a:p>
            <a:pPr marL="285750" lvl="5" indent="-285750" algn="l" rtl="0">
              <a:buFont typeface="Wingdings" panose="05000000000000000000" pitchFamily="2" charset="2"/>
              <a:buChar char="Ø"/>
            </a:pPr>
            <a:r>
              <a:rPr lang="en-GB" sz="1600" b="0" i="0" u="none" baseline="0" dirty="0">
                <a:solidFill>
                  <a:srgbClr val="1B4F9E"/>
                </a:solidFill>
              </a:rPr>
              <a:t>	</a:t>
            </a:r>
            <a:r>
              <a:rPr lang="en-GB" sz="1600" b="0" i="0" u="none" baseline="0" dirty="0">
                <a:solidFill>
                  <a:srgbClr val="1B4F9E"/>
                </a:solidFill>
                <a:hlinkClick r:id="rId5" action="ppaction://hlinksldjump"/>
              </a:rPr>
              <a:t>Generating an ANAESTHESIA REPORT</a:t>
            </a:r>
            <a:endParaRPr kumimoji="0" lang="en-GB" sz="1600" b="0" i="0" u="none" strike="noStrike" cap="none" spc="0" normalizeH="0" baseline="0" dirty="0">
              <a:ln>
                <a:noFill/>
              </a:ln>
              <a:solidFill>
                <a:srgbClr val="1B4F9E"/>
              </a:solidFill>
              <a:effectLst/>
              <a:uFillTx/>
              <a:sym typeface="Calibri"/>
            </a:endParaRPr>
          </a:p>
        </p:txBody>
      </p:sp>
    </p:spTree>
    <p:extLst>
      <p:ext uri="{BB962C8B-B14F-4D97-AF65-F5344CB8AC3E}">
        <p14:creationId xmlns:p14="http://schemas.microsoft.com/office/powerpoint/2010/main" val="2294094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4C81EF2-1F05-4E1B-B74C-58983CBCAEE8}"/>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a:t>
            </a:r>
            <a:r>
              <a:rPr lang="en-GB" sz="20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Data entry</a:t>
            </a:r>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en-GB" dirty="0"/>
          </a:p>
        </p:txBody>
      </p:sp>
      <p:sp>
        <p:nvSpPr>
          <p:cNvPr id="7" name="Rectangle 6">
            <a:extLst>
              <a:ext uri="{FF2B5EF4-FFF2-40B4-BE49-F238E27FC236}">
                <a16:creationId xmlns:a16="http://schemas.microsoft.com/office/drawing/2014/main" xmlns="" id="{046731C9-3B31-46AF-9C21-6EBB09CCEDE6}"/>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pic>
        <p:nvPicPr>
          <p:cNvPr id="10" name="Image 9">
            <a:extLst>
              <a:ext uri="{FF2B5EF4-FFF2-40B4-BE49-F238E27FC236}">
                <a16:creationId xmlns:a16="http://schemas.microsoft.com/office/drawing/2014/main" xmlns="" id="{C51A7070-DD19-477B-9873-37C9A82061CC}"/>
              </a:ext>
            </a:extLst>
          </p:cNvPr>
          <p:cNvPicPr>
            <a:picLocks noChangeAspect="1"/>
          </p:cNvPicPr>
          <p:nvPr/>
        </p:nvPicPr>
        <p:blipFill>
          <a:blip r:embed="rId3"/>
          <a:stretch>
            <a:fillRect/>
          </a:stretch>
        </p:blipFill>
        <p:spPr>
          <a:xfrm>
            <a:off x="4849034" y="3886200"/>
            <a:ext cx="4113991" cy="2211270"/>
          </a:xfrm>
          <a:prstGeom prst="rect">
            <a:avLst/>
          </a:prstGeom>
          <a:ln>
            <a:solidFill>
              <a:srgbClr val="61A0ED"/>
            </a:solidFill>
          </a:ln>
        </p:spPr>
      </p:pic>
      <p:sp>
        <p:nvSpPr>
          <p:cNvPr id="6" name="Rectangle 5">
            <a:extLst>
              <a:ext uri="{FF2B5EF4-FFF2-40B4-BE49-F238E27FC236}">
                <a16:creationId xmlns:a16="http://schemas.microsoft.com/office/drawing/2014/main" xmlns="" id="{F0E2BE47-3CBC-4044-BC18-0AF7833838E0}"/>
              </a:ext>
            </a:extLst>
          </p:cNvPr>
          <p:cNvSpPr/>
          <p:nvPr/>
        </p:nvSpPr>
        <p:spPr>
          <a:xfrm>
            <a:off x="5286375" y="4314825"/>
            <a:ext cx="3790950" cy="81915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 name="Image 3">
            <a:extLst>
              <a:ext uri="{FF2B5EF4-FFF2-40B4-BE49-F238E27FC236}">
                <a16:creationId xmlns:a16="http://schemas.microsoft.com/office/drawing/2014/main" xmlns="" id="{C12FD8CA-0FB4-41E2-9EBD-E243AA401896}"/>
              </a:ext>
            </a:extLst>
          </p:cNvPr>
          <p:cNvPicPr>
            <a:picLocks noChangeAspect="1"/>
          </p:cNvPicPr>
          <p:nvPr/>
        </p:nvPicPr>
        <p:blipFill rotWithShape="1">
          <a:blip r:embed="rId4"/>
          <a:srcRect l="11978" t="21764" b="55062"/>
          <a:stretch/>
        </p:blipFill>
        <p:spPr>
          <a:xfrm>
            <a:off x="571936" y="1352550"/>
            <a:ext cx="8048625" cy="1133475"/>
          </a:xfrm>
          <a:prstGeom prst="rect">
            <a:avLst/>
          </a:prstGeom>
          <a:ln w="9525">
            <a:solidFill>
              <a:schemeClr val="tx1"/>
            </a:solidFill>
          </a:ln>
          <a:scene3d>
            <a:camera prst="orthographicFront"/>
            <a:lightRig rig="threePt" dir="t"/>
          </a:scene3d>
          <a:sp3d contourW="19050">
            <a:contourClr>
              <a:srgbClr val="61A0ED"/>
            </a:contourClr>
          </a:sp3d>
        </p:spPr>
      </p:pic>
      <p:sp>
        <p:nvSpPr>
          <p:cNvPr id="5" name="ZoneTexte 4">
            <a:extLst>
              <a:ext uri="{FF2B5EF4-FFF2-40B4-BE49-F238E27FC236}">
                <a16:creationId xmlns:a16="http://schemas.microsoft.com/office/drawing/2014/main" xmlns="" id="{1FC5FB44-D0C1-492A-A828-9FD1878208EA}"/>
              </a:ext>
            </a:extLst>
          </p:cNvPr>
          <p:cNvSpPr txBox="1"/>
          <p:nvPr/>
        </p:nvSpPr>
        <p:spPr>
          <a:xfrm>
            <a:off x="406601" y="2982000"/>
            <a:ext cx="6899634" cy="738660"/>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rtl="0"/>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Data </a:t>
            </a:r>
            <a:r>
              <a:rPr lang="en-GB" sz="1400" b="0" i="0" u="none" baseline="0" dirty="0">
                <a:solidFill>
                  <a:srgbClr val="114F9D"/>
                </a:solidFill>
                <a:latin typeface="Montserrat" panose="00000500000000000000" pitchFamily="50" charset="0"/>
              </a:rPr>
              <a:t>from connected syringe pumps (Primea, Alaris, etc.) will be </a:t>
            </a:r>
          </a:p>
          <a:p>
            <a:pPr algn="l" rtl="0"/>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provided automatically </a:t>
            </a:r>
          </a:p>
          <a:p>
            <a:pPr algn="l" rtl="0"/>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and flow rate changes will be incremented automatically. </a:t>
            </a:r>
          </a:p>
        </p:txBody>
      </p:sp>
      <p:cxnSp>
        <p:nvCxnSpPr>
          <p:cNvPr id="12" name="Connecteur droit avec flèche 11">
            <a:extLst>
              <a:ext uri="{FF2B5EF4-FFF2-40B4-BE49-F238E27FC236}">
                <a16:creationId xmlns:a16="http://schemas.microsoft.com/office/drawing/2014/main" xmlns="" id="{CC808CFC-8379-4138-BE7C-132F03565139}"/>
              </a:ext>
            </a:extLst>
          </p:cNvPr>
          <p:cNvCxnSpPr>
            <a:cxnSpLocks/>
          </p:cNvCxnSpPr>
          <p:nvPr/>
        </p:nvCxnSpPr>
        <p:spPr>
          <a:xfrm flipV="1">
            <a:off x="2962275" y="2310083"/>
            <a:ext cx="352425" cy="61731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9447331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xmlns="" id="{E6D60B0E-177F-4E4C-B8A9-2DE6504E0BC8}"/>
              </a:ext>
            </a:extLst>
          </p:cNvPr>
          <p:cNvSpPr txBox="1"/>
          <p:nvPr/>
        </p:nvSpPr>
        <p:spPr>
          <a:xfrm>
            <a:off x="139504" y="3390213"/>
            <a:ext cx="7398816" cy="923326"/>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114F9D"/>
                </a:solidFill>
                <a:effectLst/>
                <a:uFillTx/>
                <a:latin typeface="Montserrat" panose="00000500000000000000" pitchFamily="50" charset="0"/>
                <a:sym typeface="Calibri"/>
              </a:rPr>
              <a:t>Data from biomedical devices (ventilator, scope, BIS</a:t>
            </a:r>
            <a:r>
              <a:rPr kumimoji="0" lang="en-GB" sz="1800" b="0" i="0" u="none" strike="noStrike" cap="none" spc="0" normalizeH="0" baseline="0" dirty="0" smtClean="0">
                <a:ln>
                  <a:noFill/>
                </a:ln>
                <a:solidFill>
                  <a:srgbClr val="114F9D"/>
                </a:solidFill>
                <a:effectLst/>
                <a:uFillTx/>
                <a:latin typeface="Montserrat" panose="00000500000000000000" pitchFamily="50" charset="0"/>
                <a:sym typeface="Calibri"/>
              </a:rPr>
              <a:t>,</a:t>
            </a:r>
            <a:br>
              <a:rPr kumimoji="0" lang="en-GB" sz="1800" b="0" i="0" u="none" strike="noStrike" cap="none" spc="0" normalizeH="0" baseline="0" dirty="0" smtClean="0">
                <a:ln>
                  <a:noFill/>
                </a:ln>
                <a:solidFill>
                  <a:srgbClr val="114F9D"/>
                </a:solidFill>
                <a:effectLst/>
                <a:uFillTx/>
                <a:latin typeface="Montserrat" panose="00000500000000000000" pitchFamily="50" charset="0"/>
                <a:sym typeface="Calibri"/>
              </a:rPr>
            </a:br>
            <a:r>
              <a:rPr kumimoji="0" lang="en-GB" sz="1800" b="0" i="0" u="none" strike="noStrike" cap="none" spc="0" normalizeH="0" baseline="0" dirty="0" smtClean="0">
                <a:ln>
                  <a:noFill/>
                </a:ln>
                <a:solidFill>
                  <a:srgbClr val="114F9D"/>
                </a:solidFill>
                <a:effectLst/>
                <a:uFillTx/>
                <a:latin typeface="Montserrat" panose="00000500000000000000" pitchFamily="50" charset="0"/>
                <a:sym typeface="Calibri"/>
              </a:rPr>
              <a:t>ANI monitor, </a:t>
            </a:r>
            <a:r>
              <a:rPr kumimoji="0" lang="en-GB" sz="1800" b="0" i="0" u="none" strike="noStrike" cap="none" spc="0" normalizeH="0" baseline="0" dirty="0">
                <a:ln>
                  <a:noFill/>
                </a:ln>
                <a:solidFill>
                  <a:srgbClr val="114F9D"/>
                </a:solidFill>
                <a:effectLst/>
                <a:uFillTx/>
                <a:latin typeface="Montserrat" panose="00000500000000000000" pitchFamily="50" charset="0"/>
                <a:sym typeface="Calibri"/>
              </a:rPr>
              <a:t>etc</a:t>
            </a:r>
            <a:r>
              <a:rPr kumimoji="0" lang="en-GB" sz="1800" b="0" i="0" u="none" strike="noStrike" cap="none" spc="0" normalizeH="0" baseline="0" dirty="0" smtClean="0">
                <a:ln>
                  <a:noFill/>
                </a:ln>
                <a:solidFill>
                  <a:srgbClr val="114F9D"/>
                </a:solidFill>
                <a:effectLst/>
                <a:uFillTx/>
                <a:latin typeface="Montserrat" panose="00000500000000000000" pitchFamily="50" charset="0"/>
                <a:sym typeface="Calibri"/>
              </a:rPr>
              <a:t>.) </a:t>
            </a:r>
          </a:p>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rgbClr val="114F9D"/>
                </a:solidFill>
                <a:effectLst/>
                <a:uFillTx/>
                <a:latin typeface="Montserrat" panose="00000500000000000000" pitchFamily="50" charset="0"/>
                <a:sym typeface="Calibri"/>
              </a:rPr>
              <a:t>is provided automaticall</a:t>
            </a:r>
            <a:r>
              <a:rPr lang="en-GB" b="0" i="0" u="none" baseline="0" dirty="0" smtClean="0">
                <a:solidFill>
                  <a:srgbClr val="114F9D"/>
                </a:solidFill>
                <a:latin typeface="Montserrat" panose="00000500000000000000" pitchFamily="50" charset="0"/>
              </a:rPr>
              <a:t>y</a:t>
            </a:r>
            <a:endParaRPr kumimoji="0" lang="en-GB" sz="18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 name="Titre 1">
            <a:extLst>
              <a:ext uri="{FF2B5EF4-FFF2-40B4-BE49-F238E27FC236}">
                <a16:creationId xmlns:a16="http://schemas.microsoft.com/office/drawing/2014/main" xmlns="" id="{84C81EF2-1F05-4E1B-B74C-58983CBCAEE8}"/>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a:t>
            </a:r>
            <a:r>
              <a:rPr lang="en-GB" sz="20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Data entry</a:t>
            </a:r>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en-GB" dirty="0"/>
          </a:p>
        </p:txBody>
      </p:sp>
      <p:sp>
        <p:nvSpPr>
          <p:cNvPr id="7" name="Rectangle 6">
            <a:extLst>
              <a:ext uri="{FF2B5EF4-FFF2-40B4-BE49-F238E27FC236}">
                <a16:creationId xmlns:a16="http://schemas.microsoft.com/office/drawing/2014/main" xmlns="" id="{046731C9-3B31-46AF-9C21-6EBB09CCEDE6}"/>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pic>
        <p:nvPicPr>
          <p:cNvPr id="3" name="Image 2">
            <a:extLst>
              <a:ext uri="{FF2B5EF4-FFF2-40B4-BE49-F238E27FC236}">
                <a16:creationId xmlns:a16="http://schemas.microsoft.com/office/drawing/2014/main" xmlns="" id="{6AEF9644-2886-4FDE-AF84-8551F758DCC1}"/>
              </a:ext>
            </a:extLst>
          </p:cNvPr>
          <p:cNvPicPr>
            <a:picLocks noChangeAspect="1"/>
          </p:cNvPicPr>
          <p:nvPr/>
        </p:nvPicPr>
        <p:blipFill>
          <a:blip r:embed="rId3"/>
          <a:stretch>
            <a:fillRect/>
          </a:stretch>
        </p:blipFill>
        <p:spPr>
          <a:xfrm>
            <a:off x="285968" y="1104384"/>
            <a:ext cx="6629400" cy="1997419"/>
          </a:xfrm>
          <a:prstGeom prst="rect">
            <a:avLst/>
          </a:prstGeom>
          <a:ln w="9525">
            <a:solidFill>
              <a:srgbClr val="61A0ED"/>
            </a:solidFill>
          </a:ln>
        </p:spPr>
      </p:pic>
      <p:pic>
        <p:nvPicPr>
          <p:cNvPr id="10" name="Image 9">
            <a:extLst>
              <a:ext uri="{FF2B5EF4-FFF2-40B4-BE49-F238E27FC236}">
                <a16:creationId xmlns:a16="http://schemas.microsoft.com/office/drawing/2014/main" xmlns="" id="{C51A7070-DD19-477B-9873-37C9A82061CC}"/>
              </a:ext>
            </a:extLst>
          </p:cNvPr>
          <p:cNvPicPr>
            <a:picLocks noChangeAspect="1"/>
          </p:cNvPicPr>
          <p:nvPr/>
        </p:nvPicPr>
        <p:blipFill>
          <a:blip r:embed="rId4"/>
          <a:stretch>
            <a:fillRect/>
          </a:stretch>
        </p:blipFill>
        <p:spPr>
          <a:xfrm>
            <a:off x="4849034" y="3886200"/>
            <a:ext cx="4113991" cy="2211270"/>
          </a:xfrm>
          <a:prstGeom prst="rect">
            <a:avLst/>
          </a:prstGeom>
          <a:ln>
            <a:solidFill>
              <a:srgbClr val="61A0ED"/>
            </a:solidFill>
          </a:ln>
        </p:spPr>
      </p:pic>
      <p:sp>
        <p:nvSpPr>
          <p:cNvPr id="8" name="Rectangle 7">
            <a:extLst>
              <a:ext uri="{FF2B5EF4-FFF2-40B4-BE49-F238E27FC236}">
                <a16:creationId xmlns:a16="http://schemas.microsoft.com/office/drawing/2014/main" xmlns="" id="{6EE925B6-F0AA-4B1F-8585-8A179673174C}"/>
              </a:ext>
            </a:extLst>
          </p:cNvPr>
          <p:cNvSpPr/>
          <p:nvPr/>
        </p:nvSpPr>
        <p:spPr>
          <a:xfrm>
            <a:off x="5229225" y="4857750"/>
            <a:ext cx="3848100" cy="1239720"/>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93935748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4C81EF2-1F05-4E1B-B74C-58983CBCAEE8}"/>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a:t>
            </a:r>
            <a:r>
              <a:rPr lang="en-GB" sz="20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Data entry</a:t>
            </a:r>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en-GB" dirty="0"/>
          </a:p>
        </p:txBody>
      </p:sp>
      <p:sp>
        <p:nvSpPr>
          <p:cNvPr id="6" name="Rectangle 5">
            <a:extLst>
              <a:ext uri="{FF2B5EF4-FFF2-40B4-BE49-F238E27FC236}">
                <a16:creationId xmlns:a16="http://schemas.microsoft.com/office/drawing/2014/main" xmlns="" id="{0E5B51F0-C03C-46FD-AD8F-41A64252AADF}"/>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pic>
        <p:nvPicPr>
          <p:cNvPr id="3" name="Image 2">
            <a:extLst>
              <a:ext uri="{FF2B5EF4-FFF2-40B4-BE49-F238E27FC236}">
                <a16:creationId xmlns:a16="http://schemas.microsoft.com/office/drawing/2014/main" xmlns="" id="{661CFE97-0BB0-43DC-AB9F-CB7B3944A687}"/>
              </a:ext>
            </a:extLst>
          </p:cNvPr>
          <p:cNvPicPr>
            <a:picLocks noChangeAspect="1"/>
          </p:cNvPicPr>
          <p:nvPr/>
        </p:nvPicPr>
        <p:blipFill>
          <a:blip r:embed="rId3"/>
          <a:stretch>
            <a:fillRect/>
          </a:stretch>
        </p:blipFill>
        <p:spPr>
          <a:xfrm>
            <a:off x="327340" y="1158395"/>
            <a:ext cx="8489319" cy="4541210"/>
          </a:xfrm>
          <a:prstGeom prst="rect">
            <a:avLst/>
          </a:prstGeom>
          <a:ln>
            <a:solidFill>
              <a:srgbClr val="61A0ED"/>
            </a:solidFill>
          </a:ln>
        </p:spPr>
      </p:pic>
    </p:spTree>
    <p:extLst>
      <p:ext uri="{BB962C8B-B14F-4D97-AF65-F5344CB8AC3E}">
        <p14:creationId xmlns:p14="http://schemas.microsoft.com/office/powerpoint/2010/main" val="204246595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xmlns="" id="{37563E50-03AE-4BD6-9B20-0A469D4700ED}"/>
              </a:ext>
            </a:extLst>
          </p:cNvPr>
          <p:cNvSpPr txBox="1"/>
          <p:nvPr/>
        </p:nvSpPr>
        <p:spPr>
          <a:xfrm>
            <a:off x="3290047" y="964555"/>
            <a:ext cx="2464985"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Patient information </a:t>
            </a:r>
            <a:r>
              <a:rPr kumimoji="0" lang="en-GB" sz="1200" b="0" i="0" u="none" strike="noStrike" cap="none" spc="0" normalizeH="0" baseline="0" dirty="0" smtClean="0">
                <a:ln>
                  <a:noFill/>
                </a:ln>
                <a:solidFill>
                  <a:srgbClr val="114F9D"/>
                </a:solidFill>
                <a:effectLst/>
                <a:uFillTx/>
                <a:latin typeface="Montserrat" panose="00000500000000000000" pitchFamily="50" charset="0"/>
                <a:sym typeface="Calibri"/>
              </a:rPr>
              <a:t>panes </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9" name="ZoneTexte 28">
            <a:extLst>
              <a:ext uri="{FF2B5EF4-FFF2-40B4-BE49-F238E27FC236}">
                <a16:creationId xmlns:a16="http://schemas.microsoft.com/office/drawing/2014/main" xmlns="" id="{F5FBDD2B-7546-4919-BF64-305F788428CC}"/>
              </a:ext>
            </a:extLst>
          </p:cNvPr>
          <p:cNvSpPr txBox="1"/>
          <p:nvPr/>
        </p:nvSpPr>
        <p:spPr>
          <a:xfrm>
            <a:off x="8070882" y="2838611"/>
            <a:ext cx="820092"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Button</a:t>
            </a:r>
          </a:p>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pane </a:t>
            </a:r>
          </a:p>
        </p:txBody>
      </p:sp>
      <p:sp>
        <p:nvSpPr>
          <p:cNvPr id="38" name="ZoneTexte 37">
            <a:extLst>
              <a:ext uri="{FF2B5EF4-FFF2-40B4-BE49-F238E27FC236}">
                <a16:creationId xmlns:a16="http://schemas.microsoft.com/office/drawing/2014/main" xmlns="" id="{2EB5A570-0B05-4837-8E82-72E777AE9D42}"/>
              </a:ext>
            </a:extLst>
          </p:cNvPr>
          <p:cNvSpPr txBox="1"/>
          <p:nvPr/>
        </p:nvSpPr>
        <p:spPr>
          <a:xfrm>
            <a:off x="2592666" y="5633140"/>
            <a:ext cx="3162366"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Chart pane (mainly data recovery) </a:t>
            </a:r>
          </a:p>
        </p:txBody>
      </p:sp>
      <p:sp>
        <p:nvSpPr>
          <p:cNvPr id="5" name="Rectangle 4">
            <a:extLst>
              <a:ext uri="{FF2B5EF4-FFF2-40B4-BE49-F238E27FC236}">
                <a16:creationId xmlns:a16="http://schemas.microsoft.com/office/drawing/2014/main" xmlns="" id="{E46ED882-D419-4998-BAB6-95809C78191C}"/>
              </a:ext>
            </a:extLst>
          </p:cNvPr>
          <p:cNvSpPr/>
          <p:nvPr/>
        </p:nvSpPr>
        <p:spPr>
          <a:xfrm>
            <a:off x="3583395" y="2568078"/>
            <a:ext cx="2873064" cy="461665"/>
          </a:xfrm>
          <a:prstGeom prst="rect">
            <a:avLst/>
          </a:prstGeom>
        </p:spPr>
        <p:txBody>
          <a:bodyPr wrap="square">
            <a:spAutoFit/>
          </a:bodyPr>
          <a:lstStyle/>
          <a:p>
            <a:pPr algn="l" rtl="0"/>
            <a:r>
              <a:rPr lang="en-GB" sz="1200" b="0" i="0" u="none" baseline="0" dirty="0" smtClean="0">
                <a:solidFill>
                  <a:srgbClr val="114F9D"/>
                </a:solidFill>
                <a:latin typeface="Montserrat" panose="00000500000000000000" pitchFamily="50" charset="0"/>
              </a:rPr>
              <a:t>Intake </a:t>
            </a:r>
            <a:r>
              <a:rPr lang="en-GB" sz="1200" b="0" i="0" u="none" baseline="0" dirty="0">
                <a:solidFill>
                  <a:srgbClr val="114F9D"/>
                </a:solidFill>
                <a:latin typeface="Montserrat" panose="00000500000000000000" pitchFamily="50" charset="0"/>
              </a:rPr>
              <a:t>/ </a:t>
            </a:r>
            <a:r>
              <a:rPr lang="en-GB" sz="1200" b="0" i="0" u="none" baseline="0" dirty="0" smtClean="0">
                <a:solidFill>
                  <a:srgbClr val="114F9D"/>
                </a:solidFill>
                <a:latin typeface="Montserrat" panose="00000500000000000000" pitchFamily="50" charset="0"/>
              </a:rPr>
              <a:t>Output </a:t>
            </a:r>
            <a:r>
              <a:rPr lang="en-GB" sz="1200" b="0" i="0" u="none" baseline="0" dirty="0">
                <a:solidFill>
                  <a:srgbClr val="114F9D"/>
                </a:solidFill>
                <a:latin typeface="Montserrat" panose="00000500000000000000" pitchFamily="50" charset="0"/>
              </a:rPr>
              <a:t>(drugs, urine output, blood loss)</a:t>
            </a:r>
          </a:p>
        </p:txBody>
      </p:sp>
      <p:sp>
        <p:nvSpPr>
          <p:cNvPr id="2" name="Titre 1">
            <a:extLst>
              <a:ext uri="{FF2B5EF4-FFF2-40B4-BE49-F238E27FC236}">
                <a16:creationId xmlns:a16="http://schemas.microsoft.com/office/drawing/2014/main" xmlns=""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ANAESTHESIA RECORD</a:t>
            </a:r>
            <a:r>
              <a:rPr lang="en-GB" sz="1800" b="0" i="0" u="none" baseline="0" dirty="0">
                <a:latin typeface="Montserrat" panose="00000500000000000000" pitchFamily="50" charset="0"/>
              </a:rPr>
              <a:t>: </a:t>
            </a:r>
            <a:r>
              <a:rPr lang="en-GB" sz="1800" b="0" i="0" u="none" baseline="0" dirty="0" smtClean="0">
                <a:latin typeface="Montserrat" panose="00000500000000000000" pitchFamily="50" charset="0"/>
              </a:rPr>
              <a:t>departure from </a:t>
            </a:r>
            <a:r>
              <a:rPr lang="en-GB" sz="1800" b="0" i="0" u="none" baseline="0" dirty="0">
                <a:latin typeface="Montserrat" panose="00000500000000000000" pitchFamily="50" charset="0"/>
              </a:rPr>
              <a:t>room</a:t>
            </a:r>
          </a:p>
        </p:txBody>
      </p:sp>
      <p:sp>
        <p:nvSpPr>
          <p:cNvPr id="8" name="Rectangle 7">
            <a:extLst>
              <a:ext uri="{FF2B5EF4-FFF2-40B4-BE49-F238E27FC236}">
                <a16:creationId xmlns:a16="http://schemas.microsoft.com/office/drawing/2014/main" xmlns=""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xmlns="" id="{80DECB5C-4ECF-4A2D-80FC-8A1E0D49D946}"/>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cxnSp>
        <p:nvCxnSpPr>
          <p:cNvPr id="20" name="Connecteur droit avec flèche 19">
            <a:extLst>
              <a:ext uri="{FF2B5EF4-FFF2-40B4-BE49-F238E27FC236}">
                <a16:creationId xmlns:a16="http://schemas.microsoft.com/office/drawing/2014/main" xmlns="" id="{22860F18-EE1F-4648-9204-BE77F9997D7C}"/>
              </a:ext>
            </a:extLst>
          </p:cNvPr>
          <p:cNvCxnSpPr>
            <a:cxnSpLocks/>
          </p:cNvCxnSpPr>
          <p:nvPr/>
        </p:nvCxnSpPr>
        <p:spPr>
          <a:xfrm flipH="1" flipV="1">
            <a:off x="3174521" y="3965938"/>
            <a:ext cx="1113937" cy="168914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xmlns="" id="{B8DBD6A6-57A8-49D2-96D1-91B7F6BD5334}"/>
              </a:ext>
            </a:extLst>
          </p:cNvPr>
          <p:cNvCxnSpPr>
            <a:cxnSpLocks/>
          </p:cNvCxnSpPr>
          <p:nvPr/>
        </p:nvCxnSpPr>
        <p:spPr>
          <a:xfrm flipV="1">
            <a:off x="4288458" y="4477109"/>
            <a:ext cx="990908" cy="117796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xmlns="" id="{1A946DE4-B4A7-421A-ABE0-2ECF59D3FE73}"/>
              </a:ext>
            </a:extLst>
          </p:cNvPr>
          <p:cNvCxnSpPr>
            <a:cxnSpLocks/>
          </p:cNvCxnSpPr>
          <p:nvPr/>
        </p:nvCxnSpPr>
        <p:spPr>
          <a:xfrm flipH="1">
            <a:off x="1356176" y="1248828"/>
            <a:ext cx="2619476" cy="182061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xmlns="" id="{F889333B-A59C-436E-A89E-B46C46C616D6}"/>
              </a:ext>
            </a:extLst>
          </p:cNvPr>
          <p:cNvCxnSpPr>
            <a:cxnSpLocks/>
            <a:stCxn id="29" idx="0"/>
          </p:cNvCxnSpPr>
          <p:nvPr/>
        </p:nvCxnSpPr>
        <p:spPr>
          <a:xfrm flipH="1" flipV="1">
            <a:off x="5931673" y="2132501"/>
            <a:ext cx="2549255"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xmlns="" id="{A85738E6-D0C2-4DA0-B657-9736ACE8563F}"/>
              </a:ext>
            </a:extLst>
          </p:cNvPr>
          <p:cNvSpPr/>
          <p:nvPr/>
        </p:nvSpPr>
        <p:spPr>
          <a:xfrm>
            <a:off x="1856159" y="2329732"/>
            <a:ext cx="61247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xmlns="" id="{275CCA91-F5C3-4611-98A0-DDCA23B25355}"/>
              </a:ext>
            </a:extLst>
          </p:cNvPr>
          <p:cNvSpPr/>
          <p:nvPr/>
        </p:nvSpPr>
        <p:spPr>
          <a:xfrm>
            <a:off x="1056873" y="1935270"/>
            <a:ext cx="6924072" cy="39446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xmlns="" id="{83D28610-C478-4C50-8E63-7CA07DEE4237}"/>
              </a:ext>
            </a:extLst>
          </p:cNvPr>
          <p:cNvSpPr/>
          <p:nvPr/>
        </p:nvSpPr>
        <p:spPr>
          <a:xfrm>
            <a:off x="1056873" y="1455027"/>
            <a:ext cx="6924072" cy="274044"/>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xmlns="" id="{B25E9D6F-3310-445A-9733-55CBB0809BF1}"/>
              </a:ext>
            </a:extLst>
          </p:cNvPr>
          <p:cNvCxnSpPr>
            <a:cxnSpLocks/>
          </p:cNvCxnSpPr>
          <p:nvPr/>
        </p:nvCxnSpPr>
        <p:spPr>
          <a:xfrm flipH="1">
            <a:off x="2890003" y="1248828"/>
            <a:ext cx="1085649" cy="38135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xmlns="" id="{9E7372E9-6165-4B84-AE7C-67435FC38FAD}"/>
              </a:ext>
            </a:extLst>
          </p:cNvPr>
          <p:cNvSpPr/>
          <p:nvPr/>
        </p:nvSpPr>
        <p:spPr>
          <a:xfrm>
            <a:off x="3583394" y="2568078"/>
            <a:ext cx="2790511"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Ellipse 8">
            <a:extLst>
              <a:ext uri="{FF2B5EF4-FFF2-40B4-BE49-F238E27FC236}">
                <a16:creationId xmlns:a16="http://schemas.microsoft.com/office/drawing/2014/main" xmlns="" id="{3F19058E-1020-4BFC-A5C0-F3034147506A}"/>
              </a:ext>
            </a:extLst>
          </p:cNvPr>
          <p:cNvSpPr/>
          <p:nvPr/>
        </p:nvSpPr>
        <p:spPr>
          <a:xfrm>
            <a:off x="930304" y="1359673"/>
            <a:ext cx="866692" cy="473607"/>
          </a:xfrm>
          <a:prstGeom prst="ellipse">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ZoneTexte 9">
            <a:extLst>
              <a:ext uri="{FF2B5EF4-FFF2-40B4-BE49-F238E27FC236}">
                <a16:creationId xmlns:a16="http://schemas.microsoft.com/office/drawing/2014/main" xmlns="" id="{700509F1-9A36-41F0-AC34-390DAFF1D103}"/>
              </a:ext>
            </a:extLst>
          </p:cNvPr>
          <p:cNvSpPr txBox="1"/>
          <p:nvPr/>
        </p:nvSpPr>
        <p:spPr>
          <a:xfrm>
            <a:off x="204148" y="954433"/>
            <a:ext cx="1592848"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smtClean="0">
                <a:ln>
                  <a:noFill/>
                </a:ln>
                <a:solidFill>
                  <a:srgbClr val="114F9D"/>
                </a:solidFill>
                <a:effectLst/>
                <a:uFillTx/>
                <a:latin typeface="Montserrat" panose="00000500000000000000" pitchFamily="50" charset="0"/>
                <a:sym typeface="Calibri"/>
              </a:rPr>
              <a:t>Departure from </a:t>
            </a: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room</a:t>
            </a:r>
          </a:p>
        </p:txBody>
      </p:sp>
      <p:cxnSp>
        <p:nvCxnSpPr>
          <p:cNvPr id="25" name="Connecteur droit avec flèche 24">
            <a:extLst>
              <a:ext uri="{FF2B5EF4-FFF2-40B4-BE49-F238E27FC236}">
                <a16:creationId xmlns:a16="http://schemas.microsoft.com/office/drawing/2014/main" xmlns="" id="{AE38D899-ABE5-4097-B794-95ABB55BDDBE}"/>
              </a:ext>
            </a:extLst>
          </p:cNvPr>
          <p:cNvCxnSpPr>
            <a:cxnSpLocks/>
            <a:endCxn id="9" idx="1"/>
          </p:cNvCxnSpPr>
          <p:nvPr/>
        </p:nvCxnSpPr>
        <p:spPr>
          <a:xfrm>
            <a:off x="678940" y="1231428"/>
            <a:ext cx="378288" cy="19760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23275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sual - Consultation - 1 ">
            <a:extLst>
              <a:ext uri="{FF2B5EF4-FFF2-40B4-BE49-F238E27FC236}">
                <a16:creationId xmlns:a16="http://schemas.microsoft.com/office/drawing/2014/main" xmlns="" id="{1EAF63E5-A7F0-4D94-9649-FEC8C9A7C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64" y="1513407"/>
            <a:ext cx="1317150" cy="634934"/>
          </a:xfrm>
          <a:prstGeom prst="rect">
            <a:avLst/>
          </a:prstGeom>
          <a:noFill/>
          <a:ln w="9525">
            <a:solidFill>
              <a:srgbClr val="61A0ED"/>
            </a:solidFill>
          </a:ln>
        </p:spPr>
      </p:pic>
      <p:sp>
        <p:nvSpPr>
          <p:cNvPr id="3" name="ZoneTexte 2">
            <a:extLst>
              <a:ext uri="{FF2B5EF4-FFF2-40B4-BE49-F238E27FC236}">
                <a16:creationId xmlns:a16="http://schemas.microsoft.com/office/drawing/2014/main" xmlns="" id="{F8D81B32-28E4-4293-89BD-E5DB26D9F281}"/>
              </a:ext>
            </a:extLst>
          </p:cNvPr>
          <p:cNvSpPr txBox="1"/>
          <p:nvPr/>
        </p:nvSpPr>
        <p:spPr>
          <a:xfrm>
            <a:off x="2233042" y="2341755"/>
            <a:ext cx="3206964"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To trigger </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the record closure</a:t>
            </a:r>
          </a:p>
        </p:txBody>
      </p:sp>
      <p:cxnSp>
        <p:nvCxnSpPr>
          <p:cNvPr id="5" name="Connecteur droit avec flèche 4">
            <a:extLst>
              <a:ext uri="{FF2B5EF4-FFF2-40B4-BE49-F238E27FC236}">
                <a16:creationId xmlns:a16="http://schemas.microsoft.com/office/drawing/2014/main" xmlns="" id="{C36C2399-C929-454B-94B8-F27A7F0B7202}"/>
              </a:ext>
            </a:extLst>
          </p:cNvPr>
          <p:cNvCxnSpPr>
            <a:cxnSpLocks/>
          </p:cNvCxnSpPr>
          <p:nvPr/>
        </p:nvCxnSpPr>
        <p:spPr>
          <a:xfrm flipH="1" flipV="1">
            <a:off x="1155942" y="1875442"/>
            <a:ext cx="982959" cy="620199"/>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9" name="Accolade ouvrante 8">
            <a:extLst>
              <a:ext uri="{FF2B5EF4-FFF2-40B4-BE49-F238E27FC236}">
                <a16:creationId xmlns:a16="http://schemas.microsoft.com/office/drawing/2014/main" xmlns="" id="{D956FD2B-F228-420A-A3A0-5985669D2EE7}"/>
              </a:ext>
            </a:extLst>
          </p:cNvPr>
          <p:cNvSpPr/>
          <p:nvPr/>
        </p:nvSpPr>
        <p:spPr>
          <a:xfrm>
            <a:off x="5253487" y="3585071"/>
            <a:ext cx="262195" cy="624620"/>
          </a:xfrm>
          <a:prstGeom prst="leftBrac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pic>
        <p:nvPicPr>
          <p:cNvPr id="1029" name="Picture 5" descr="vous sûr(e) de vouloir fermer le dossier &#10;Fermer le dossier du patient Bb TEST ? &#10;Il y a 3 avertissement(s) : &#10;- Saisir le feuille d'ouverture &#10;- Signature du médecin responsable &#10;- Saisir révènement.„ &#10;Il reste 2 chronomètre(s) qui n'a(n'ont) pas été arrêté(s) : &#10;- BLOC OPERATOIRE &#10;- Chirurgie &#10;Û Terminer tous les chronornètres à la &#10;Choisissez les à effectuer pour le dossier &#10;O Ck)turer &#10;@ Transférer : Réveil &#10;Heure de fin dintervention &#10;06/03/2020 &#10;Irnprrner le dossier &#10;Oui &#10;Non ">
            <a:extLst>
              <a:ext uri="{FF2B5EF4-FFF2-40B4-BE49-F238E27FC236}">
                <a16:creationId xmlns:a16="http://schemas.microsoft.com/office/drawing/2014/main" xmlns="" id="{6216DA92-81B3-4716-8C66-3B54D3B2B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5682" y="3109481"/>
            <a:ext cx="3170789" cy="2352927"/>
          </a:xfrm>
          <a:prstGeom prst="rect">
            <a:avLst/>
          </a:prstGeom>
          <a:noFill/>
          <a:effectLst>
            <a:softEdge rad="50800"/>
          </a:effectLst>
          <a:scene3d>
            <a:camera prst="orthographicFront"/>
            <a:lightRig rig="threePt" dir="t"/>
          </a:scene3d>
          <a:sp3d contourW="19050">
            <a:contourClr>
              <a:srgbClr val="61A0ED"/>
            </a:contourClr>
          </a:sp3d>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xmlns="" id="{F4C84BEA-E252-47B9-A9F9-11CAC605DC73}"/>
              </a:ext>
            </a:extLst>
          </p:cNvPr>
          <p:cNvSpPr>
            <a:spLocks noGrp="1"/>
          </p:cNvSpPr>
          <p:nvPr>
            <p:ph type="title" idx="4294967295"/>
          </p:nvPr>
        </p:nvSpPr>
        <p:spPr/>
        <p:txBody>
          <a:bodyPr>
            <a:normAutofit fontScale="90000"/>
          </a:bodyPr>
          <a:lstStyle/>
          <a:p>
            <a:pPr algn="l" rtl="0"/>
            <a:r>
              <a:rPr lang="en-GB" sz="2500" b="0" i="0" u="none" spc="0" baseline="0" dirty="0" smtClean="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DEPARTURE FROM </a:t>
            </a:r>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ROOM</a:t>
            </a:r>
            <a:endParaRPr lang="en-GB" dirty="0"/>
          </a:p>
        </p:txBody>
      </p:sp>
      <p:sp>
        <p:nvSpPr>
          <p:cNvPr id="10" name="ZoneTexte 9">
            <a:extLst>
              <a:ext uri="{FF2B5EF4-FFF2-40B4-BE49-F238E27FC236}">
                <a16:creationId xmlns:a16="http://schemas.microsoft.com/office/drawing/2014/main" xmlns="" id="{0324C92A-396E-4570-8381-36BFBD525B5B}"/>
              </a:ext>
            </a:extLst>
          </p:cNvPr>
          <p:cNvSpPr txBox="1"/>
          <p:nvPr/>
        </p:nvSpPr>
        <p:spPr>
          <a:xfrm>
            <a:off x="1847086" y="3429000"/>
            <a:ext cx="3275304" cy="1384990"/>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Reminder of interventions not carried out </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(checklist</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names of health professionals, </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entering complications, closing </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timers, etc.)</a:t>
            </a:r>
          </a:p>
        </p:txBody>
      </p:sp>
      <p:sp>
        <p:nvSpPr>
          <p:cNvPr id="12" name="Rectangle 11">
            <a:extLst>
              <a:ext uri="{FF2B5EF4-FFF2-40B4-BE49-F238E27FC236}">
                <a16:creationId xmlns:a16="http://schemas.microsoft.com/office/drawing/2014/main" xmlns="" id="{6FD5357F-3899-4FA2-82C3-EE5D6477D3D0}"/>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spTree>
    <p:extLst>
      <p:ext uri="{BB962C8B-B14F-4D97-AF65-F5344CB8AC3E}">
        <p14:creationId xmlns:p14="http://schemas.microsoft.com/office/powerpoint/2010/main" val="325021535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xmlns=""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eaLnBrk="1" hangingPunct="1">
              <a:spcBef>
                <a:spcPct val="0"/>
              </a:spcBef>
              <a:buClrTx/>
              <a:buSzTx/>
              <a:buFontTx/>
              <a:buNone/>
            </a:pPr>
            <a:endParaRPr lang="en-GB" altLang="fr-FR" sz="1400" kern="1200" dirty="0">
              <a:solidFill>
                <a:srgbClr val="144F9F"/>
              </a:solidFill>
            </a:endParaRPr>
          </a:p>
        </p:txBody>
      </p:sp>
      <p:sp>
        <p:nvSpPr>
          <p:cNvPr id="3" name="Titre 2">
            <a:extLst>
              <a:ext uri="{FF2B5EF4-FFF2-40B4-BE49-F238E27FC236}">
                <a16:creationId xmlns:a16="http://schemas.microsoft.com/office/drawing/2014/main" xmlns="" id="{4ED83EF5-F092-4D6E-AFB1-5BF16A9148D2}"/>
              </a:ext>
            </a:extLst>
          </p:cNvPr>
          <p:cNvSpPr>
            <a:spLocks noGrp="1"/>
          </p:cNvSpPr>
          <p:nvPr>
            <p:ph type="title"/>
          </p:nvPr>
        </p:nvSpPr>
        <p:spPr>
          <a:xfrm>
            <a:off x="780589" y="2299499"/>
            <a:ext cx="7772404" cy="1522003"/>
          </a:xfrm>
        </p:spPr>
        <p:txBody>
          <a:bodyPr>
            <a:normAutofit/>
          </a:bodyPr>
          <a:lstStyle/>
          <a:p>
            <a:pPr rtl="0"/>
            <a:r>
              <a:rPr lang="en-GB" sz="3600" b="0" i="0" u="none" baseline="0" dirty="0">
                <a:latin typeface="Montserrat" panose="00000500000000000000" pitchFamily="50" charset="0"/>
              </a:rPr>
              <a:t>POST-ANAESTHESIA </a:t>
            </a:r>
            <a:r>
              <a:rPr lang="en-GB" sz="3600" dirty="0">
                <a:latin typeface="Montserrat" panose="00000500000000000000" pitchFamily="50" charset="0"/>
              </a:rPr>
              <a:t/>
            </a:r>
            <a:br>
              <a:rPr lang="en-GB" sz="3600" dirty="0">
                <a:latin typeface="Montserrat" panose="00000500000000000000" pitchFamily="50" charset="0"/>
              </a:rPr>
            </a:br>
            <a:r>
              <a:rPr lang="en-GB" sz="3600" b="0" i="0" u="none" baseline="0" dirty="0">
                <a:latin typeface="Montserrat" panose="00000500000000000000" pitchFamily="50" charset="0"/>
              </a:rPr>
              <a:t>CARE UNIT </a:t>
            </a:r>
            <a:r>
              <a:rPr lang="en-GB" sz="3600" baseline="0" dirty="0">
                <a:latin typeface="Montserrat" panose="00000500000000000000" pitchFamily="50" charset="0"/>
              </a:rPr>
              <a:t/>
            </a:r>
            <a:br>
              <a:rPr lang="en-GB" sz="3600" baseline="0" dirty="0">
                <a:latin typeface="Montserrat" panose="00000500000000000000" pitchFamily="50" charset="0"/>
              </a:rPr>
            </a:br>
            <a:r>
              <a:rPr lang="en-GB" sz="2000" b="0" i="0" u="none" baseline="0" dirty="0">
                <a:latin typeface="Montserrat" panose="00000500000000000000" pitchFamily="50" charset="0"/>
              </a:rPr>
              <a:t>(RR)</a:t>
            </a:r>
            <a:endParaRPr lang="en-GB" sz="2800" dirty="0">
              <a:latin typeface="Montserrat" panose="00000500000000000000" pitchFamily="50" charset="0"/>
            </a:endParaRPr>
          </a:p>
        </p:txBody>
      </p:sp>
    </p:spTree>
    <p:extLst>
      <p:ext uri="{BB962C8B-B14F-4D97-AF65-F5344CB8AC3E}">
        <p14:creationId xmlns:p14="http://schemas.microsoft.com/office/powerpoint/2010/main" val="12148343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17A969CF-D35F-40C0-8C6B-0A91990B6B77}"/>
              </a:ext>
            </a:extLst>
          </p:cNvPr>
          <p:cNvPicPr>
            <a:picLocks noChangeAspect="1"/>
          </p:cNvPicPr>
          <p:nvPr/>
        </p:nvPicPr>
        <p:blipFill rotWithShape="1">
          <a:blip r:embed="rId3"/>
          <a:srcRect l="582" t="1310" r="857"/>
          <a:stretch/>
        </p:blipFill>
        <p:spPr>
          <a:xfrm>
            <a:off x="876300" y="1371600"/>
            <a:ext cx="4572000" cy="3860838"/>
          </a:xfrm>
          <a:prstGeom prst="rect">
            <a:avLst/>
          </a:prstGeom>
          <a:ln w="38100">
            <a:solidFill>
              <a:srgbClr val="114F9D"/>
            </a:solidFill>
          </a:ln>
          <a:effectLst>
            <a:softEdge rad="38100"/>
          </a:effectLst>
        </p:spPr>
      </p:pic>
      <p:sp>
        <p:nvSpPr>
          <p:cNvPr id="4" name="Titre 4">
            <a:extLst>
              <a:ext uri="{FF2B5EF4-FFF2-40B4-BE49-F238E27FC236}">
                <a16:creationId xmlns:a16="http://schemas.microsoft.com/office/drawing/2014/main" xmlns="" id="{601F9025-B3E6-482D-86ED-A553933E3182}"/>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STARTUP</a:t>
            </a:r>
          </a:p>
        </p:txBody>
      </p:sp>
      <p:sp>
        <p:nvSpPr>
          <p:cNvPr id="6" name="ZoneTexte 5">
            <a:extLst>
              <a:ext uri="{FF2B5EF4-FFF2-40B4-BE49-F238E27FC236}">
                <a16:creationId xmlns:a16="http://schemas.microsoft.com/office/drawing/2014/main" xmlns="" id="{A25CBBE8-66F9-4B42-978D-20E0E230FA8D}"/>
              </a:ext>
            </a:extLst>
          </p:cNvPr>
          <p:cNvSpPr txBox="1"/>
          <p:nvPr/>
        </p:nvSpPr>
        <p:spPr>
          <a:xfrm>
            <a:off x="6342076" y="2038896"/>
            <a:ext cx="1760303"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‘Postoperative’</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xmlns="" id="{3625FF99-E104-4E9A-B198-02F6E59AC943}"/>
              </a:ext>
            </a:extLst>
          </p:cNvPr>
          <p:cNvCxnSpPr>
            <a:cxnSpLocks/>
          </p:cNvCxnSpPr>
          <p:nvPr/>
        </p:nvCxnSpPr>
        <p:spPr>
          <a:xfrm flipH="1">
            <a:off x="3029447" y="2192783"/>
            <a:ext cx="3203574" cy="345971"/>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8" name="Ellipse 7">
            <a:extLst>
              <a:ext uri="{FF2B5EF4-FFF2-40B4-BE49-F238E27FC236}">
                <a16:creationId xmlns:a16="http://schemas.microsoft.com/office/drawing/2014/main" xmlns="" id="{A4F401C6-C875-4139-BDBD-061D87039679}"/>
              </a:ext>
            </a:extLst>
          </p:cNvPr>
          <p:cNvSpPr/>
          <p:nvPr/>
        </p:nvSpPr>
        <p:spPr>
          <a:xfrm>
            <a:off x="3558988" y="2761129"/>
            <a:ext cx="160229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Ellipse 12">
            <a:extLst>
              <a:ext uri="{FF2B5EF4-FFF2-40B4-BE49-F238E27FC236}">
                <a16:creationId xmlns:a16="http://schemas.microsoft.com/office/drawing/2014/main" xmlns="" id="{6819ED3D-702D-4EEE-80E7-30CF025DFF79}"/>
              </a:ext>
            </a:extLst>
          </p:cNvPr>
          <p:cNvSpPr/>
          <p:nvPr/>
        </p:nvSpPr>
        <p:spPr>
          <a:xfrm>
            <a:off x="3558988" y="3514165"/>
            <a:ext cx="1703294" cy="57374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Rectangle 10">
            <a:extLst>
              <a:ext uri="{FF2B5EF4-FFF2-40B4-BE49-F238E27FC236}">
                <a16:creationId xmlns:a16="http://schemas.microsoft.com/office/drawing/2014/main" xmlns="" id="{CE45EB2B-16BF-41EF-B8C5-D8FC42BDD5F7}"/>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3530358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94DC9624-819D-4703-92F6-8A88EA191EA7}"/>
              </a:ext>
            </a:extLst>
          </p:cNvPr>
          <p:cNvPicPr>
            <a:picLocks noChangeAspect="1"/>
          </p:cNvPicPr>
          <p:nvPr/>
        </p:nvPicPr>
        <p:blipFill rotWithShape="1">
          <a:blip r:embed="rId3"/>
          <a:srcRect l="1097" r="1609"/>
          <a:stretch/>
        </p:blipFill>
        <p:spPr>
          <a:xfrm>
            <a:off x="438150" y="1314580"/>
            <a:ext cx="6334125" cy="2607772"/>
          </a:xfrm>
          <a:prstGeom prst="rect">
            <a:avLst/>
          </a:prstGeom>
        </p:spPr>
      </p:pic>
      <p:cxnSp>
        <p:nvCxnSpPr>
          <p:cNvPr id="7" name="Connecteur droit avec flèche 6">
            <a:extLst>
              <a:ext uri="{FF2B5EF4-FFF2-40B4-BE49-F238E27FC236}">
                <a16:creationId xmlns:a16="http://schemas.microsoft.com/office/drawing/2014/main" xmlns="" id="{A245A373-EDBA-4B64-B55D-0C929055E547}"/>
              </a:ext>
            </a:extLst>
          </p:cNvPr>
          <p:cNvCxnSpPr/>
          <p:nvPr/>
        </p:nvCxnSpPr>
        <p:spPr>
          <a:xfrm flipH="1" flipV="1">
            <a:off x="4796287" y="2286000"/>
            <a:ext cx="1406105" cy="232050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xmlns="" id="{B969F23D-9A33-4453-A490-6655AE0B5941}"/>
              </a:ext>
            </a:extLst>
          </p:cNvPr>
          <p:cNvSpPr txBox="1"/>
          <p:nvPr/>
        </p:nvSpPr>
        <p:spPr>
          <a:xfrm>
            <a:off x="3605212" y="4632164"/>
            <a:ext cx="4664443"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The preselection makes it possible to only show </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the </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records of patients ‘expected in the RR’</a:t>
            </a:r>
          </a:p>
        </p:txBody>
      </p:sp>
      <p:sp>
        <p:nvSpPr>
          <p:cNvPr id="6" name="Titre 1">
            <a:extLst>
              <a:ext uri="{FF2B5EF4-FFF2-40B4-BE49-F238E27FC236}">
                <a16:creationId xmlns:a16="http://schemas.microsoft.com/office/drawing/2014/main" xmlns="" id="{1398C82D-9349-4E82-B372-D8656A83674A}"/>
              </a:ext>
            </a:extLst>
          </p:cNvPr>
          <p:cNvSpPr txBox="1">
            <a:spLocks/>
          </p:cNvSpPr>
          <p:nvPr/>
        </p:nvSpPr>
        <p:spPr>
          <a:xfrm>
            <a:off x="1543050" y="3822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PATIENT SELECTION</a:t>
            </a:r>
            <a:endParaRPr lang="en-GB" sz="2800" dirty="0">
              <a:latin typeface="Montserrat" panose="00000500000000000000" pitchFamily="50" charset="0"/>
            </a:endParaRPr>
          </a:p>
        </p:txBody>
      </p:sp>
      <p:sp>
        <p:nvSpPr>
          <p:cNvPr id="10" name="Rectangle 9">
            <a:extLst>
              <a:ext uri="{FF2B5EF4-FFF2-40B4-BE49-F238E27FC236}">
                <a16:creationId xmlns:a16="http://schemas.microsoft.com/office/drawing/2014/main" xmlns="" id="{89FA226C-D4DB-4274-A981-AF47E771BA94}"/>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3689849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C4A2685-69DD-4D59-8B14-7993B5DA518D}"/>
              </a:ext>
            </a:extLst>
          </p:cNvPr>
          <p:cNvPicPr>
            <a:picLocks noChangeAspect="1"/>
          </p:cNvPicPr>
          <p:nvPr/>
        </p:nvPicPr>
        <p:blipFill>
          <a:blip r:embed="rId3"/>
          <a:stretch>
            <a:fillRect/>
          </a:stretch>
        </p:blipFill>
        <p:spPr>
          <a:xfrm>
            <a:off x="983412" y="1267865"/>
            <a:ext cx="5900468" cy="2161135"/>
          </a:xfrm>
          <a:prstGeom prst="rect">
            <a:avLst/>
          </a:prstGeom>
          <a:ln w="19050">
            <a:solidFill>
              <a:srgbClr val="61A0ED"/>
            </a:solidFill>
          </a:ln>
        </p:spPr>
      </p:pic>
      <p:sp>
        <p:nvSpPr>
          <p:cNvPr id="4" name="Ellipse 3">
            <a:extLst>
              <a:ext uri="{FF2B5EF4-FFF2-40B4-BE49-F238E27FC236}">
                <a16:creationId xmlns:a16="http://schemas.microsoft.com/office/drawing/2014/main" xmlns="" id="{DC4B81B4-6F2B-4776-BEC6-B7C1505BBB9B}"/>
              </a:ext>
            </a:extLst>
          </p:cNvPr>
          <p:cNvSpPr/>
          <p:nvPr/>
        </p:nvSpPr>
        <p:spPr>
          <a:xfrm>
            <a:off x="5511491" y="1664898"/>
            <a:ext cx="923815" cy="543464"/>
          </a:xfrm>
          <a:prstGeom prst="ellips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9" name="Connecteur droit avec flèche 8">
            <a:extLst>
              <a:ext uri="{FF2B5EF4-FFF2-40B4-BE49-F238E27FC236}">
                <a16:creationId xmlns:a16="http://schemas.microsoft.com/office/drawing/2014/main" xmlns="" id="{1AB24604-82BF-454E-9493-0F78F4244AD1}"/>
              </a:ext>
            </a:extLst>
          </p:cNvPr>
          <p:cNvCxnSpPr/>
          <p:nvPr/>
        </p:nvCxnSpPr>
        <p:spPr>
          <a:xfrm flipH="1" flipV="1">
            <a:off x="6038491" y="2268747"/>
            <a:ext cx="698739" cy="240677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1" name="Connecteur droit avec flèche 10">
            <a:extLst>
              <a:ext uri="{FF2B5EF4-FFF2-40B4-BE49-F238E27FC236}">
                <a16:creationId xmlns:a16="http://schemas.microsoft.com/office/drawing/2014/main" xmlns="" id="{5FBF5412-6256-43D6-A8A0-72AE9DC1A6E8}"/>
              </a:ext>
            </a:extLst>
          </p:cNvPr>
          <p:cNvCxnSpPr/>
          <p:nvPr/>
        </p:nvCxnSpPr>
        <p:spPr>
          <a:xfrm flipH="1" flipV="1">
            <a:off x="2346385" y="1355571"/>
            <a:ext cx="4390845" cy="3319946"/>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2" name="ZoneTexte 11">
            <a:extLst>
              <a:ext uri="{FF2B5EF4-FFF2-40B4-BE49-F238E27FC236}">
                <a16:creationId xmlns:a16="http://schemas.microsoft.com/office/drawing/2014/main" xmlns="" id="{1C39E2A8-39B6-401A-A9E6-7FD76EDCF8B7}"/>
              </a:ext>
            </a:extLst>
          </p:cNvPr>
          <p:cNvSpPr txBox="1"/>
          <p:nvPr/>
        </p:nvSpPr>
        <p:spPr>
          <a:xfrm>
            <a:off x="4267200" y="4735902"/>
            <a:ext cx="4426975"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Patient’s record and status confirmation</a:t>
            </a:r>
          </a:p>
        </p:txBody>
      </p:sp>
      <p:sp>
        <p:nvSpPr>
          <p:cNvPr id="10" name="Titre 2">
            <a:extLst>
              <a:ext uri="{FF2B5EF4-FFF2-40B4-BE49-F238E27FC236}">
                <a16:creationId xmlns:a16="http://schemas.microsoft.com/office/drawing/2014/main" xmlns="" id="{83F3398E-9A5C-4BCA-826D-00F0BF5CECCC}"/>
              </a:ext>
            </a:extLst>
          </p:cNvPr>
          <p:cNvSpPr txBox="1">
            <a:spLocks/>
          </p:cNvSpPr>
          <p:nvPr/>
        </p:nvSpPr>
        <p:spPr>
          <a:xfrm>
            <a:off x="1568141" y="363026"/>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latin typeface="Montserrat" panose="00000500000000000000" pitchFamily="50" charset="0"/>
              </a:rPr>
              <a:t>RECORD SELECTION</a:t>
            </a:r>
            <a:endParaRPr lang="en-GB" sz="2800" dirty="0">
              <a:latin typeface="Montserrat" panose="00000500000000000000" pitchFamily="50" charset="0"/>
            </a:endParaRPr>
          </a:p>
        </p:txBody>
      </p:sp>
      <p:sp>
        <p:nvSpPr>
          <p:cNvPr id="13" name="Rectangle 12">
            <a:extLst>
              <a:ext uri="{FF2B5EF4-FFF2-40B4-BE49-F238E27FC236}">
                <a16:creationId xmlns:a16="http://schemas.microsoft.com/office/drawing/2014/main" xmlns="" id="{B1B86725-DF86-4DD8-A6E1-B8D1AB5E4D23}"/>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2366078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xmlns="" id="{37563E50-03AE-4BD6-9B20-0A469D4700ED}"/>
              </a:ext>
            </a:extLst>
          </p:cNvPr>
          <p:cNvSpPr txBox="1"/>
          <p:nvPr/>
        </p:nvSpPr>
        <p:spPr>
          <a:xfrm>
            <a:off x="154499" y="980801"/>
            <a:ext cx="1916348"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Information </a:t>
            </a:r>
            <a:r>
              <a:rPr kumimoji="0" lang="en-GB" sz="1200" b="0" i="0" u="none" strike="noStrike" cap="none" spc="0" normalizeH="0" baseline="0" dirty="0" smtClean="0">
                <a:ln>
                  <a:noFill/>
                </a:ln>
                <a:solidFill>
                  <a:srgbClr val="114F9D"/>
                </a:solidFill>
                <a:effectLst/>
                <a:uFillTx/>
                <a:latin typeface="Montserrat" panose="00000500000000000000" pitchFamily="50" charset="0"/>
                <a:sym typeface="Calibri"/>
              </a:rPr>
              <a:t>panes</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9" name="ZoneTexte 28">
            <a:extLst>
              <a:ext uri="{FF2B5EF4-FFF2-40B4-BE49-F238E27FC236}">
                <a16:creationId xmlns:a16="http://schemas.microsoft.com/office/drawing/2014/main" xmlns="" id="{F5FBDD2B-7546-4919-BF64-305F788428CC}"/>
              </a:ext>
            </a:extLst>
          </p:cNvPr>
          <p:cNvSpPr txBox="1"/>
          <p:nvPr/>
        </p:nvSpPr>
        <p:spPr>
          <a:xfrm>
            <a:off x="8070882" y="2838611"/>
            <a:ext cx="820092"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Button</a:t>
            </a:r>
          </a:p>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pane </a:t>
            </a:r>
          </a:p>
        </p:txBody>
      </p:sp>
      <p:sp>
        <p:nvSpPr>
          <p:cNvPr id="38" name="ZoneTexte 37">
            <a:extLst>
              <a:ext uri="{FF2B5EF4-FFF2-40B4-BE49-F238E27FC236}">
                <a16:creationId xmlns:a16="http://schemas.microsoft.com/office/drawing/2014/main" xmlns="" id="{2EB5A570-0B05-4837-8E82-72E777AE9D42}"/>
              </a:ext>
            </a:extLst>
          </p:cNvPr>
          <p:cNvSpPr txBox="1"/>
          <p:nvPr/>
        </p:nvSpPr>
        <p:spPr>
          <a:xfrm>
            <a:off x="2592666" y="5633140"/>
            <a:ext cx="3339007"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Chart pane (mainly data recovery) </a:t>
            </a:r>
          </a:p>
        </p:txBody>
      </p:sp>
      <p:sp>
        <p:nvSpPr>
          <p:cNvPr id="5" name="Rectangle 4">
            <a:extLst>
              <a:ext uri="{FF2B5EF4-FFF2-40B4-BE49-F238E27FC236}">
                <a16:creationId xmlns:a16="http://schemas.microsoft.com/office/drawing/2014/main" xmlns="" id="{E46ED882-D419-4998-BAB6-95809C78191C}"/>
              </a:ext>
            </a:extLst>
          </p:cNvPr>
          <p:cNvSpPr/>
          <p:nvPr/>
        </p:nvSpPr>
        <p:spPr>
          <a:xfrm>
            <a:off x="3583395" y="2568078"/>
            <a:ext cx="2873064" cy="461665"/>
          </a:xfrm>
          <a:prstGeom prst="rect">
            <a:avLst/>
          </a:prstGeom>
        </p:spPr>
        <p:txBody>
          <a:bodyPr wrap="square">
            <a:spAutoFit/>
          </a:bodyPr>
          <a:lstStyle/>
          <a:p>
            <a:pPr algn="l" rtl="0"/>
            <a:r>
              <a:rPr lang="en-GB" sz="1200" b="0" i="0" u="none" baseline="0" dirty="0" smtClean="0">
                <a:solidFill>
                  <a:srgbClr val="114F9D"/>
                </a:solidFill>
                <a:latin typeface="Montserrat" panose="00000500000000000000" pitchFamily="50" charset="0"/>
              </a:rPr>
              <a:t>Intake </a:t>
            </a:r>
            <a:r>
              <a:rPr lang="en-GB" sz="1200" b="0" i="0" u="none" baseline="0" dirty="0">
                <a:solidFill>
                  <a:srgbClr val="114F9D"/>
                </a:solidFill>
                <a:latin typeface="Montserrat" panose="00000500000000000000" pitchFamily="50" charset="0"/>
              </a:rPr>
              <a:t>/ </a:t>
            </a:r>
            <a:r>
              <a:rPr lang="en-GB" sz="1200" b="0" i="0" u="none" baseline="0" dirty="0" smtClean="0">
                <a:solidFill>
                  <a:srgbClr val="114F9D"/>
                </a:solidFill>
                <a:latin typeface="Montserrat" panose="00000500000000000000" pitchFamily="50" charset="0"/>
              </a:rPr>
              <a:t>Output </a:t>
            </a:r>
            <a:r>
              <a:rPr lang="en-GB" sz="1200" b="0" i="0" u="none" baseline="0" dirty="0">
                <a:solidFill>
                  <a:srgbClr val="114F9D"/>
                </a:solidFill>
                <a:latin typeface="Montserrat" panose="00000500000000000000" pitchFamily="50" charset="0"/>
              </a:rPr>
              <a:t>(drugs, urine output, blood loss)</a:t>
            </a:r>
          </a:p>
        </p:txBody>
      </p:sp>
      <p:sp>
        <p:nvSpPr>
          <p:cNvPr id="2" name="Titre 1">
            <a:extLst>
              <a:ext uri="{FF2B5EF4-FFF2-40B4-BE49-F238E27FC236}">
                <a16:creationId xmlns:a16="http://schemas.microsoft.com/office/drawing/2014/main" xmlns=""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ANAESTHESIA RECORD</a:t>
            </a:r>
            <a:r>
              <a:rPr lang="en-GB" sz="1800" b="0" i="0" u="none" baseline="0" dirty="0">
                <a:latin typeface="Montserrat" panose="00000500000000000000" pitchFamily="50" charset="0"/>
              </a:rPr>
              <a:t>: Presentation </a:t>
            </a:r>
          </a:p>
        </p:txBody>
      </p:sp>
      <p:sp>
        <p:nvSpPr>
          <p:cNvPr id="8" name="Rectangle 7">
            <a:extLst>
              <a:ext uri="{FF2B5EF4-FFF2-40B4-BE49-F238E27FC236}">
                <a16:creationId xmlns:a16="http://schemas.microsoft.com/office/drawing/2014/main" xmlns=""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xmlns="" id="{22860F18-EE1F-4648-9204-BE77F9997D7C}"/>
              </a:ext>
            </a:extLst>
          </p:cNvPr>
          <p:cNvCxnSpPr>
            <a:cxnSpLocks/>
          </p:cNvCxnSpPr>
          <p:nvPr/>
        </p:nvCxnSpPr>
        <p:spPr>
          <a:xfrm flipH="1" flipV="1">
            <a:off x="3174522" y="3965938"/>
            <a:ext cx="1113936" cy="16672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xmlns="" id="{B8DBD6A6-57A8-49D2-96D1-91B7F6BD5334}"/>
              </a:ext>
            </a:extLst>
          </p:cNvPr>
          <p:cNvCxnSpPr>
            <a:cxnSpLocks/>
          </p:cNvCxnSpPr>
          <p:nvPr/>
        </p:nvCxnSpPr>
        <p:spPr>
          <a:xfrm flipV="1">
            <a:off x="4288458" y="4477110"/>
            <a:ext cx="990908" cy="11560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xmlns="" id="{1A946DE4-B4A7-421A-ABE0-2ECF59D3FE73}"/>
              </a:ext>
            </a:extLst>
          </p:cNvPr>
          <p:cNvCxnSpPr>
            <a:cxnSpLocks/>
          </p:cNvCxnSpPr>
          <p:nvPr/>
        </p:nvCxnSpPr>
        <p:spPr>
          <a:xfrm>
            <a:off x="620025" y="1257796"/>
            <a:ext cx="736151" cy="181164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xmlns="" id="{F889333B-A59C-436E-A89E-B46C46C616D6}"/>
              </a:ext>
            </a:extLst>
          </p:cNvPr>
          <p:cNvCxnSpPr>
            <a:cxnSpLocks/>
            <a:stCxn id="29" idx="0"/>
          </p:cNvCxnSpPr>
          <p:nvPr/>
        </p:nvCxnSpPr>
        <p:spPr>
          <a:xfrm flipH="1" flipV="1">
            <a:off x="5931673" y="2132501"/>
            <a:ext cx="2549255"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xmlns="" id="{A85738E6-D0C2-4DA0-B657-9736ACE8563F}"/>
              </a:ext>
            </a:extLst>
          </p:cNvPr>
          <p:cNvSpPr/>
          <p:nvPr/>
        </p:nvSpPr>
        <p:spPr>
          <a:xfrm>
            <a:off x="1856159" y="2329732"/>
            <a:ext cx="6124786" cy="280254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xmlns="" id="{275CCA91-F5C3-4611-98A0-DDCA23B25355}"/>
              </a:ext>
            </a:extLst>
          </p:cNvPr>
          <p:cNvSpPr/>
          <p:nvPr/>
        </p:nvSpPr>
        <p:spPr>
          <a:xfrm>
            <a:off x="1056873" y="1935270"/>
            <a:ext cx="6924072" cy="39446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xmlns="" id="{83D28610-C478-4C50-8E63-7CA07DEE4237}"/>
              </a:ext>
            </a:extLst>
          </p:cNvPr>
          <p:cNvSpPr/>
          <p:nvPr/>
        </p:nvSpPr>
        <p:spPr>
          <a:xfrm>
            <a:off x="1056873" y="1455027"/>
            <a:ext cx="6924072" cy="27404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xmlns="" id="{B25E9D6F-3310-445A-9733-55CBB0809BF1}"/>
              </a:ext>
            </a:extLst>
          </p:cNvPr>
          <p:cNvCxnSpPr>
            <a:cxnSpLocks/>
          </p:cNvCxnSpPr>
          <p:nvPr/>
        </p:nvCxnSpPr>
        <p:spPr>
          <a:xfrm>
            <a:off x="620025" y="1257796"/>
            <a:ext cx="2269978" cy="37238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xmlns="" id="{9E7372E9-6165-4B84-AE7C-67435FC38FAD}"/>
              </a:ext>
            </a:extLst>
          </p:cNvPr>
          <p:cNvSpPr/>
          <p:nvPr/>
        </p:nvSpPr>
        <p:spPr>
          <a:xfrm>
            <a:off x="3583395" y="2568078"/>
            <a:ext cx="2873064"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2" name="Rectangle 21">
            <a:extLst>
              <a:ext uri="{FF2B5EF4-FFF2-40B4-BE49-F238E27FC236}">
                <a16:creationId xmlns:a16="http://schemas.microsoft.com/office/drawing/2014/main" xmlns="" id="{F5BFF029-D032-4268-BEFE-201783DB4EDB}"/>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1390825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38" grpId="0" animBg="1"/>
      <p:bldP spid="5" grpId="0"/>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xmlns=""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eaLnBrk="1" hangingPunct="1">
              <a:spcBef>
                <a:spcPct val="0"/>
              </a:spcBef>
              <a:buClrTx/>
              <a:buSzTx/>
              <a:buFontTx/>
              <a:buNone/>
            </a:pPr>
            <a:endParaRPr lang="en-GB" altLang="fr-FR" sz="1400" kern="1200" dirty="0">
              <a:solidFill>
                <a:srgbClr val="144F9F"/>
              </a:solidFill>
            </a:endParaRPr>
          </a:p>
        </p:txBody>
      </p:sp>
      <p:sp>
        <p:nvSpPr>
          <p:cNvPr id="3" name="Titre 2">
            <a:extLst>
              <a:ext uri="{FF2B5EF4-FFF2-40B4-BE49-F238E27FC236}">
                <a16:creationId xmlns:a16="http://schemas.microsoft.com/office/drawing/2014/main" xmlns="" id="{4ED83EF5-F092-4D6E-AFB1-5BF16A9148D2}"/>
              </a:ext>
            </a:extLst>
          </p:cNvPr>
          <p:cNvSpPr>
            <a:spLocks noGrp="1"/>
          </p:cNvSpPr>
          <p:nvPr>
            <p:ph type="title"/>
          </p:nvPr>
        </p:nvSpPr>
        <p:spPr>
          <a:xfrm>
            <a:off x="908793" y="2841504"/>
            <a:ext cx="7772404" cy="1174992"/>
          </a:xfrm>
        </p:spPr>
        <p:txBody>
          <a:bodyPr>
            <a:normAutofit fontScale="90000"/>
          </a:bodyPr>
          <a:lstStyle/>
          <a:p>
            <a:pPr rtl="0"/>
            <a:r>
              <a:rPr lang="en-GB" sz="5300" b="0" i="0" u="none" baseline="0" dirty="0">
                <a:latin typeface="Montserrat" panose="00000500000000000000" pitchFamily="50" charset="0"/>
              </a:rPr>
              <a:t>OPERATING THEATRE</a:t>
            </a:r>
            <a:r>
              <a:rPr lang="en-GB" sz="4000" dirty="0">
                <a:latin typeface="Montserrat" panose="00000500000000000000" pitchFamily="50" charset="0"/>
              </a:rPr>
              <a:t/>
            </a:r>
            <a:br>
              <a:rPr lang="en-GB" sz="4000" dirty="0">
                <a:latin typeface="Montserrat" panose="00000500000000000000" pitchFamily="50" charset="0"/>
              </a:rPr>
            </a:br>
            <a:r>
              <a:rPr lang="en-GB" sz="2200" b="0" i="0" u="none" baseline="0" dirty="0">
                <a:latin typeface="Montserrat" panose="00000500000000000000" pitchFamily="50" charset="0"/>
              </a:rPr>
              <a:t>(OT)</a:t>
            </a:r>
            <a:r>
              <a:rPr lang="en-GB" sz="4000" dirty="0">
                <a:latin typeface="Montserrat" panose="00000500000000000000" pitchFamily="50" charset="0"/>
              </a:rPr>
              <a:t/>
            </a:r>
            <a:br>
              <a:rPr lang="en-GB" sz="4000" dirty="0">
                <a:latin typeface="Montserrat" panose="00000500000000000000" pitchFamily="50" charset="0"/>
              </a:rPr>
            </a:br>
            <a:endParaRPr lang="en-GB" sz="2800" dirty="0">
              <a:latin typeface="Montserrat" panose="00000500000000000000" pitchFamily="50" charset="0"/>
            </a:endParaRPr>
          </a:p>
        </p:txBody>
      </p:sp>
    </p:spTree>
    <p:extLst>
      <p:ext uri="{BB962C8B-B14F-4D97-AF65-F5344CB8AC3E}">
        <p14:creationId xmlns:p14="http://schemas.microsoft.com/office/powerpoint/2010/main" val="611718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xmlns="" id="{45784A11-68AB-483F-9D81-7D51F475C014}"/>
              </a:ext>
            </a:extLst>
          </p:cNvPr>
          <p:cNvPicPr>
            <a:picLocks noChangeAspect="1"/>
          </p:cNvPicPr>
          <p:nvPr/>
        </p:nvPicPr>
        <p:blipFill>
          <a:blip r:embed="rId3"/>
          <a:stretch>
            <a:fillRect/>
          </a:stretch>
        </p:blipFill>
        <p:spPr>
          <a:xfrm>
            <a:off x="7881522" y="1080176"/>
            <a:ext cx="982220" cy="3413758"/>
          </a:xfrm>
          <a:prstGeom prst="rect">
            <a:avLst/>
          </a:prstGeom>
          <a:ln>
            <a:solidFill>
              <a:srgbClr val="61A0ED"/>
            </a:solidFill>
          </a:ln>
        </p:spPr>
      </p:pic>
      <p:sp>
        <p:nvSpPr>
          <p:cNvPr id="26" name="Ellipse 25">
            <a:extLst>
              <a:ext uri="{FF2B5EF4-FFF2-40B4-BE49-F238E27FC236}">
                <a16:creationId xmlns:a16="http://schemas.microsoft.com/office/drawing/2014/main" xmlns="" id="{2B880BC8-1932-4C20-BEDB-77E908BEE9A3}"/>
              </a:ext>
            </a:extLst>
          </p:cNvPr>
          <p:cNvSpPr/>
          <p:nvPr/>
        </p:nvSpPr>
        <p:spPr>
          <a:xfrm>
            <a:off x="6948699" y="2104824"/>
            <a:ext cx="1553777" cy="839711"/>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1" name="Image 10">
            <a:extLst>
              <a:ext uri="{FF2B5EF4-FFF2-40B4-BE49-F238E27FC236}">
                <a16:creationId xmlns:a16="http://schemas.microsoft.com/office/drawing/2014/main" xmlns="" id="{869048CC-BDAF-455A-B7AB-F6C26F12CF6A}"/>
              </a:ext>
            </a:extLst>
          </p:cNvPr>
          <p:cNvPicPr>
            <a:picLocks noChangeAspect="1"/>
          </p:cNvPicPr>
          <p:nvPr/>
        </p:nvPicPr>
        <p:blipFill>
          <a:blip r:embed="rId4"/>
          <a:stretch>
            <a:fillRect/>
          </a:stretch>
        </p:blipFill>
        <p:spPr>
          <a:xfrm>
            <a:off x="5940835" y="2207525"/>
            <a:ext cx="982220" cy="3435569"/>
          </a:xfrm>
          <a:prstGeom prst="rect">
            <a:avLst/>
          </a:prstGeom>
          <a:ln>
            <a:solidFill>
              <a:srgbClr val="61A0ED"/>
            </a:solidFill>
          </a:ln>
        </p:spPr>
      </p:pic>
      <p:pic>
        <p:nvPicPr>
          <p:cNvPr id="10" name="Image 9">
            <a:extLst>
              <a:ext uri="{FF2B5EF4-FFF2-40B4-BE49-F238E27FC236}">
                <a16:creationId xmlns:a16="http://schemas.microsoft.com/office/drawing/2014/main" xmlns="" id="{A007C59A-FE8E-43FF-A11F-1E35647EC70C}"/>
              </a:ext>
            </a:extLst>
          </p:cNvPr>
          <p:cNvPicPr>
            <a:picLocks noChangeAspect="1"/>
          </p:cNvPicPr>
          <p:nvPr/>
        </p:nvPicPr>
        <p:blipFill>
          <a:blip r:embed="rId5"/>
          <a:stretch>
            <a:fillRect/>
          </a:stretch>
        </p:blipFill>
        <p:spPr>
          <a:xfrm>
            <a:off x="427718" y="1269285"/>
            <a:ext cx="1036621" cy="3663352"/>
          </a:xfrm>
          <a:prstGeom prst="rect">
            <a:avLst/>
          </a:prstGeom>
          <a:ln w="12700">
            <a:solidFill>
              <a:srgbClr val="61A0ED"/>
            </a:solidFill>
          </a:ln>
        </p:spPr>
      </p:pic>
      <p:sp>
        <p:nvSpPr>
          <p:cNvPr id="19" name="Ellipse 18">
            <a:extLst>
              <a:ext uri="{FF2B5EF4-FFF2-40B4-BE49-F238E27FC236}">
                <a16:creationId xmlns:a16="http://schemas.microsoft.com/office/drawing/2014/main" xmlns="" id="{EB30A8EB-723D-405B-9247-B4CD6D1E4057}"/>
              </a:ext>
            </a:extLst>
          </p:cNvPr>
          <p:cNvSpPr/>
          <p:nvPr/>
        </p:nvSpPr>
        <p:spPr>
          <a:xfrm>
            <a:off x="1370920" y="1839096"/>
            <a:ext cx="1871482" cy="1032964"/>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1" name="Ellipse 20">
            <a:extLst>
              <a:ext uri="{FF2B5EF4-FFF2-40B4-BE49-F238E27FC236}">
                <a16:creationId xmlns:a16="http://schemas.microsoft.com/office/drawing/2014/main" xmlns="" id="{DE1D1F64-7594-4399-BA10-3FD24D90A92E}"/>
              </a:ext>
            </a:extLst>
          </p:cNvPr>
          <p:cNvSpPr/>
          <p:nvPr/>
        </p:nvSpPr>
        <p:spPr>
          <a:xfrm>
            <a:off x="6342077" y="4605988"/>
            <a:ext cx="1373229" cy="611010"/>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0" name="Ellipse 19">
            <a:extLst>
              <a:ext uri="{FF2B5EF4-FFF2-40B4-BE49-F238E27FC236}">
                <a16:creationId xmlns:a16="http://schemas.microsoft.com/office/drawing/2014/main" xmlns="" id="{1F96AD30-BA0A-4636-A084-36E53DDBF910}"/>
              </a:ext>
            </a:extLst>
          </p:cNvPr>
          <p:cNvSpPr/>
          <p:nvPr/>
        </p:nvSpPr>
        <p:spPr>
          <a:xfrm>
            <a:off x="5028096" y="3450672"/>
            <a:ext cx="1524336" cy="1015068"/>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8" name="Ellipse 17">
            <a:extLst>
              <a:ext uri="{FF2B5EF4-FFF2-40B4-BE49-F238E27FC236}">
                <a16:creationId xmlns:a16="http://schemas.microsoft.com/office/drawing/2014/main" xmlns="" id="{F17AB453-4D2B-4A3A-A7D5-A158C6139CA6}"/>
              </a:ext>
            </a:extLst>
          </p:cNvPr>
          <p:cNvSpPr/>
          <p:nvPr/>
        </p:nvSpPr>
        <p:spPr>
          <a:xfrm>
            <a:off x="427717" y="4502422"/>
            <a:ext cx="1036621" cy="514905"/>
          </a:xfrm>
          <a:prstGeom prst="ellipse">
            <a:avLst/>
          </a:prstGeom>
          <a:solidFill>
            <a:srgbClr val="FFFFFF"/>
          </a:solid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3" name="Image 2">
            <a:extLst>
              <a:ext uri="{FF2B5EF4-FFF2-40B4-BE49-F238E27FC236}">
                <a16:creationId xmlns:a16="http://schemas.microsoft.com/office/drawing/2014/main" xmlns="" id="{8FCDD108-8D3D-46E4-8674-C01F1C2CF0F7}"/>
              </a:ext>
            </a:extLst>
          </p:cNvPr>
          <p:cNvPicPr>
            <a:picLocks noChangeAspect="1"/>
          </p:cNvPicPr>
          <p:nvPr/>
        </p:nvPicPr>
        <p:blipFill>
          <a:blip r:embed="rId6"/>
          <a:stretch>
            <a:fillRect/>
          </a:stretch>
        </p:blipFill>
        <p:spPr>
          <a:xfrm>
            <a:off x="3405026" y="1252742"/>
            <a:ext cx="1321911" cy="4677532"/>
          </a:xfrm>
          <a:prstGeom prst="rect">
            <a:avLst/>
          </a:prstGeom>
          <a:ln w="12700">
            <a:solidFill>
              <a:srgbClr val="61A0ED"/>
            </a:solidFill>
          </a:ln>
        </p:spPr>
      </p:pic>
      <p:sp>
        <p:nvSpPr>
          <p:cNvPr id="2" name="ZoneTexte 1">
            <a:extLst>
              <a:ext uri="{FF2B5EF4-FFF2-40B4-BE49-F238E27FC236}">
                <a16:creationId xmlns:a16="http://schemas.microsoft.com/office/drawing/2014/main" xmlns="" id="{5965B69F-3EF7-4539-8D7D-973A648B9333}"/>
              </a:ext>
            </a:extLst>
          </p:cNvPr>
          <p:cNvSpPr txBox="1"/>
          <p:nvPr/>
        </p:nvSpPr>
        <p:spPr>
          <a:xfrm>
            <a:off x="1370920" y="1929950"/>
            <a:ext cx="1844859"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Patient information</a:t>
            </a:r>
          </a:p>
          <a:p>
            <a:pPr marL="0" marR="0" indent="0" algn="ctr"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from the </a:t>
            </a:r>
          </a:p>
          <a:p>
            <a:pPr marL="0" marR="0" indent="0" algn="ctr"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consultation</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5" name="ZoneTexte 14">
            <a:extLst>
              <a:ext uri="{FF2B5EF4-FFF2-40B4-BE49-F238E27FC236}">
                <a16:creationId xmlns:a16="http://schemas.microsoft.com/office/drawing/2014/main" xmlns="" id="{F4463125-50E2-4EC5-9771-2A10490A6CDB}"/>
              </a:ext>
            </a:extLst>
          </p:cNvPr>
          <p:cNvSpPr txBox="1"/>
          <p:nvPr/>
        </p:nvSpPr>
        <p:spPr>
          <a:xfrm>
            <a:off x="5260795" y="3581401"/>
            <a:ext cx="1058939"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Measured </a:t>
            </a:r>
          </a:p>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patient </a:t>
            </a:r>
          </a:p>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vitals</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16" name="ZoneTexte 15">
            <a:extLst>
              <a:ext uri="{FF2B5EF4-FFF2-40B4-BE49-F238E27FC236}">
                <a16:creationId xmlns:a16="http://schemas.microsoft.com/office/drawing/2014/main" xmlns="" id="{F3960568-12AD-459F-AFFA-A3DC09B3E710}"/>
              </a:ext>
            </a:extLst>
          </p:cNvPr>
          <p:cNvSpPr txBox="1"/>
          <p:nvPr/>
        </p:nvSpPr>
        <p:spPr>
          <a:xfrm>
            <a:off x="6440851" y="4671029"/>
            <a:ext cx="1118251"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Lab</a:t>
            </a:r>
          </a:p>
          <a:p>
            <a:pPr marL="0" marR="0" indent="0" algn="ctr"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results</a:t>
            </a:r>
          </a:p>
        </p:txBody>
      </p:sp>
      <p:sp>
        <p:nvSpPr>
          <p:cNvPr id="17" name="ZoneTexte 16">
            <a:extLst>
              <a:ext uri="{FF2B5EF4-FFF2-40B4-BE49-F238E27FC236}">
                <a16:creationId xmlns:a16="http://schemas.microsoft.com/office/drawing/2014/main" xmlns="" id="{3E86FDA2-D082-46BD-9A4E-2A6DD3779C0A}"/>
              </a:ext>
            </a:extLst>
          </p:cNvPr>
          <p:cNvSpPr txBox="1"/>
          <p:nvPr/>
        </p:nvSpPr>
        <p:spPr>
          <a:xfrm>
            <a:off x="506507" y="4605987"/>
            <a:ext cx="890624"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Timers </a:t>
            </a:r>
          </a:p>
        </p:txBody>
      </p:sp>
      <p:sp>
        <p:nvSpPr>
          <p:cNvPr id="25" name="ZoneTexte 24">
            <a:extLst>
              <a:ext uri="{FF2B5EF4-FFF2-40B4-BE49-F238E27FC236}">
                <a16:creationId xmlns:a16="http://schemas.microsoft.com/office/drawing/2014/main" xmlns="" id="{8E9783E2-D4B9-433F-8735-7EBDAA7CE8A8}"/>
              </a:ext>
            </a:extLst>
          </p:cNvPr>
          <p:cNvSpPr txBox="1"/>
          <p:nvPr/>
        </p:nvSpPr>
        <p:spPr>
          <a:xfrm>
            <a:off x="6999976" y="2233708"/>
            <a:ext cx="150938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Staff present </a:t>
            </a:r>
          </a:p>
          <a:p>
            <a:pPr marL="0" marR="0" indent="0" algn="ctr"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in the room</a:t>
            </a:r>
          </a:p>
        </p:txBody>
      </p:sp>
      <p:sp>
        <p:nvSpPr>
          <p:cNvPr id="4" name="Titre 3">
            <a:extLst>
              <a:ext uri="{FF2B5EF4-FFF2-40B4-BE49-F238E27FC236}">
                <a16:creationId xmlns:a16="http://schemas.microsoft.com/office/drawing/2014/main" xmlns="" id="{5F9B5A3D-15BB-418E-B15B-688C0B632276}"/>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ANAESTHESIA RECORD - </a:t>
            </a:r>
            <a:r>
              <a:rPr lang="en-GB" sz="1800" b="0" i="0" u="none" baseline="0" dirty="0">
                <a:latin typeface="Montserrat" panose="00000500000000000000" pitchFamily="50" charset="0"/>
              </a:rPr>
              <a:t>Presentation</a:t>
            </a:r>
            <a:r>
              <a:rPr lang="en-GB" sz="2800" b="0" i="0" u="none" baseline="0" dirty="0">
                <a:latin typeface="Montserrat" panose="00000500000000000000" pitchFamily="50" charset="0"/>
              </a:rPr>
              <a:t> </a:t>
            </a:r>
            <a:endParaRPr lang="en-GB" sz="2800" dirty="0">
              <a:latin typeface="Montserrat" panose="00000500000000000000" pitchFamily="50" charset="0"/>
            </a:endParaRPr>
          </a:p>
        </p:txBody>
      </p:sp>
      <p:cxnSp>
        <p:nvCxnSpPr>
          <p:cNvPr id="27" name="Connecteur droit avec flèche 26">
            <a:extLst>
              <a:ext uri="{FF2B5EF4-FFF2-40B4-BE49-F238E27FC236}">
                <a16:creationId xmlns:a16="http://schemas.microsoft.com/office/drawing/2014/main" xmlns="" id="{BD27530A-2108-4A85-81DC-05AF631A5D9A}"/>
              </a:ext>
            </a:extLst>
          </p:cNvPr>
          <p:cNvCxnSpPr>
            <a:cxnSpLocks/>
          </p:cNvCxnSpPr>
          <p:nvPr/>
        </p:nvCxnSpPr>
        <p:spPr>
          <a:xfrm flipH="1">
            <a:off x="1464338" y="1336475"/>
            <a:ext cx="1936922" cy="417931"/>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xmlns="" id="{B7AEAE73-53AF-4468-BAA9-316E9F29328B}"/>
              </a:ext>
            </a:extLst>
          </p:cNvPr>
          <p:cNvCxnSpPr>
            <a:cxnSpLocks/>
          </p:cNvCxnSpPr>
          <p:nvPr/>
        </p:nvCxnSpPr>
        <p:spPr>
          <a:xfrm>
            <a:off x="4008030" y="1436343"/>
            <a:ext cx="1885881" cy="123226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9" name="Connecteur droit avec flèche 28">
            <a:extLst>
              <a:ext uri="{FF2B5EF4-FFF2-40B4-BE49-F238E27FC236}">
                <a16:creationId xmlns:a16="http://schemas.microsoft.com/office/drawing/2014/main" xmlns="" id="{6B78266C-0361-4549-827A-BBA9FC878117}"/>
              </a:ext>
            </a:extLst>
          </p:cNvPr>
          <p:cNvCxnSpPr>
            <a:cxnSpLocks/>
          </p:cNvCxnSpPr>
          <p:nvPr/>
        </p:nvCxnSpPr>
        <p:spPr>
          <a:xfrm>
            <a:off x="4618924" y="1369094"/>
            <a:ext cx="3216870" cy="4700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2" name="Rectangle 21">
            <a:extLst>
              <a:ext uri="{FF2B5EF4-FFF2-40B4-BE49-F238E27FC236}">
                <a16:creationId xmlns:a16="http://schemas.microsoft.com/office/drawing/2014/main" xmlns="" id="{2AB36209-ABC6-4C90-B235-EA4BBF38DD8B}"/>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1873175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animBg="1"/>
      <p:bldP spid="21" grpId="0" animBg="1"/>
      <p:bldP spid="20" grpId="0" animBg="1"/>
      <p:bldP spid="18" grpId="0" animBg="1"/>
      <p:bldP spid="2" grpId="0"/>
      <p:bldP spid="15" grpId="0"/>
      <p:bldP spid="16" grpId="0"/>
      <p:bldP spid="17"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xmlns="" id="{FE3FBD42-CBE8-4482-AA69-4825ABC3EC0A}"/>
              </a:ext>
            </a:extLst>
          </p:cNvPr>
          <p:cNvPicPr>
            <a:picLocks noChangeAspect="1"/>
          </p:cNvPicPr>
          <p:nvPr/>
        </p:nvPicPr>
        <p:blipFill rotWithShape="1">
          <a:blip r:embed="rId3"/>
          <a:srcRect l="5306" t="14914"/>
          <a:stretch/>
        </p:blipFill>
        <p:spPr>
          <a:xfrm>
            <a:off x="6860651" y="1561536"/>
            <a:ext cx="1924050" cy="542974"/>
          </a:xfrm>
          <a:prstGeom prst="rect">
            <a:avLst/>
          </a:prstGeom>
        </p:spPr>
      </p:pic>
      <p:sp>
        <p:nvSpPr>
          <p:cNvPr id="2" name="Titre 1">
            <a:extLst>
              <a:ext uri="{FF2B5EF4-FFF2-40B4-BE49-F238E27FC236}">
                <a16:creationId xmlns:a16="http://schemas.microsoft.com/office/drawing/2014/main" xmlns="" id="{A0C9C84A-EAF7-4B62-A10C-0DE5F72EE1EC}"/>
              </a:ext>
            </a:extLst>
          </p:cNvPr>
          <p:cNvSpPr>
            <a:spLocks noGrp="1"/>
          </p:cNvSpPr>
          <p:nvPr>
            <p:ph type="title" idx="4294967295"/>
          </p:nvPr>
        </p:nvSpPr>
        <p:spPr/>
        <p:txBody>
          <a:bodyPr>
            <a:noAutofit/>
          </a:bodyPr>
          <a:lstStyle/>
          <a:p>
            <a:pPr algn="l" rtl="0"/>
            <a:r>
              <a:rPr lang="en-GB" sz="2800" b="0" i="0" u="none" baseline="0" dirty="0">
                <a:solidFill>
                  <a:srgbClr val="114F9D"/>
                </a:solidFill>
                <a:latin typeface="Montserrat" panose="00000500000000000000" pitchFamily="50" charset="0"/>
              </a:rPr>
              <a:t>ANAESTHESIA RECORD - </a:t>
            </a:r>
            <a:r>
              <a:rPr lang="en-GB" sz="1800" b="0" i="0" u="none" baseline="0" dirty="0">
                <a:solidFill>
                  <a:srgbClr val="114F9D"/>
                </a:solidFill>
                <a:latin typeface="Montserrat" panose="00000500000000000000" pitchFamily="50" charset="0"/>
              </a:rPr>
              <a:t>Presentation</a:t>
            </a:r>
          </a:p>
        </p:txBody>
      </p:sp>
      <p:pic>
        <p:nvPicPr>
          <p:cNvPr id="5" name="Image 4">
            <a:extLst>
              <a:ext uri="{FF2B5EF4-FFF2-40B4-BE49-F238E27FC236}">
                <a16:creationId xmlns:a16="http://schemas.microsoft.com/office/drawing/2014/main" xmlns="" id="{835E582C-92DA-41BC-99C5-13AD502A3D04}"/>
              </a:ext>
            </a:extLst>
          </p:cNvPr>
          <p:cNvPicPr>
            <a:picLocks noChangeAspect="1"/>
          </p:cNvPicPr>
          <p:nvPr/>
        </p:nvPicPr>
        <p:blipFill>
          <a:blip r:embed="rId4"/>
          <a:stretch>
            <a:fillRect/>
          </a:stretch>
        </p:blipFill>
        <p:spPr>
          <a:xfrm>
            <a:off x="1222301" y="2662601"/>
            <a:ext cx="6379535" cy="3429000"/>
          </a:xfrm>
          <a:prstGeom prst="rect">
            <a:avLst/>
          </a:prstGeom>
          <a:ln>
            <a:solidFill>
              <a:srgbClr val="61A0ED"/>
            </a:solidFill>
          </a:ln>
        </p:spPr>
      </p:pic>
      <p:sp>
        <p:nvSpPr>
          <p:cNvPr id="11" name="ZoneTexte 10">
            <a:extLst>
              <a:ext uri="{FF2B5EF4-FFF2-40B4-BE49-F238E27FC236}">
                <a16:creationId xmlns:a16="http://schemas.microsoft.com/office/drawing/2014/main" xmlns="" id="{5378C527-9AA9-4273-8A0B-DCB38C6656AD}"/>
              </a:ext>
            </a:extLst>
          </p:cNvPr>
          <p:cNvSpPr txBox="1"/>
          <p:nvPr/>
        </p:nvSpPr>
        <p:spPr>
          <a:xfrm>
            <a:off x="916557" y="1239128"/>
            <a:ext cx="8040017" cy="523216"/>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14F9D"/>
                </a:solidFill>
                <a:latin typeface="Montserrat" panose="00000500000000000000" pitchFamily="50" charset="0"/>
              </a:rPr>
              <a:t>Permanent top ribbon stating </a:t>
            </a:r>
            <a:r>
              <a:rPr lang="en-GB" sz="1400" b="0" i="0" u="none" baseline="0" dirty="0" smtClean="0">
                <a:solidFill>
                  <a:srgbClr val="114F9D"/>
                </a:solidFill>
                <a:latin typeface="Montserrat" panose="00000500000000000000" pitchFamily="50" charset="0"/>
              </a:rPr>
              <a:t>‘</a:t>
            </a:r>
            <a:r>
              <a:rPr lang="en-GB" sz="1400" b="0" i="0" u="none" baseline="0" dirty="0">
                <a:solidFill>
                  <a:srgbClr val="114F9D"/>
                </a:solidFill>
                <a:latin typeface="Montserrat" panose="00000500000000000000" pitchFamily="50" charset="0"/>
              </a:rPr>
              <a:t>LAST NAME, FIRST NAME, age, weight, height, </a:t>
            </a:r>
            <a:r>
              <a:rPr lang="en-GB" sz="1400" b="0" i="0" u="none" baseline="0" dirty="0" smtClean="0">
                <a:solidFill>
                  <a:srgbClr val="114F9D"/>
                </a:solidFill>
                <a:latin typeface="Montserrat" panose="00000500000000000000" pitchFamily="50" charset="0"/>
              </a:rPr>
              <a:t/>
            </a:r>
            <a:br>
              <a:rPr lang="en-GB" sz="1400" b="0" i="0" u="none" baseline="0" dirty="0" smtClean="0">
                <a:solidFill>
                  <a:srgbClr val="114F9D"/>
                </a:solidFill>
                <a:latin typeface="Montserrat" panose="00000500000000000000" pitchFamily="50" charset="0"/>
              </a:rPr>
            </a:br>
            <a:r>
              <a:rPr lang="en-GB" sz="1400" b="0" i="0" u="none" baseline="0" dirty="0" smtClean="0">
                <a:solidFill>
                  <a:srgbClr val="114F9D"/>
                </a:solidFill>
                <a:latin typeface="Montserrat" panose="00000500000000000000" pitchFamily="50" charset="0"/>
              </a:rPr>
              <a:t>theoretical </a:t>
            </a:r>
            <a:r>
              <a:rPr lang="en-GB" sz="1400" b="0" i="0" u="none" baseline="0" dirty="0">
                <a:solidFill>
                  <a:srgbClr val="114F9D"/>
                </a:solidFill>
                <a:latin typeface="Montserrat" panose="00000500000000000000" pitchFamily="50" charset="0"/>
              </a:rPr>
              <a:t>weight and allergies (when you hover)</a:t>
            </a:r>
            <a:endParaRPr kumimoji="0" lang="en-GB" sz="1400" b="0" i="0" u="none" strike="noStrike" cap="none" spc="0" normalizeH="0" baseline="0" dirty="0">
              <a:ln>
                <a:noFill/>
              </a:ln>
              <a:solidFill>
                <a:srgbClr val="114F9D"/>
              </a:solidFill>
              <a:effectLst/>
              <a:uFillTx/>
              <a:latin typeface="Montserrat" panose="00000500000000000000" pitchFamily="50" charset="0"/>
              <a:sym typeface="Calibri"/>
            </a:endParaRPr>
          </a:p>
        </p:txBody>
      </p:sp>
      <p:cxnSp>
        <p:nvCxnSpPr>
          <p:cNvPr id="13" name="Connecteur droit avec flèche 12">
            <a:extLst>
              <a:ext uri="{FF2B5EF4-FFF2-40B4-BE49-F238E27FC236}">
                <a16:creationId xmlns:a16="http://schemas.microsoft.com/office/drawing/2014/main" xmlns="" id="{DDDAC5AD-26FE-45BC-861E-0FD88EA9BED4}"/>
              </a:ext>
            </a:extLst>
          </p:cNvPr>
          <p:cNvCxnSpPr>
            <a:cxnSpLocks/>
          </p:cNvCxnSpPr>
          <p:nvPr/>
        </p:nvCxnSpPr>
        <p:spPr>
          <a:xfrm>
            <a:off x="1828800" y="2207507"/>
            <a:ext cx="778990" cy="45509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8" name="Ellipse 17">
            <a:extLst>
              <a:ext uri="{FF2B5EF4-FFF2-40B4-BE49-F238E27FC236}">
                <a16:creationId xmlns:a16="http://schemas.microsoft.com/office/drawing/2014/main" xmlns="" id="{0522213E-FCB5-45CB-BD7E-521D8597D941}"/>
              </a:ext>
            </a:extLst>
          </p:cNvPr>
          <p:cNvSpPr/>
          <p:nvPr/>
        </p:nvSpPr>
        <p:spPr>
          <a:xfrm>
            <a:off x="6762750" y="2591922"/>
            <a:ext cx="1019175" cy="538333"/>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xmlns="" id="{0BB6052F-6B52-42AF-8202-58B7F1310673}"/>
              </a:ext>
            </a:extLst>
          </p:cNvPr>
          <p:cNvCxnSpPr/>
          <p:nvPr/>
        </p:nvCxnSpPr>
        <p:spPr>
          <a:xfrm flipH="1">
            <a:off x="7534711" y="2104510"/>
            <a:ext cx="580589" cy="487412"/>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pic>
        <p:nvPicPr>
          <p:cNvPr id="12" name="Image 11">
            <a:extLst>
              <a:ext uri="{FF2B5EF4-FFF2-40B4-BE49-F238E27FC236}">
                <a16:creationId xmlns:a16="http://schemas.microsoft.com/office/drawing/2014/main" xmlns="" id="{D9401740-5D6A-424C-B006-40BD4692C625}"/>
              </a:ext>
            </a:extLst>
          </p:cNvPr>
          <p:cNvPicPr>
            <a:picLocks noChangeAspect="1"/>
          </p:cNvPicPr>
          <p:nvPr/>
        </p:nvPicPr>
        <p:blipFill rotWithShape="1">
          <a:blip r:embed="rId5"/>
          <a:srcRect l="666" t="11897" r="46006" b="3016"/>
          <a:stretch/>
        </p:blipFill>
        <p:spPr>
          <a:xfrm>
            <a:off x="238125" y="1833023"/>
            <a:ext cx="5969944" cy="370917"/>
          </a:xfrm>
          <a:prstGeom prst="rect">
            <a:avLst/>
          </a:prstGeom>
          <a:ln w="19050">
            <a:solidFill>
              <a:srgbClr val="61A0ED"/>
            </a:solidFill>
          </a:ln>
        </p:spPr>
      </p:pic>
      <p:sp>
        <p:nvSpPr>
          <p:cNvPr id="16" name="Rectangle 15">
            <a:extLst>
              <a:ext uri="{FF2B5EF4-FFF2-40B4-BE49-F238E27FC236}">
                <a16:creationId xmlns:a16="http://schemas.microsoft.com/office/drawing/2014/main" xmlns="" id="{DC0E9E88-697B-422A-9988-C3BAA2D971A0}"/>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38681982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xmlns="" id="{1713A1CF-C9D0-4AD6-BE0E-6B20438086C8}"/>
              </a:ext>
            </a:extLst>
          </p:cNvPr>
          <p:cNvSpPr txBox="1"/>
          <p:nvPr/>
        </p:nvSpPr>
        <p:spPr>
          <a:xfrm>
            <a:off x="818480" y="1203754"/>
            <a:ext cx="6592506" cy="307773"/>
          </a:xfrm>
          <a:prstGeom prst="rect">
            <a:avLst/>
          </a:prstGeom>
          <a:noFill/>
          <a:ln w="12700"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sng" strike="noStrike" cap="none" spc="0" normalizeH="0" baseline="0" dirty="0">
                <a:ln>
                  <a:noFill/>
                </a:ln>
                <a:solidFill>
                  <a:srgbClr val="114F9D"/>
                </a:solidFill>
                <a:effectLst/>
                <a:uFillTx/>
                <a:latin typeface="Montserrat" panose="00000500000000000000" pitchFamily="50" charset="0"/>
                <a:sym typeface="Calibri"/>
              </a:rPr>
              <a:t>Button pane</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provides quick access to the main interventions</a:t>
            </a:r>
          </a:p>
        </p:txBody>
      </p:sp>
      <p:sp>
        <p:nvSpPr>
          <p:cNvPr id="2" name="Titre 1">
            <a:extLst>
              <a:ext uri="{FF2B5EF4-FFF2-40B4-BE49-F238E27FC236}">
                <a16:creationId xmlns:a16="http://schemas.microsoft.com/office/drawing/2014/main" xmlns="" id="{A0C9C84A-EAF7-4B62-A10C-0DE5F72EE1EC}"/>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ANAESTHESIA RECORD - </a:t>
            </a:r>
            <a:r>
              <a:rPr lang="en-GB" sz="1800" b="0" i="0" u="none" baseline="0" dirty="0">
                <a:latin typeface="Montserrat" panose="00000500000000000000" pitchFamily="50" charset="0"/>
              </a:rPr>
              <a:t>Presentation</a:t>
            </a:r>
          </a:p>
        </p:txBody>
      </p:sp>
      <p:pic>
        <p:nvPicPr>
          <p:cNvPr id="4" name="Image 3">
            <a:extLst>
              <a:ext uri="{FF2B5EF4-FFF2-40B4-BE49-F238E27FC236}">
                <a16:creationId xmlns:a16="http://schemas.microsoft.com/office/drawing/2014/main" xmlns="" id="{E84C13DE-1D28-40E2-A801-00CC7D913922}"/>
              </a:ext>
            </a:extLst>
          </p:cNvPr>
          <p:cNvPicPr>
            <a:picLocks noChangeAspect="1"/>
          </p:cNvPicPr>
          <p:nvPr/>
        </p:nvPicPr>
        <p:blipFill rotWithShape="1">
          <a:blip r:embed="rId3"/>
          <a:srcRect b="16668"/>
          <a:stretch/>
        </p:blipFill>
        <p:spPr>
          <a:xfrm>
            <a:off x="195889" y="1744328"/>
            <a:ext cx="8871911" cy="307773"/>
          </a:xfrm>
          <a:prstGeom prst="rect">
            <a:avLst/>
          </a:prstGeom>
          <a:ln w="19050">
            <a:solidFill>
              <a:srgbClr val="61A0ED"/>
            </a:solidFill>
          </a:ln>
        </p:spPr>
      </p:pic>
      <p:sp>
        <p:nvSpPr>
          <p:cNvPr id="6" name="Rectangle 5">
            <a:extLst>
              <a:ext uri="{FF2B5EF4-FFF2-40B4-BE49-F238E27FC236}">
                <a16:creationId xmlns:a16="http://schemas.microsoft.com/office/drawing/2014/main" xmlns="" id="{6A3416C8-A8FC-42C5-970D-21982D66C648}"/>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pic>
        <p:nvPicPr>
          <p:cNvPr id="8" name="Image 7">
            <a:extLst>
              <a:ext uri="{FF2B5EF4-FFF2-40B4-BE49-F238E27FC236}">
                <a16:creationId xmlns:a16="http://schemas.microsoft.com/office/drawing/2014/main" xmlns="" id="{F43F6E35-95D8-4629-9D7F-C3A9BC49851E}"/>
              </a:ext>
            </a:extLst>
          </p:cNvPr>
          <p:cNvPicPr>
            <a:picLocks noChangeAspect="1"/>
          </p:cNvPicPr>
          <p:nvPr/>
        </p:nvPicPr>
        <p:blipFill>
          <a:blip r:embed="rId4"/>
          <a:stretch>
            <a:fillRect/>
          </a:stretch>
        </p:blipFill>
        <p:spPr>
          <a:xfrm>
            <a:off x="3574977" y="3176951"/>
            <a:ext cx="5321374" cy="2860238"/>
          </a:xfrm>
          <a:prstGeom prst="rect">
            <a:avLst/>
          </a:prstGeom>
          <a:ln>
            <a:solidFill>
              <a:srgbClr val="61A0ED"/>
            </a:solidFill>
          </a:ln>
        </p:spPr>
      </p:pic>
      <p:cxnSp>
        <p:nvCxnSpPr>
          <p:cNvPr id="5" name="Connecteur droit avec flèche 4">
            <a:extLst>
              <a:ext uri="{FF2B5EF4-FFF2-40B4-BE49-F238E27FC236}">
                <a16:creationId xmlns:a16="http://schemas.microsoft.com/office/drawing/2014/main" xmlns="" id="{7CBC62AA-9778-48C3-B95F-AF2F60B18C3C}"/>
              </a:ext>
            </a:extLst>
          </p:cNvPr>
          <p:cNvCxnSpPr/>
          <p:nvPr/>
        </p:nvCxnSpPr>
        <p:spPr>
          <a:xfrm>
            <a:off x="1885950" y="2143125"/>
            <a:ext cx="2419350" cy="1514475"/>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3490505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ANAESTHESIA RECORD</a:t>
            </a:r>
            <a:r>
              <a:rPr lang="en-GB" sz="1800" b="0" i="0" u="none" baseline="0" dirty="0">
                <a:latin typeface="Montserrat" panose="00000500000000000000" pitchFamily="50" charset="0"/>
              </a:rPr>
              <a:t>: Presentation </a:t>
            </a:r>
          </a:p>
        </p:txBody>
      </p:sp>
      <p:pic>
        <p:nvPicPr>
          <p:cNvPr id="16" name="Image 15">
            <a:extLst>
              <a:ext uri="{FF2B5EF4-FFF2-40B4-BE49-F238E27FC236}">
                <a16:creationId xmlns:a16="http://schemas.microsoft.com/office/drawing/2014/main" xmlns="" id="{053D211A-FB45-4BA4-A55D-0350A4ABB9A5}"/>
              </a:ext>
            </a:extLst>
          </p:cNvPr>
          <p:cNvPicPr>
            <a:picLocks noChangeAspect="1"/>
          </p:cNvPicPr>
          <p:nvPr/>
        </p:nvPicPr>
        <p:blipFill>
          <a:blip r:embed="rId3"/>
          <a:stretch>
            <a:fillRect/>
          </a:stretch>
        </p:blipFill>
        <p:spPr>
          <a:xfrm>
            <a:off x="1543050" y="1956021"/>
            <a:ext cx="5390986" cy="3791008"/>
          </a:xfrm>
          <a:prstGeom prst="rect">
            <a:avLst/>
          </a:prstGeom>
          <a:ln>
            <a:solidFill>
              <a:srgbClr val="61A0ED"/>
            </a:solidFill>
          </a:ln>
        </p:spPr>
      </p:pic>
      <p:sp>
        <p:nvSpPr>
          <p:cNvPr id="6" name="Rectangle 5">
            <a:extLst>
              <a:ext uri="{FF2B5EF4-FFF2-40B4-BE49-F238E27FC236}">
                <a16:creationId xmlns:a16="http://schemas.microsoft.com/office/drawing/2014/main" xmlns="" id="{5ED6A098-FD6F-4DB2-8959-E913952C942D}"/>
              </a:ext>
            </a:extLst>
          </p:cNvPr>
          <p:cNvSpPr/>
          <p:nvPr/>
        </p:nvSpPr>
        <p:spPr>
          <a:xfrm>
            <a:off x="5912541" y="2719347"/>
            <a:ext cx="190832" cy="321851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Rectangle 6">
            <a:extLst>
              <a:ext uri="{FF2B5EF4-FFF2-40B4-BE49-F238E27FC236}">
                <a16:creationId xmlns:a16="http://schemas.microsoft.com/office/drawing/2014/main" xmlns="" id="{D856AB33-914D-4580-BBAF-A8B0D880E258}"/>
              </a:ext>
            </a:extLst>
          </p:cNvPr>
          <p:cNvSpPr/>
          <p:nvPr/>
        </p:nvSpPr>
        <p:spPr>
          <a:xfrm>
            <a:off x="6679594" y="2719347"/>
            <a:ext cx="190832" cy="321851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Rectangle 9">
            <a:extLst>
              <a:ext uri="{FF2B5EF4-FFF2-40B4-BE49-F238E27FC236}">
                <a16:creationId xmlns:a16="http://schemas.microsoft.com/office/drawing/2014/main" xmlns="" id="{CA786045-6749-46C4-8E0A-866D25CFBA6B}"/>
              </a:ext>
            </a:extLst>
          </p:cNvPr>
          <p:cNvSpPr/>
          <p:nvPr/>
        </p:nvSpPr>
        <p:spPr>
          <a:xfrm>
            <a:off x="2464407" y="3851525"/>
            <a:ext cx="5152445" cy="174929"/>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0" name="ZoneTexte 19">
            <a:extLst>
              <a:ext uri="{FF2B5EF4-FFF2-40B4-BE49-F238E27FC236}">
                <a16:creationId xmlns:a16="http://schemas.microsoft.com/office/drawing/2014/main" xmlns="" id="{E6042D4A-391F-49BA-B015-7765E9156081}"/>
              </a:ext>
            </a:extLst>
          </p:cNvPr>
          <p:cNvSpPr txBox="1"/>
          <p:nvPr/>
        </p:nvSpPr>
        <p:spPr>
          <a:xfrm>
            <a:off x="629374" y="1128324"/>
            <a:ext cx="7450112" cy="523216"/>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sng" strike="noStrike" cap="none" spc="0" normalizeH="0" baseline="0" dirty="0">
                <a:ln>
                  <a:noFill/>
                </a:ln>
                <a:solidFill>
                  <a:srgbClr val="114F9D"/>
                </a:solidFill>
                <a:effectLst/>
                <a:uFillTx/>
                <a:latin typeface="Montserrat" panose="00000500000000000000" pitchFamily="50" charset="0"/>
                <a:sym typeface="Calibri"/>
              </a:rPr>
              <a:t>Chart pane</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graphic and numerical view of the </a:t>
            </a:r>
          </a:p>
          <a:p>
            <a:pPr algn="l" rtl="0"/>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process of the operation identical to paper version.</a:t>
            </a:r>
            <a:endParaRPr lang="en-GB" altLang="fr-FR" sz="1400" dirty="0">
              <a:solidFill>
                <a:srgbClr val="114F9D"/>
              </a:solidFill>
              <a:latin typeface="Montserrat" panose="00000500000000000000" pitchFamily="50" charset="0"/>
              <a:cs typeface="Calibri Light"/>
              <a:sym typeface="Calibri Light"/>
            </a:endParaRPr>
          </a:p>
        </p:txBody>
      </p:sp>
      <p:sp>
        <p:nvSpPr>
          <p:cNvPr id="9" name="Rectangle 8">
            <a:extLst>
              <a:ext uri="{FF2B5EF4-FFF2-40B4-BE49-F238E27FC236}">
                <a16:creationId xmlns:a16="http://schemas.microsoft.com/office/drawing/2014/main" xmlns="" id="{6EF3B632-7FC1-40DE-84A0-0DD589E1725A}"/>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23763921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xmlns="" id="{37563E50-03AE-4BD6-9B20-0A469D4700ED}"/>
              </a:ext>
            </a:extLst>
          </p:cNvPr>
          <p:cNvSpPr txBox="1"/>
          <p:nvPr/>
        </p:nvSpPr>
        <p:spPr>
          <a:xfrm>
            <a:off x="154499" y="980801"/>
            <a:ext cx="2525948"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Patient information </a:t>
            </a:r>
            <a:r>
              <a:rPr kumimoji="0" lang="en-GB" sz="1200" b="0" i="0" u="none" strike="noStrike" cap="none" spc="0" normalizeH="0" baseline="0" dirty="0" smtClean="0">
                <a:ln>
                  <a:noFill/>
                </a:ln>
                <a:solidFill>
                  <a:srgbClr val="114F9D"/>
                </a:solidFill>
                <a:effectLst/>
                <a:uFillTx/>
                <a:latin typeface="Montserrat" panose="00000500000000000000" pitchFamily="50" charset="0"/>
                <a:sym typeface="Calibri"/>
              </a:rPr>
              <a:t>panes </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9" name="ZoneTexte 28">
            <a:extLst>
              <a:ext uri="{FF2B5EF4-FFF2-40B4-BE49-F238E27FC236}">
                <a16:creationId xmlns:a16="http://schemas.microsoft.com/office/drawing/2014/main" xmlns="" id="{F5FBDD2B-7546-4919-BF64-305F788428CC}"/>
              </a:ext>
            </a:extLst>
          </p:cNvPr>
          <p:cNvSpPr txBox="1"/>
          <p:nvPr/>
        </p:nvSpPr>
        <p:spPr>
          <a:xfrm>
            <a:off x="8070882" y="2838611"/>
            <a:ext cx="820092"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Button</a:t>
            </a:r>
          </a:p>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pane </a:t>
            </a:r>
          </a:p>
        </p:txBody>
      </p:sp>
      <p:sp>
        <p:nvSpPr>
          <p:cNvPr id="38" name="ZoneTexte 37">
            <a:extLst>
              <a:ext uri="{FF2B5EF4-FFF2-40B4-BE49-F238E27FC236}">
                <a16:creationId xmlns:a16="http://schemas.microsoft.com/office/drawing/2014/main" xmlns="" id="{2EB5A570-0B05-4837-8E82-72E777AE9D42}"/>
              </a:ext>
            </a:extLst>
          </p:cNvPr>
          <p:cNvSpPr txBox="1"/>
          <p:nvPr/>
        </p:nvSpPr>
        <p:spPr>
          <a:xfrm>
            <a:off x="2592666" y="5633140"/>
            <a:ext cx="3162675"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Chart pane (mainly data recovery) </a:t>
            </a:r>
          </a:p>
        </p:txBody>
      </p:sp>
      <p:sp>
        <p:nvSpPr>
          <p:cNvPr id="5" name="Rectangle 4">
            <a:extLst>
              <a:ext uri="{FF2B5EF4-FFF2-40B4-BE49-F238E27FC236}">
                <a16:creationId xmlns:a16="http://schemas.microsoft.com/office/drawing/2014/main" xmlns="" id="{E46ED882-D419-4998-BAB6-95809C78191C}"/>
              </a:ext>
            </a:extLst>
          </p:cNvPr>
          <p:cNvSpPr/>
          <p:nvPr/>
        </p:nvSpPr>
        <p:spPr>
          <a:xfrm>
            <a:off x="3583395" y="2568078"/>
            <a:ext cx="2873064" cy="461665"/>
          </a:xfrm>
          <a:prstGeom prst="rect">
            <a:avLst/>
          </a:prstGeom>
        </p:spPr>
        <p:txBody>
          <a:bodyPr wrap="square">
            <a:spAutoFit/>
          </a:bodyPr>
          <a:lstStyle/>
          <a:p>
            <a:pPr algn="l" rtl="0"/>
            <a:r>
              <a:rPr lang="en-GB" sz="1200" b="0" i="0" u="none" baseline="0" dirty="0" smtClean="0">
                <a:solidFill>
                  <a:srgbClr val="114F9D"/>
                </a:solidFill>
                <a:latin typeface="Montserrat" panose="00000500000000000000" pitchFamily="50" charset="0"/>
              </a:rPr>
              <a:t>Intake </a:t>
            </a:r>
            <a:r>
              <a:rPr lang="en-GB" sz="1200" b="0" i="0" u="none" baseline="0" dirty="0">
                <a:solidFill>
                  <a:srgbClr val="114F9D"/>
                </a:solidFill>
                <a:latin typeface="Montserrat" panose="00000500000000000000" pitchFamily="50" charset="0"/>
              </a:rPr>
              <a:t>/ </a:t>
            </a:r>
            <a:r>
              <a:rPr lang="en-GB" sz="1200" b="0" i="0" u="none" baseline="0" dirty="0" smtClean="0">
                <a:solidFill>
                  <a:srgbClr val="114F9D"/>
                </a:solidFill>
                <a:latin typeface="Montserrat" panose="00000500000000000000" pitchFamily="50" charset="0"/>
              </a:rPr>
              <a:t>Output </a:t>
            </a:r>
            <a:r>
              <a:rPr lang="en-GB" sz="1200" b="0" i="0" u="none" baseline="0" dirty="0">
                <a:solidFill>
                  <a:srgbClr val="114F9D"/>
                </a:solidFill>
                <a:latin typeface="Montserrat" panose="00000500000000000000" pitchFamily="50" charset="0"/>
              </a:rPr>
              <a:t>(drugs, urine output, blood loss)</a:t>
            </a:r>
          </a:p>
        </p:txBody>
      </p:sp>
      <p:sp>
        <p:nvSpPr>
          <p:cNvPr id="2" name="Titre 1">
            <a:extLst>
              <a:ext uri="{FF2B5EF4-FFF2-40B4-BE49-F238E27FC236}">
                <a16:creationId xmlns:a16="http://schemas.microsoft.com/office/drawing/2014/main" xmlns=""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ANAESTHESIA RECORD</a:t>
            </a:r>
            <a:r>
              <a:rPr lang="en-GB" sz="1800" b="0" i="0" u="none" baseline="0" dirty="0">
                <a:latin typeface="Montserrat" panose="00000500000000000000" pitchFamily="50" charset="0"/>
              </a:rPr>
              <a:t>: Data entry </a:t>
            </a:r>
          </a:p>
        </p:txBody>
      </p:sp>
      <p:sp>
        <p:nvSpPr>
          <p:cNvPr id="8" name="Rectangle 7">
            <a:extLst>
              <a:ext uri="{FF2B5EF4-FFF2-40B4-BE49-F238E27FC236}">
                <a16:creationId xmlns:a16="http://schemas.microsoft.com/office/drawing/2014/main" xmlns=""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xmlns="" id="{22860F18-EE1F-4648-9204-BE77F9997D7C}"/>
              </a:ext>
            </a:extLst>
          </p:cNvPr>
          <p:cNvCxnSpPr>
            <a:cxnSpLocks/>
          </p:cNvCxnSpPr>
          <p:nvPr/>
        </p:nvCxnSpPr>
        <p:spPr>
          <a:xfrm flipH="1" flipV="1">
            <a:off x="3174522" y="3965938"/>
            <a:ext cx="1113936" cy="16672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xmlns="" id="{B8DBD6A6-57A8-49D2-96D1-91B7F6BD5334}"/>
              </a:ext>
            </a:extLst>
          </p:cNvPr>
          <p:cNvCxnSpPr>
            <a:cxnSpLocks/>
          </p:cNvCxnSpPr>
          <p:nvPr/>
        </p:nvCxnSpPr>
        <p:spPr>
          <a:xfrm flipV="1">
            <a:off x="4288458" y="4477110"/>
            <a:ext cx="990908" cy="11560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xmlns="" id="{1A946DE4-B4A7-421A-ABE0-2ECF59D3FE73}"/>
              </a:ext>
            </a:extLst>
          </p:cNvPr>
          <p:cNvCxnSpPr>
            <a:cxnSpLocks/>
          </p:cNvCxnSpPr>
          <p:nvPr/>
        </p:nvCxnSpPr>
        <p:spPr>
          <a:xfrm>
            <a:off x="620025" y="1257796"/>
            <a:ext cx="736151" cy="181164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xmlns="" id="{F889333B-A59C-436E-A89E-B46C46C616D6}"/>
              </a:ext>
            </a:extLst>
          </p:cNvPr>
          <p:cNvCxnSpPr>
            <a:cxnSpLocks/>
            <a:stCxn id="29" idx="0"/>
          </p:cNvCxnSpPr>
          <p:nvPr/>
        </p:nvCxnSpPr>
        <p:spPr>
          <a:xfrm flipH="1" flipV="1">
            <a:off x="5931673" y="2132501"/>
            <a:ext cx="2549255"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xmlns="" id="{A85738E6-D0C2-4DA0-B657-9736ACE8563F}"/>
              </a:ext>
            </a:extLst>
          </p:cNvPr>
          <p:cNvSpPr/>
          <p:nvPr/>
        </p:nvSpPr>
        <p:spPr>
          <a:xfrm>
            <a:off x="1856159" y="2329732"/>
            <a:ext cx="6124786" cy="280254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xmlns="" id="{275CCA91-F5C3-4611-98A0-DDCA23B25355}"/>
              </a:ext>
            </a:extLst>
          </p:cNvPr>
          <p:cNvSpPr/>
          <p:nvPr/>
        </p:nvSpPr>
        <p:spPr>
          <a:xfrm>
            <a:off x="1056873" y="1935270"/>
            <a:ext cx="6924072" cy="39446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xmlns="" id="{83D28610-C478-4C50-8E63-7CA07DEE4237}"/>
              </a:ext>
            </a:extLst>
          </p:cNvPr>
          <p:cNvSpPr/>
          <p:nvPr/>
        </p:nvSpPr>
        <p:spPr>
          <a:xfrm>
            <a:off x="1056873" y="1455027"/>
            <a:ext cx="6924072" cy="27404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xmlns="" id="{B25E9D6F-3310-445A-9733-55CBB0809BF1}"/>
              </a:ext>
            </a:extLst>
          </p:cNvPr>
          <p:cNvCxnSpPr>
            <a:cxnSpLocks/>
          </p:cNvCxnSpPr>
          <p:nvPr/>
        </p:nvCxnSpPr>
        <p:spPr>
          <a:xfrm>
            <a:off x="620025" y="1257796"/>
            <a:ext cx="2269978" cy="37238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xmlns="" id="{9E7372E9-6165-4B84-AE7C-67435FC38FAD}"/>
              </a:ext>
            </a:extLst>
          </p:cNvPr>
          <p:cNvSpPr/>
          <p:nvPr/>
        </p:nvSpPr>
        <p:spPr>
          <a:xfrm>
            <a:off x="3583394" y="2568078"/>
            <a:ext cx="2772581"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2" name="Rectangle 21">
            <a:extLst>
              <a:ext uri="{FF2B5EF4-FFF2-40B4-BE49-F238E27FC236}">
                <a16:creationId xmlns:a16="http://schemas.microsoft.com/office/drawing/2014/main" xmlns="" id="{408F119D-A25F-4BB3-B382-C621B1592A12}"/>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8094267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06D28275-98E1-45EF-81BD-884ACC8D172B}"/>
              </a:ext>
            </a:extLst>
          </p:cNvPr>
          <p:cNvPicPr>
            <a:picLocks noChangeAspect="1"/>
          </p:cNvPicPr>
          <p:nvPr/>
        </p:nvPicPr>
        <p:blipFill>
          <a:blip r:embed="rId3"/>
          <a:stretch>
            <a:fillRect/>
          </a:stretch>
        </p:blipFill>
        <p:spPr>
          <a:xfrm>
            <a:off x="225583" y="2559362"/>
            <a:ext cx="3242768" cy="820701"/>
          </a:xfrm>
          <a:prstGeom prst="rect">
            <a:avLst/>
          </a:prstGeom>
        </p:spPr>
      </p:pic>
      <p:pic>
        <p:nvPicPr>
          <p:cNvPr id="3" name="Image 2">
            <a:extLst>
              <a:ext uri="{FF2B5EF4-FFF2-40B4-BE49-F238E27FC236}">
                <a16:creationId xmlns:a16="http://schemas.microsoft.com/office/drawing/2014/main" xmlns="" id="{F60D42CB-694D-47D1-9CDE-872F219E6138}"/>
              </a:ext>
            </a:extLst>
          </p:cNvPr>
          <p:cNvPicPr>
            <a:picLocks noChangeAspect="1"/>
          </p:cNvPicPr>
          <p:nvPr/>
        </p:nvPicPr>
        <p:blipFill rotWithShape="1">
          <a:blip r:embed="rId4"/>
          <a:srcRect l="9682" t="6810" r="8010" b="28565"/>
          <a:stretch/>
        </p:blipFill>
        <p:spPr>
          <a:xfrm>
            <a:off x="445165" y="1532729"/>
            <a:ext cx="1019175" cy="307773"/>
          </a:xfrm>
          <a:prstGeom prst="rect">
            <a:avLst/>
          </a:prstGeom>
        </p:spPr>
      </p:pic>
      <p:sp>
        <p:nvSpPr>
          <p:cNvPr id="10" name="Rectangle 9">
            <a:extLst>
              <a:ext uri="{FF2B5EF4-FFF2-40B4-BE49-F238E27FC236}">
                <a16:creationId xmlns:a16="http://schemas.microsoft.com/office/drawing/2014/main" xmlns="" id="{871AA84D-43C8-4006-986C-9E1E4D142119}"/>
              </a:ext>
            </a:extLst>
          </p:cNvPr>
          <p:cNvSpPr txBox="1">
            <a:spLocks noChangeArrowheads="1"/>
          </p:cNvSpPr>
          <p:nvPr/>
        </p:nvSpPr>
        <p:spPr bwMode="auto">
          <a:xfrm>
            <a:off x="1464340" y="230296"/>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endParaRPr lang="en-GB" altLang="fr-FR" sz="2800" dirty="0">
              <a:solidFill>
                <a:srgbClr val="1B4F9E"/>
              </a:solidFill>
              <a:latin typeface="Montserrat" panose="00000500000000000000" pitchFamily="50" charset="0"/>
              <a:cs typeface="Calibri Light"/>
              <a:sym typeface="Calibri Light"/>
            </a:endParaRPr>
          </a:p>
        </p:txBody>
      </p:sp>
      <p:sp>
        <p:nvSpPr>
          <p:cNvPr id="14" name="ZoneTexte 13">
            <a:extLst>
              <a:ext uri="{FF2B5EF4-FFF2-40B4-BE49-F238E27FC236}">
                <a16:creationId xmlns:a16="http://schemas.microsoft.com/office/drawing/2014/main" xmlns="" id="{9A57A347-4CB2-48C1-8D81-44C4FB6FF1BC}"/>
              </a:ext>
            </a:extLst>
          </p:cNvPr>
          <p:cNvSpPr txBox="1"/>
          <p:nvPr/>
        </p:nvSpPr>
        <p:spPr>
          <a:xfrm>
            <a:off x="2910241" y="1695039"/>
            <a:ext cx="2008194"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Patient’s </a:t>
            </a:r>
            <a:r>
              <a:rPr lang="en-GB" sz="1400" b="0" i="0" u="none" baseline="0" dirty="0">
                <a:solidFill>
                  <a:srgbClr val="114F9D"/>
                </a:solidFill>
                <a:latin typeface="Montserrat" panose="00000500000000000000" pitchFamily="50" charset="0"/>
              </a:rPr>
              <a:t>a</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rrival</a:t>
            </a:r>
          </a:p>
        </p:txBody>
      </p:sp>
      <p:cxnSp>
        <p:nvCxnSpPr>
          <p:cNvPr id="15" name="Connecteur droit avec flèche 14">
            <a:extLst>
              <a:ext uri="{FF2B5EF4-FFF2-40B4-BE49-F238E27FC236}">
                <a16:creationId xmlns:a16="http://schemas.microsoft.com/office/drawing/2014/main" xmlns="" id="{652F4664-6018-4C6E-A3A1-4299EB9DAD7E}"/>
              </a:ext>
            </a:extLst>
          </p:cNvPr>
          <p:cNvCxnSpPr>
            <a:cxnSpLocks/>
          </p:cNvCxnSpPr>
          <p:nvPr/>
        </p:nvCxnSpPr>
        <p:spPr>
          <a:xfrm flipH="1" flipV="1">
            <a:off x="1504078" y="1668771"/>
            <a:ext cx="1366425" cy="171731"/>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cxnSp>
        <p:nvCxnSpPr>
          <p:cNvPr id="17" name="Connecteur droit avec flèche 16">
            <a:extLst>
              <a:ext uri="{FF2B5EF4-FFF2-40B4-BE49-F238E27FC236}">
                <a16:creationId xmlns:a16="http://schemas.microsoft.com/office/drawing/2014/main" xmlns="" id="{CFC98B21-84A8-4756-B1D2-9779C7B130A6}"/>
              </a:ext>
            </a:extLst>
          </p:cNvPr>
          <p:cNvCxnSpPr>
            <a:cxnSpLocks/>
          </p:cNvCxnSpPr>
          <p:nvPr/>
        </p:nvCxnSpPr>
        <p:spPr>
          <a:xfrm flipH="1">
            <a:off x="2763673" y="1840502"/>
            <a:ext cx="106830" cy="80034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 name="Titre 1">
            <a:extLst>
              <a:ext uri="{FF2B5EF4-FFF2-40B4-BE49-F238E27FC236}">
                <a16:creationId xmlns:a16="http://schemas.microsoft.com/office/drawing/2014/main" xmlns="" id="{F9ED0A54-ADAE-435B-995B-E67D96657B6E}"/>
              </a:ext>
            </a:extLst>
          </p:cNvPr>
          <p:cNvSpPr>
            <a:spLocks noGrp="1"/>
          </p:cNvSpPr>
          <p:nvPr>
            <p:ph type="title" idx="4294967295"/>
          </p:nvPr>
        </p:nvSpPr>
        <p:spPr/>
        <p:txBody>
          <a:bodyPr>
            <a:normAutofit fontScale="90000"/>
          </a:bodyPr>
          <a:lstStyle/>
          <a:p>
            <a:pPr algn="l" rtl="0"/>
            <a:r>
              <a:rPr lang="en-GB" sz="31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a:t>
            </a:r>
            <a:r>
              <a:rPr lang="en-GB" sz="28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r>
              <a:rPr lang="en-GB" sz="20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Data entry</a:t>
            </a:r>
            <a:r>
              <a:rPr lang="en-GB" sz="28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en-GB" dirty="0"/>
          </a:p>
        </p:txBody>
      </p:sp>
      <p:sp>
        <p:nvSpPr>
          <p:cNvPr id="18" name="ZoneTexte 17">
            <a:extLst>
              <a:ext uri="{FF2B5EF4-FFF2-40B4-BE49-F238E27FC236}">
                <a16:creationId xmlns:a16="http://schemas.microsoft.com/office/drawing/2014/main" xmlns="" id="{54B29A60-E5E6-435E-95A9-AE255FFD5CF5}"/>
              </a:ext>
            </a:extLst>
          </p:cNvPr>
          <p:cNvSpPr txBox="1"/>
          <p:nvPr/>
        </p:nvSpPr>
        <p:spPr>
          <a:xfrm>
            <a:off x="1543050" y="1057549"/>
            <a:ext cx="5243232" cy="307773"/>
          </a:xfrm>
          <a:prstGeom prst="rect">
            <a:avLst/>
          </a:prstGeom>
          <a:no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sng" baseline="0" dirty="0">
                <a:solidFill>
                  <a:srgbClr val="114F9D"/>
                </a:solidFill>
                <a:latin typeface="Montserrat" panose="00000500000000000000" pitchFamily="50" charset="0"/>
              </a:rPr>
              <a:t>For </a:t>
            </a:r>
            <a:r>
              <a:rPr kumimoji="0" lang="en-GB" sz="1400" b="0" i="0" u="sng" strike="noStrike" cap="none" spc="0" normalizeH="0" baseline="0" dirty="0">
                <a:ln>
                  <a:noFill/>
                </a:ln>
                <a:solidFill>
                  <a:srgbClr val="114F9D"/>
                </a:solidFill>
                <a:effectLst/>
                <a:uFillTx/>
                <a:latin typeface="Montserrat" panose="00000500000000000000" pitchFamily="50" charset="0"/>
                <a:sym typeface="Calibri"/>
              </a:rPr>
              <a:t>recurring interventions</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quick access button</a:t>
            </a:r>
          </a:p>
        </p:txBody>
      </p:sp>
      <p:pic>
        <p:nvPicPr>
          <p:cNvPr id="8" name="Image 7">
            <a:extLst>
              <a:ext uri="{FF2B5EF4-FFF2-40B4-BE49-F238E27FC236}">
                <a16:creationId xmlns:a16="http://schemas.microsoft.com/office/drawing/2014/main" xmlns="" id="{C2029460-4DEA-4572-A816-B10F8FF71206}"/>
              </a:ext>
            </a:extLst>
          </p:cNvPr>
          <p:cNvPicPr>
            <a:picLocks noChangeAspect="1"/>
          </p:cNvPicPr>
          <p:nvPr/>
        </p:nvPicPr>
        <p:blipFill>
          <a:blip r:embed="rId5"/>
          <a:stretch>
            <a:fillRect/>
          </a:stretch>
        </p:blipFill>
        <p:spPr>
          <a:xfrm>
            <a:off x="5547815" y="3099933"/>
            <a:ext cx="3370602" cy="1814939"/>
          </a:xfrm>
          <a:prstGeom prst="rect">
            <a:avLst/>
          </a:prstGeom>
        </p:spPr>
      </p:pic>
      <p:sp>
        <p:nvSpPr>
          <p:cNvPr id="20" name="ZoneTexte 19">
            <a:extLst>
              <a:ext uri="{FF2B5EF4-FFF2-40B4-BE49-F238E27FC236}">
                <a16:creationId xmlns:a16="http://schemas.microsoft.com/office/drawing/2014/main" xmlns="" id="{AC10A981-36A4-4178-AACA-3F7016F6C737}"/>
              </a:ext>
            </a:extLst>
          </p:cNvPr>
          <p:cNvSpPr txBox="1"/>
          <p:nvPr/>
        </p:nvSpPr>
        <p:spPr>
          <a:xfrm>
            <a:off x="4918435" y="2235770"/>
            <a:ext cx="3070708"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Event closure started </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by a simple right click</a:t>
            </a:r>
          </a:p>
        </p:txBody>
      </p:sp>
      <p:cxnSp>
        <p:nvCxnSpPr>
          <p:cNvPr id="22" name="Connecteur droit avec flèche 21">
            <a:extLst>
              <a:ext uri="{FF2B5EF4-FFF2-40B4-BE49-F238E27FC236}">
                <a16:creationId xmlns:a16="http://schemas.microsoft.com/office/drawing/2014/main" xmlns="" id="{DD5C25B8-98F8-44E8-A0F1-A7E87D2CCE46}"/>
              </a:ext>
            </a:extLst>
          </p:cNvPr>
          <p:cNvCxnSpPr>
            <a:cxnSpLocks/>
          </p:cNvCxnSpPr>
          <p:nvPr/>
        </p:nvCxnSpPr>
        <p:spPr>
          <a:xfrm>
            <a:off x="6161929" y="2758986"/>
            <a:ext cx="1439874" cy="939557"/>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6" name="Rectangle 15">
            <a:extLst>
              <a:ext uri="{FF2B5EF4-FFF2-40B4-BE49-F238E27FC236}">
                <a16:creationId xmlns:a16="http://schemas.microsoft.com/office/drawing/2014/main" xmlns="" id="{C82AACCE-E0C5-4D34-8E86-9413DDC54B44}"/>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pic>
        <p:nvPicPr>
          <p:cNvPr id="12" name="Image 11">
            <a:extLst>
              <a:ext uri="{FF2B5EF4-FFF2-40B4-BE49-F238E27FC236}">
                <a16:creationId xmlns:a16="http://schemas.microsoft.com/office/drawing/2014/main" xmlns="" id="{F70D6839-4E15-4606-8A14-45AF32333160}"/>
              </a:ext>
            </a:extLst>
          </p:cNvPr>
          <p:cNvPicPr>
            <a:picLocks noChangeAspect="1"/>
          </p:cNvPicPr>
          <p:nvPr/>
        </p:nvPicPr>
        <p:blipFill>
          <a:blip r:embed="rId6"/>
          <a:stretch>
            <a:fillRect/>
          </a:stretch>
        </p:blipFill>
        <p:spPr>
          <a:xfrm>
            <a:off x="146613" y="3762501"/>
            <a:ext cx="4081353" cy="2185375"/>
          </a:xfrm>
          <a:prstGeom prst="rect">
            <a:avLst/>
          </a:prstGeom>
          <a:ln w="12700">
            <a:solidFill>
              <a:srgbClr val="61A0ED"/>
            </a:solidFill>
          </a:ln>
        </p:spPr>
      </p:pic>
      <p:sp>
        <p:nvSpPr>
          <p:cNvPr id="13" name="Rectangle 12">
            <a:extLst>
              <a:ext uri="{FF2B5EF4-FFF2-40B4-BE49-F238E27FC236}">
                <a16:creationId xmlns:a16="http://schemas.microsoft.com/office/drawing/2014/main" xmlns="" id="{583F34EE-95C7-4C30-B5F0-C1A01F250DCB}"/>
              </a:ext>
            </a:extLst>
          </p:cNvPr>
          <p:cNvSpPr/>
          <p:nvPr/>
        </p:nvSpPr>
        <p:spPr>
          <a:xfrm>
            <a:off x="2531660" y="4080681"/>
            <a:ext cx="491319" cy="23201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1" name="Rectangle 20">
            <a:extLst>
              <a:ext uri="{FF2B5EF4-FFF2-40B4-BE49-F238E27FC236}">
                <a16:creationId xmlns:a16="http://schemas.microsoft.com/office/drawing/2014/main" xmlns="" id="{14A60ED3-2B96-48CD-817B-A299F8353301}"/>
              </a:ext>
            </a:extLst>
          </p:cNvPr>
          <p:cNvSpPr/>
          <p:nvPr/>
        </p:nvSpPr>
        <p:spPr>
          <a:xfrm>
            <a:off x="2531660" y="4810836"/>
            <a:ext cx="750627" cy="328916"/>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4" name="Connecteur droit avec flèche 23">
            <a:extLst>
              <a:ext uri="{FF2B5EF4-FFF2-40B4-BE49-F238E27FC236}">
                <a16:creationId xmlns:a16="http://schemas.microsoft.com/office/drawing/2014/main" xmlns="" id="{DB34F16C-8E1E-4956-B897-5B40B6C3826F}"/>
              </a:ext>
            </a:extLst>
          </p:cNvPr>
          <p:cNvCxnSpPr/>
          <p:nvPr/>
        </p:nvCxnSpPr>
        <p:spPr>
          <a:xfrm flipH="1">
            <a:off x="2870503" y="2012233"/>
            <a:ext cx="1357463" cy="2058041"/>
          </a:xfrm>
          <a:prstGeom prst="straightConnector1">
            <a:avLst/>
          </a:prstGeom>
          <a:noFill/>
          <a:ln w="9525" cap="flat">
            <a:solidFill>
              <a:srgbClr val="1B4F9E"/>
            </a:solidFill>
            <a:prstDash val="solid"/>
            <a:round/>
            <a:tailEnd type="triangle"/>
          </a:ln>
          <a:effectLst/>
          <a:sp3d/>
        </p:spPr>
        <p:style>
          <a:lnRef idx="0">
            <a:scrgbClr r="0" g="0" b="0"/>
          </a:lnRef>
          <a:fillRef idx="0">
            <a:scrgbClr r="0" g="0" b="0"/>
          </a:fillRef>
          <a:effectRef idx="0">
            <a:scrgbClr r="0" g="0" b="0"/>
          </a:effectRef>
          <a:fontRef idx="none"/>
        </p:style>
      </p:cxnSp>
      <p:cxnSp>
        <p:nvCxnSpPr>
          <p:cNvPr id="26" name="Connecteur droit avec flèche 25">
            <a:extLst>
              <a:ext uri="{FF2B5EF4-FFF2-40B4-BE49-F238E27FC236}">
                <a16:creationId xmlns:a16="http://schemas.microsoft.com/office/drawing/2014/main" xmlns="" id="{94EACCB3-C7DC-4E5C-9E5F-345B76678CD4}"/>
              </a:ext>
            </a:extLst>
          </p:cNvPr>
          <p:cNvCxnSpPr/>
          <p:nvPr/>
        </p:nvCxnSpPr>
        <p:spPr>
          <a:xfrm flipH="1">
            <a:off x="3282287" y="2758986"/>
            <a:ext cx="1636148" cy="2051850"/>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70110587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83B77A1-4D64-454A-B438-F3196B0FF0E6}"/>
              </a:ext>
            </a:extLst>
          </p:cNvPr>
          <p:cNvPicPr>
            <a:picLocks noChangeAspect="1"/>
          </p:cNvPicPr>
          <p:nvPr/>
        </p:nvPicPr>
        <p:blipFill rotWithShape="1">
          <a:blip r:embed="rId3"/>
          <a:srcRect l="1143"/>
          <a:stretch/>
        </p:blipFill>
        <p:spPr>
          <a:xfrm>
            <a:off x="302150" y="1934566"/>
            <a:ext cx="5117152" cy="1466147"/>
          </a:xfrm>
          <a:prstGeom prst="rect">
            <a:avLst/>
          </a:prstGeom>
          <a:ln w="19050">
            <a:solidFill>
              <a:srgbClr val="61A0ED"/>
            </a:solidFill>
          </a:ln>
        </p:spPr>
      </p:pic>
      <p:sp>
        <p:nvSpPr>
          <p:cNvPr id="5" name="Titre 4">
            <a:extLst>
              <a:ext uri="{FF2B5EF4-FFF2-40B4-BE49-F238E27FC236}">
                <a16:creationId xmlns:a16="http://schemas.microsoft.com/office/drawing/2014/main" xmlns="" id="{21256769-B093-4FBF-9D6C-4B89F1226ECD}"/>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Data entry </a:t>
            </a:r>
            <a:endParaRPr lang="en-GB" dirty="0"/>
          </a:p>
        </p:txBody>
      </p:sp>
      <p:pic>
        <p:nvPicPr>
          <p:cNvPr id="6" name="Image 5">
            <a:extLst>
              <a:ext uri="{FF2B5EF4-FFF2-40B4-BE49-F238E27FC236}">
                <a16:creationId xmlns:a16="http://schemas.microsoft.com/office/drawing/2014/main" xmlns="" id="{C1A9F42E-1C77-4670-9658-D5DA2615B537}"/>
              </a:ext>
            </a:extLst>
          </p:cNvPr>
          <p:cNvPicPr>
            <a:picLocks noChangeAspect="1"/>
          </p:cNvPicPr>
          <p:nvPr/>
        </p:nvPicPr>
        <p:blipFill>
          <a:blip r:embed="rId4"/>
          <a:stretch>
            <a:fillRect/>
          </a:stretch>
        </p:blipFill>
        <p:spPr>
          <a:xfrm>
            <a:off x="1543050" y="2667640"/>
            <a:ext cx="5176300" cy="1522719"/>
          </a:xfrm>
          <a:prstGeom prst="rect">
            <a:avLst/>
          </a:prstGeom>
          <a:ln w="19050">
            <a:solidFill>
              <a:srgbClr val="61A0ED"/>
            </a:solidFill>
          </a:ln>
        </p:spPr>
      </p:pic>
      <p:pic>
        <p:nvPicPr>
          <p:cNvPr id="7" name="Image 6">
            <a:extLst>
              <a:ext uri="{FF2B5EF4-FFF2-40B4-BE49-F238E27FC236}">
                <a16:creationId xmlns:a16="http://schemas.microsoft.com/office/drawing/2014/main" xmlns="" id="{4294A793-D25F-4344-A5C4-1889C91E0ED2}"/>
              </a:ext>
            </a:extLst>
          </p:cNvPr>
          <p:cNvPicPr>
            <a:picLocks noChangeAspect="1"/>
          </p:cNvPicPr>
          <p:nvPr/>
        </p:nvPicPr>
        <p:blipFill rotWithShape="1">
          <a:blip r:embed="rId5"/>
          <a:srcRect r="1130"/>
          <a:stretch/>
        </p:blipFill>
        <p:spPr>
          <a:xfrm>
            <a:off x="3665550" y="3161020"/>
            <a:ext cx="5176300" cy="2933370"/>
          </a:xfrm>
          <a:prstGeom prst="rect">
            <a:avLst/>
          </a:prstGeom>
          <a:ln w="19050">
            <a:solidFill>
              <a:srgbClr val="61A0ED"/>
            </a:solidFill>
          </a:ln>
        </p:spPr>
      </p:pic>
      <p:sp>
        <p:nvSpPr>
          <p:cNvPr id="8" name="ZoneTexte 7">
            <a:extLst>
              <a:ext uri="{FF2B5EF4-FFF2-40B4-BE49-F238E27FC236}">
                <a16:creationId xmlns:a16="http://schemas.microsoft.com/office/drawing/2014/main" xmlns="" id="{42DB4D54-2413-467E-A4AE-E396D23E598F}"/>
              </a:ext>
            </a:extLst>
          </p:cNvPr>
          <p:cNvSpPr txBox="1"/>
          <p:nvPr/>
        </p:nvSpPr>
        <p:spPr>
          <a:xfrm>
            <a:off x="243002" y="1273762"/>
            <a:ext cx="5415902"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sng" strike="noStrike" cap="none" spc="0" normalizeH="0" baseline="0" dirty="0">
                <a:ln>
                  <a:noFill/>
                </a:ln>
                <a:solidFill>
                  <a:srgbClr val="114F9D"/>
                </a:solidFill>
                <a:effectLst/>
                <a:uFillTx/>
                <a:latin typeface="Montserrat" panose="00000500000000000000" pitchFamily="50" charset="0"/>
                <a:sym typeface="Calibri"/>
              </a:rPr>
              <a:t>For series of procedures</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use ‘Multiple Entries’ </a:t>
            </a:r>
          </a:p>
        </p:txBody>
      </p:sp>
      <p:sp>
        <p:nvSpPr>
          <p:cNvPr id="10" name="Rectangle 9">
            <a:extLst>
              <a:ext uri="{FF2B5EF4-FFF2-40B4-BE49-F238E27FC236}">
                <a16:creationId xmlns:a16="http://schemas.microsoft.com/office/drawing/2014/main" xmlns="" id="{C445D757-0786-4784-8BBA-308123E72CAE}"/>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35218454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4C81EF2-1F05-4E1B-B74C-58983CBCAEE8}"/>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a:t>
            </a:r>
            <a:r>
              <a:rPr lang="en-GB" sz="20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Data entry</a:t>
            </a:r>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en-GB" dirty="0"/>
          </a:p>
        </p:txBody>
      </p:sp>
      <p:pic>
        <p:nvPicPr>
          <p:cNvPr id="4" name="Image 3">
            <a:extLst>
              <a:ext uri="{FF2B5EF4-FFF2-40B4-BE49-F238E27FC236}">
                <a16:creationId xmlns:a16="http://schemas.microsoft.com/office/drawing/2014/main" xmlns="" id="{29F4D1A5-1A34-4CA6-957A-B9DECCB9FF27}"/>
              </a:ext>
            </a:extLst>
          </p:cNvPr>
          <p:cNvPicPr>
            <a:picLocks noChangeAspect="1"/>
          </p:cNvPicPr>
          <p:nvPr/>
        </p:nvPicPr>
        <p:blipFill>
          <a:blip r:embed="rId3"/>
          <a:stretch>
            <a:fillRect/>
          </a:stretch>
        </p:blipFill>
        <p:spPr>
          <a:xfrm>
            <a:off x="486211" y="1675590"/>
            <a:ext cx="7336107" cy="3962133"/>
          </a:xfrm>
          <a:prstGeom prst="rect">
            <a:avLst/>
          </a:prstGeom>
          <a:ln>
            <a:solidFill>
              <a:srgbClr val="61A0ED"/>
            </a:solidFill>
          </a:ln>
        </p:spPr>
      </p:pic>
      <p:sp>
        <p:nvSpPr>
          <p:cNvPr id="3" name="ZoneTexte 2">
            <a:extLst>
              <a:ext uri="{FF2B5EF4-FFF2-40B4-BE49-F238E27FC236}">
                <a16:creationId xmlns:a16="http://schemas.microsoft.com/office/drawing/2014/main" xmlns="" id="{E6DE00F7-518A-4672-9438-626B9B8F5CA5}"/>
              </a:ext>
            </a:extLst>
          </p:cNvPr>
          <p:cNvSpPr txBox="1"/>
          <p:nvPr/>
        </p:nvSpPr>
        <p:spPr>
          <a:xfrm>
            <a:off x="5226425" y="1054340"/>
            <a:ext cx="3411672"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If you right-click on the line you </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can record </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a repeat dose</a:t>
            </a:r>
          </a:p>
        </p:txBody>
      </p:sp>
      <p:cxnSp>
        <p:nvCxnSpPr>
          <p:cNvPr id="7" name="Connecteur droit avec flèche 6">
            <a:extLst>
              <a:ext uri="{FF2B5EF4-FFF2-40B4-BE49-F238E27FC236}">
                <a16:creationId xmlns:a16="http://schemas.microsoft.com/office/drawing/2014/main" xmlns="" id="{78054E06-DD7F-4679-B738-1A7F286CE44E}"/>
              </a:ext>
            </a:extLst>
          </p:cNvPr>
          <p:cNvCxnSpPr>
            <a:cxnSpLocks/>
          </p:cNvCxnSpPr>
          <p:nvPr/>
        </p:nvCxnSpPr>
        <p:spPr>
          <a:xfrm flipH="1">
            <a:off x="6143625" y="1577556"/>
            <a:ext cx="628651" cy="185144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8" name="Rectangle 7">
            <a:extLst>
              <a:ext uri="{FF2B5EF4-FFF2-40B4-BE49-F238E27FC236}">
                <a16:creationId xmlns:a16="http://schemas.microsoft.com/office/drawing/2014/main" xmlns="" id="{BB967556-4515-4728-9B5A-92BC2728DE9A}"/>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119615353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6767676A-5077-47AB-8B18-90FE92C7CF9E}"/>
              </a:ext>
            </a:extLst>
          </p:cNvPr>
          <p:cNvPicPr>
            <a:picLocks noChangeAspect="1"/>
          </p:cNvPicPr>
          <p:nvPr/>
        </p:nvPicPr>
        <p:blipFill rotWithShape="1">
          <a:blip r:embed="rId3"/>
          <a:srcRect t="-1145" b="3267"/>
          <a:stretch/>
        </p:blipFill>
        <p:spPr>
          <a:xfrm>
            <a:off x="552196" y="1205344"/>
            <a:ext cx="7757185" cy="3780000"/>
          </a:xfrm>
          <a:prstGeom prst="rect">
            <a:avLst/>
          </a:prstGeom>
          <a:ln>
            <a:solidFill>
              <a:srgbClr val="61A0ED"/>
            </a:solidFill>
          </a:ln>
        </p:spPr>
      </p:pic>
      <p:cxnSp>
        <p:nvCxnSpPr>
          <p:cNvPr id="17" name="Connecteur droit avec flèche 16">
            <a:extLst>
              <a:ext uri="{FF2B5EF4-FFF2-40B4-BE49-F238E27FC236}">
                <a16:creationId xmlns:a16="http://schemas.microsoft.com/office/drawing/2014/main" xmlns="" id="{CFC98B21-84A8-4756-B1D2-9779C7B130A6}"/>
              </a:ext>
            </a:extLst>
          </p:cNvPr>
          <p:cNvCxnSpPr>
            <a:cxnSpLocks/>
          </p:cNvCxnSpPr>
          <p:nvPr/>
        </p:nvCxnSpPr>
        <p:spPr>
          <a:xfrm flipV="1">
            <a:off x="4317558" y="1963972"/>
            <a:ext cx="1598212" cy="3458214"/>
          </a:xfrm>
          <a:prstGeom prst="straightConnector1">
            <a:avLst/>
          </a:prstGeom>
          <a:noFill/>
          <a:ln w="9525"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9" name="ZoneTexte 8">
            <a:extLst>
              <a:ext uri="{FF2B5EF4-FFF2-40B4-BE49-F238E27FC236}">
                <a16:creationId xmlns:a16="http://schemas.microsoft.com/office/drawing/2014/main" xmlns="" id="{9B3A4546-8412-48D9-A931-115EB3A5B550}"/>
              </a:ext>
            </a:extLst>
          </p:cNvPr>
          <p:cNvSpPr txBox="1"/>
          <p:nvPr/>
        </p:nvSpPr>
        <p:spPr>
          <a:xfrm>
            <a:off x="1083814" y="5509651"/>
            <a:ext cx="4124680"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If you right-click on the line you can </a:t>
            </a:r>
            <a:r>
              <a:rPr lang="en-GB" sz="1400" b="0" i="0" u="none" baseline="0" dirty="0" smtClean="0">
                <a:solidFill>
                  <a:srgbClr val="114F9D"/>
                </a:solidFill>
                <a:latin typeface="Montserrat" panose="00000500000000000000" pitchFamily="50" charset="0"/>
              </a:rPr>
              <a:t>q</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uickly </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enter repeat doses</a:t>
            </a:r>
          </a:p>
        </p:txBody>
      </p:sp>
      <p:sp>
        <p:nvSpPr>
          <p:cNvPr id="2" name="Titre 1">
            <a:extLst>
              <a:ext uri="{FF2B5EF4-FFF2-40B4-BE49-F238E27FC236}">
                <a16:creationId xmlns:a16="http://schemas.microsoft.com/office/drawing/2014/main" xmlns="" id="{84C81EF2-1F05-4E1B-B74C-58983CBCAEE8}"/>
              </a:ext>
            </a:extLst>
          </p:cNvPr>
          <p:cNvSpPr>
            <a:spLocks noGrp="1"/>
          </p:cNvSpPr>
          <p:nvPr>
            <p:ph type="title" idx="4294967295"/>
          </p:nvPr>
        </p:nvSpPr>
        <p:spPr/>
        <p:txBody>
          <a:bodyPr>
            <a:normAutofit fontScale="90000"/>
          </a:bodyPr>
          <a:lstStyle/>
          <a:p>
            <a:pPr algn="l" rtl="0"/>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ANAESTHESIA RECORD – </a:t>
            </a:r>
            <a:r>
              <a:rPr lang="en-GB" sz="20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Data entry</a:t>
            </a:r>
            <a:r>
              <a:rPr lang="en-GB" sz="25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 </a:t>
            </a:r>
            <a:endParaRPr lang="en-GB" dirty="0"/>
          </a:p>
        </p:txBody>
      </p:sp>
      <p:sp>
        <p:nvSpPr>
          <p:cNvPr id="8" name="Rectangle 7">
            <a:extLst>
              <a:ext uri="{FF2B5EF4-FFF2-40B4-BE49-F238E27FC236}">
                <a16:creationId xmlns:a16="http://schemas.microsoft.com/office/drawing/2014/main" xmlns="" id="{023325E2-79BC-40EA-984F-C315947A12AB}"/>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96152766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xmlns="" id="{37563E50-03AE-4BD6-9B20-0A469D4700ED}"/>
              </a:ext>
            </a:extLst>
          </p:cNvPr>
          <p:cNvSpPr txBox="1"/>
          <p:nvPr/>
        </p:nvSpPr>
        <p:spPr>
          <a:xfrm>
            <a:off x="3388967" y="964555"/>
            <a:ext cx="2542705"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Patient information </a:t>
            </a:r>
            <a:r>
              <a:rPr kumimoji="0" lang="en-GB" sz="1200" b="0" i="0" u="none" strike="noStrike" cap="none" spc="0" normalizeH="0" baseline="0" dirty="0" smtClean="0">
                <a:ln>
                  <a:noFill/>
                </a:ln>
                <a:solidFill>
                  <a:srgbClr val="114F9D"/>
                </a:solidFill>
                <a:effectLst/>
                <a:uFillTx/>
                <a:latin typeface="Montserrat" panose="00000500000000000000" pitchFamily="50" charset="0"/>
                <a:sym typeface="Calibri"/>
              </a:rPr>
              <a:t>panes </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9" name="ZoneTexte 28">
            <a:extLst>
              <a:ext uri="{FF2B5EF4-FFF2-40B4-BE49-F238E27FC236}">
                <a16:creationId xmlns:a16="http://schemas.microsoft.com/office/drawing/2014/main" xmlns="" id="{F5FBDD2B-7546-4919-BF64-305F788428CC}"/>
              </a:ext>
            </a:extLst>
          </p:cNvPr>
          <p:cNvSpPr txBox="1"/>
          <p:nvPr/>
        </p:nvSpPr>
        <p:spPr>
          <a:xfrm>
            <a:off x="8070882" y="2838611"/>
            <a:ext cx="820092"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Button</a:t>
            </a:r>
          </a:p>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pane </a:t>
            </a:r>
          </a:p>
        </p:txBody>
      </p:sp>
      <p:sp>
        <p:nvSpPr>
          <p:cNvPr id="38" name="ZoneTexte 37">
            <a:extLst>
              <a:ext uri="{FF2B5EF4-FFF2-40B4-BE49-F238E27FC236}">
                <a16:creationId xmlns:a16="http://schemas.microsoft.com/office/drawing/2014/main" xmlns="" id="{2EB5A570-0B05-4837-8E82-72E777AE9D42}"/>
              </a:ext>
            </a:extLst>
          </p:cNvPr>
          <p:cNvSpPr txBox="1"/>
          <p:nvPr/>
        </p:nvSpPr>
        <p:spPr>
          <a:xfrm>
            <a:off x="2592666" y="5633140"/>
            <a:ext cx="3162366"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Chart pane (mainly data recovery) </a:t>
            </a:r>
          </a:p>
        </p:txBody>
      </p:sp>
      <p:sp>
        <p:nvSpPr>
          <p:cNvPr id="5" name="Rectangle 4">
            <a:extLst>
              <a:ext uri="{FF2B5EF4-FFF2-40B4-BE49-F238E27FC236}">
                <a16:creationId xmlns:a16="http://schemas.microsoft.com/office/drawing/2014/main" xmlns="" id="{E46ED882-D419-4998-BAB6-95809C78191C}"/>
              </a:ext>
            </a:extLst>
          </p:cNvPr>
          <p:cNvSpPr/>
          <p:nvPr/>
        </p:nvSpPr>
        <p:spPr>
          <a:xfrm>
            <a:off x="3583395" y="2568078"/>
            <a:ext cx="2873064" cy="461665"/>
          </a:xfrm>
          <a:prstGeom prst="rect">
            <a:avLst/>
          </a:prstGeom>
        </p:spPr>
        <p:txBody>
          <a:bodyPr wrap="square">
            <a:spAutoFit/>
          </a:bodyPr>
          <a:lstStyle/>
          <a:p>
            <a:pPr algn="l" rtl="0"/>
            <a:r>
              <a:rPr lang="en-GB" sz="1200" b="0" i="0" u="none" baseline="0" dirty="0" smtClean="0">
                <a:solidFill>
                  <a:srgbClr val="114F9D"/>
                </a:solidFill>
                <a:latin typeface="Montserrat" panose="00000500000000000000" pitchFamily="50" charset="0"/>
              </a:rPr>
              <a:t>Intake </a:t>
            </a:r>
            <a:r>
              <a:rPr lang="en-GB" sz="1200" b="0" i="0" u="none" baseline="0" dirty="0">
                <a:solidFill>
                  <a:srgbClr val="114F9D"/>
                </a:solidFill>
                <a:latin typeface="Montserrat" panose="00000500000000000000" pitchFamily="50" charset="0"/>
              </a:rPr>
              <a:t>/ </a:t>
            </a:r>
            <a:r>
              <a:rPr lang="en-GB" sz="1200" b="0" i="0" u="none" baseline="0" dirty="0" smtClean="0">
                <a:solidFill>
                  <a:srgbClr val="114F9D"/>
                </a:solidFill>
                <a:latin typeface="Montserrat" panose="00000500000000000000" pitchFamily="50" charset="0"/>
              </a:rPr>
              <a:t>Output </a:t>
            </a:r>
            <a:r>
              <a:rPr lang="en-GB" sz="1200" b="0" i="0" u="none" baseline="0" dirty="0">
                <a:solidFill>
                  <a:srgbClr val="114F9D"/>
                </a:solidFill>
                <a:latin typeface="Montserrat" panose="00000500000000000000" pitchFamily="50" charset="0"/>
              </a:rPr>
              <a:t>(drugs, urine output, blood loss)</a:t>
            </a:r>
          </a:p>
        </p:txBody>
      </p:sp>
      <p:sp>
        <p:nvSpPr>
          <p:cNvPr id="2" name="Titre 1">
            <a:extLst>
              <a:ext uri="{FF2B5EF4-FFF2-40B4-BE49-F238E27FC236}">
                <a16:creationId xmlns:a16="http://schemas.microsoft.com/office/drawing/2014/main" xmlns=""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ANAESTHESIA RECORD</a:t>
            </a:r>
            <a:r>
              <a:rPr lang="en-GB" sz="1800" b="0" i="0" u="none" baseline="0" dirty="0">
                <a:latin typeface="Montserrat" panose="00000500000000000000" pitchFamily="50" charset="0"/>
              </a:rPr>
              <a:t>: </a:t>
            </a:r>
            <a:r>
              <a:rPr lang="en-GB" sz="1800" b="0" i="0" u="none" baseline="0" dirty="0" smtClean="0">
                <a:latin typeface="Montserrat" panose="00000500000000000000" pitchFamily="50" charset="0"/>
              </a:rPr>
              <a:t>Departure</a:t>
            </a:r>
            <a:r>
              <a:rPr lang="en-GB" sz="1800" b="0" i="0" u="none" dirty="0" smtClean="0">
                <a:latin typeface="Montserrat" panose="00000500000000000000" pitchFamily="50" charset="0"/>
              </a:rPr>
              <a:t> </a:t>
            </a:r>
            <a:r>
              <a:rPr lang="en-GB" sz="1800" b="0" i="0" u="none" baseline="0" dirty="0" smtClean="0">
                <a:latin typeface="Montserrat" panose="00000500000000000000" pitchFamily="50" charset="0"/>
              </a:rPr>
              <a:t>from </a:t>
            </a:r>
            <a:r>
              <a:rPr lang="en-GB" sz="1800" b="0" i="0" u="none" baseline="0" dirty="0">
                <a:latin typeface="Montserrat" panose="00000500000000000000" pitchFamily="50" charset="0"/>
              </a:rPr>
              <a:t>room</a:t>
            </a:r>
          </a:p>
        </p:txBody>
      </p:sp>
      <p:sp>
        <p:nvSpPr>
          <p:cNvPr id="8" name="Rectangle 7">
            <a:extLst>
              <a:ext uri="{FF2B5EF4-FFF2-40B4-BE49-F238E27FC236}">
                <a16:creationId xmlns:a16="http://schemas.microsoft.com/office/drawing/2014/main" xmlns=""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20" name="Connecteur droit avec flèche 19">
            <a:extLst>
              <a:ext uri="{FF2B5EF4-FFF2-40B4-BE49-F238E27FC236}">
                <a16:creationId xmlns:a16="http://schemas.microsoft.com/office/drawing/2014/main" xmlns="" id="{22860F18-EE1F-4648-9204-BE77F9997D7C}"/>
              </a:ext>
            </a:extLst>
          </p:cNvPr>
          <p:cNvCxnSpPr>
            <a:cxnSpLocks/>
          </p:cNvCxnSpPr>
          <p:nvPr/>
        </p:nvCxnSpPr>
        <p:spPr>
          <a:xfrm flipH="1" flipV="1">
            <a:off x="3174521" y="3965938"/>
            <a:ext cx="1113937" cy="168914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xmlns="" id="{B8DBD6A6-57A8-49D2-96D1-91B7F6BD5334}"/>
              </a:ext>
            </a:extLst>
          </p:cNvPr>
          <p:cNvCxnSpPr>
            <a:cxnSpLocks/>
          </p:cNvCxnSpPr>
          <p:nvPr/>
        </p:nvCxnSpPr>
        <p:spPr>
          <a:xfrm flipV="1">
            <a:off x="4288458" y="4477109"/>
            <a:ext cx="990908" cy="117796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xmlns="" id="{1A946DE4-B4A7-421A-ABE0-2ECF59D3FE73}"/>
              </a:ext>
            </a:extLst>
          </p:cNvPr>
          <p:cNvCxnSpPr>
            <a:cxnSpLocks/>
          </p:cNvCxnSpPr>
          <p:nvPr/>
        </p:nvCxnSpPr>
        <p:spPr>
          <a:xfrm flipH="1">
            <a:off x="1356176" y="1248828"/>
            <a:ext cx="2619476" cy="182061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xmlns="" id="{F889333B-A59C-436E-A89E-B46C46C616D6}"/>
              </a:ext>
            </a:extLst>
          </p:cNvPr>
          <p:cNvCxnSpPr>
            <a:cxnSpLocks/>
            <a:stCxn id="29" idx="0"/>
          </p:cNvCxnSpPr>
          <p:nvPr/>
        </p:nvCxnSpPr>
        <p:spPr>
          <a:xfrm flipH="1" flipV="1">
            <a:off x="5931673" y="2132501"/>
            <a:ext cx="2549255"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xmlns="" id="{A85738E6-D0C2-4DA0-B657-9736ACE8563F}"/>
              </a:ext>
            </a:extLst>
          </p:cNvPr>
          <p:cNvSpPr/>
          <p:nvPr/>
        </p:nvSpPr>
        <p:spPr>
          <a:xfrm>
            <a:off x="1856159" y="2329732"/>
            <a:ext cx="61247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xmlns="" id="{275CCA91-F5C3-4611-98A0-DDCA23B25355}"/>
              </a:ext>
            </a:extLst>
          </p:cNvPr>
          <p:cNvSpPr/>
          <p:nvPr/>
        </p:nvSpPr>
        <p:spPr>
          <a:xfrm>
            <a:off x="1056873" y="1935270"/>
            <a:ext cx="6924072" cy="39446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xmlns="" id="{83D28610-C478-4C50-8E63-7CA07DEE4237}"/>
              </a:ext>
            </a:extLst>
          </p:cNvPr>
          <p:cNvSpPr/>
          <p:nvPr/>
        </p:nvSpPr>
        <p:spPr>
          <a:xfrm>
            <a:off x="1056873" y="1455027"/>
            <a:ext cx="6924072" cy="274044"/>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xmlns="" id="{B25E9D6F-3310-445A-9733-55CBB0809BF1}"/>
              </a:ext>
            </a:extLst>
          </p:cNvPr>
          <p:cNvCxnSpPr>
            <a:cxnSpLocks/>
          </p:cNvCxnSpPr>
          <p:nvPr/>
        </p:nvCxnSpPr>
        <p:spPr>
          <a:xfrm flipH="1">
            <a:off x="2890003" y="1248828"/>
            <a:ext cx="1085649" cy="381357"/>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xmlns="" id="{9E7372E9-6165-4B84-AE7C-67435FC38FAD}"/>
              </a:ext>
            </a:extLst>
          </p:cNvPr>
          <p:cNvSpPr/>
          <p:nvPr/>
        </p:nvSpPr>
        <p:spPr>
          <a:xfrm>
            <a:off x="3583395" y="2568078"/>
            <a:ext cx="2873064"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Ellipse 8">
            <a:extLst>
              <a:ext uri="{FF2B5EF4-FFF2-40B4-BE49-F238E27FC236}">
                <a16:creationId xmlns:a16="http://schemas.microsoft.com/office/drawing/2014/main" xmlns="" id="{3F19058E-1020-4BFC-A5C0-F3034147506A}"/>
              </a:ext>
            </a:extLst>
          </p:cNvPr>
          <p:cNvSpPr/>
          <p:nvPr/>
        </p:nvSpPr>
        <p:spPr>
          <a:xfrm>
            <a:off x="930304" y="1359673"/>
            <a:ext cx="866692" cy="473607"/>
          </a:xfrm>
          <a:prstGeom prst="ellipse">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ZoneTexte 9">
            <a:extLst>
              <a:ext uri="{FF2B5EF4-FFF2-40B4-BE49-F238E27FC236}">
                <a16:creationId xmlns:a16="http://schemas.microsoft.com/office/drawing/2014/main" xmlns="" id="{700509F1-9A36-41F0-AC34-390DAFF1D103}"/>
              </a:ext>
            </a:extLst>
          </p:cNvPr>
          <p:cNvSpPr txBox="1"/>
          <p:nvPr/>
        </p:nvSpPr>
        <p:spPr>
          <a:xfrm>
            <a:off x="204147" y="954433"/>
            <a:ext cx="1517077"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smtClean="0">
                <a:ln>
                  <a:noFill/>
                </a:ln>
                <a:solidFill>
                  <a:srgbClr val="114F9D"/>
                </a:solidFill>
                <a:effectLst/>
                <a:uFillTx/>
                <a:latin typeface="Montserrat" panose="00000500000000000000" pitchFamily="50" charset="0"/>
                <a:sym typeface="Calibri"/>
              </a:rPr>
              <a:t>Departure from </a:t>
            </a: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room</a:t>
            </a:r>
          </a:p>
        </p:txBody>
      </p:sp>
      <p:cxnSp>
        <p:nvCxnSpPr>
          <p:cNvPr id="25" name="Connecteur droit avec flèche 24">
            <a:extLst>
              <a:ext uri="{FF2B5EF4-FFF2-40B4-BE49-F238E27FC236}">
                <a16:creationId xmlns:a16="http://schemas.microsoft.com/office/drawing/2014/main" xmlns="" id="{AE38D899-ABE5-4097-B794-95ABB55BDDBE}"/>
              </a:ext>
            </a:extLst>
          </p:cNvPr>
          <p:cNvCxnSpPr>
            <a:cxnSpLocks/>
            <a:endCxn id="9" idx="1"/>
          </p:cNvCxnSpPr>
          <p:nvPr/>
        </p:nvCxnSpPr>
        <p:spPr>
          <a:xfrm>
            <a:off x="678940" y="1231428"/>
            <a:ext cx="378288" cy="197603"/>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2" name="Rectangle 21">
            <a:extLst>
              <a:ext uri="{FF2B5EF4-FFF2-40B4-BE49-F238E27FC236}">
                <a16:creationId xmlns:a16="http://schemas.microsoft.com/office/drawing/2014/main" xmlns="" id="{A011DFAF-261A-4359-9796-3D1782942832}"/>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13639069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65EAB7C5-8253-4F69-901D-8E1991B3E8D8}"/>
              </a:ext>
            </a:extLst>
          </p:cNvPr>
          <p:cNvPicPr>
            <a:picLocks noChangeAspect="1"/>
          </p:cNvPicPr>
          <p:nvPr/>
        </p:nvPicPr>
        <p:blipFill>
          <a:blip r:embed="rId3"/>
          <a:stretch>
            <a:fillRect/>
          </a:stretch>
        </p:blipFill>
        <p:spPr>
          <a:xfrm>
            <a:off x="516086" y="1269462"/>
            <a:ext cx="5292000" cy="4478230"/>
          </a:xfrm>
          <a:prstGeom prst="rect">
            <a:avLst/>
          </a:prstGeom>
          <a:effectLst>
            <a:softEdge rad="25400"/>
          </a:effectLst>
        </p:spPr>
      </p:pic>
      <p:sp>
        <p:nvSpPr>
          <p:cNvPr id="4" name="Titre 4">
            <a:extLst>
              <a:ext uri="{FF2B5EF4-FFF2-40B4-BE49-F238E27FC236}">
                <a16:creationId xmlns:a16="http://schemas.microsoft.com/office/drawing/2014/main" xmlns="" id="{601F9025-B3E6-482D-86ED-A553933E3182}"/>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STARTUP</a:t>
            </a:r>
          </a:p>
        </p:txBody>
      </p:sp>
      <p:sp>
        <p:nvSpPr>
          <p:cNvPr id="6" name="ZoneTexte 5">
            <a:extLst>
              <a:ext uri="{FF2B5EF4-FFF2-40B4-BE49-F238E27FC236}">
                <a16:creationId xmlns:a16="http://schemas.microsoft.com/office/drawing/2014/main" xmlns="" id="{A25CBBE8-66F9-4B42-978D-20E0E230FA8D}"/>
              </a:ext>
            </a:extLst>
          </p:cNvPr>
          <p:cNvSpPr txBox="1"/>
          <p:nvPr/>
        </p:nvSpPr>
        <p:spPr>
          <a:xfrm>
            <a:off x="6342076" y="2038896"/>
            <a:ext cx="1806842"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‘Intraoperative’</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xmlns="" id="{3625FF99-E104-4E9A-B198-02F6E59AC943}"/>
              </a:ext>
            </a:extLst>
          </p:cNvPr>
          <p:cNvCxnSpPr>
            <a:cxnSpLocks/>
          </p:cNvCxnSpPr>
          <p:nvPr/>
        </p:nvCxnSpPr>
        <p:spPr>
          <a:xfrm flipH="1">
            <a:off x="2956266" y="2192783"/>
            <a:ext cx="3276754" cy="443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xmlns="" id="{A4F401C6-C875-4139-BDBD-061D87039679}"/>
              </a:ext>
            </a:extLst>
          </p:cNvPr>
          <p:cNvSpPr/>
          <p:nvPr/>
        </p:nvSpPr>
        <p:spPr>
          <a:xfrm>
            <a:off x="3760694" y="2887326"/>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 name="Rectangle 1">
            <a:extLst>
              <a:ext uri="{FF2B5EF4-FFF2-40B4-BE49-F238E27FC236}">
                <a16:creationId xmlns:a16="http://schemas.microsoft.com/office/drawing/2014/main" xmlns="" id="{4C99107B-8558-41F3-9A44-11CE291DB96A}"/>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sp>
        <p:nvSpPr>
          <p:cNvPr id="10" name="Ellipse 9">
            <a:extLst>
              <a:ext uri="{FF2B5EF4-FFF2-40B4-BE49-F238E27FC236}">
                <a16:creationId xmlns:a16="http://schemas.microsoft.com/office/drawing/2014/main" xmlns="" id="{0C7AC95B-3F62-46B0-AC76-33404EE5A4D3}"/>
              </a:ext>
            </a:extLst>
          </p:cNvPr>
          <p:cNvSpPr/>
          <p:nvPr/>
        </p:nvSpPr>
        <p:spPr>
          <a:xfrm>
            <a:off x="3760694" y="3805855"/>
            <a:ext cx="1622612" cy="667871"/>
          </a:xfrm>
          <a:prstGeom prst="ellipse">
            <a:avLst/>
          </a:prstGeom>
          <a:noFill/>
          <a:ln w="9525" cap="flat">
            <a:solidFill>
              <a:schemeClr val="accent1">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95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isual - Consultation - 1 ">
            <a:extLst>
              <a:ext uri="{FF2B5EF4-FFF2-40B4-BE49-F238E27FC236}">
                <a16:creationId xmlns:a16="http://schemas.microsoft.com/office/drawing/2014/main" xmlns="" id="{1EAF63E5-A7F0-4D94-9649-FEC8C9A7C0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24" r="16125" b="25607"/>
          <a:stretch/>
        </p:blipFill>
        <p:spPr bwMode="auto">
          <a:xfrm>
            <a:off x="225900" y="1179687"/>
            <a:ext cx="1104757" cy="369333"/>
          </a:xfrm>
          <a:prstGeom prst="rect">
            <a:avLst/>
          </a:prstGeom>
          <a:noFill/>
          <a:ln>
            <a:solidFill>
              <a:srgbClr val="61A0ED"/>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xmlns="" id="{F8D81B32-28E4-4293-89BD-E5DB26D9F281}"/>
              </a:ext>
            </a:extLst>
          </p:cNvPr>
          <p:cNvSpPr txBox="1"/>
          <p:nvPr/>
        </p:nvSpPr>
        <p:spPr>
          <a:xfrm>
            <a:off x="1702172" y="1950607"/>
            <a:ext cx="3314365"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To trigger </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the record closure</a:t>
            </a:r>
          </a:p>
        </p:txBody>
      </p:sp>
      <p:cxnSp>
        <p:nvCxnSpPr>
          <p:cNvPr id="5" name="Connecteur droit avec flèche 4">
            <a:extLst>
              <a:ext uri="{FF2B5EF4-FFF2-40B4-BE49-F238E27FC236}">
                <a16:creationId xmlns:a16="http://schemas.microsoft.com/office/drawing/2014/main" xmlns="" id="{C36C2399-C929-454B-94B8-F27A7F0B7202}"/>
              </a:ext>
            </a:extLst>
          </p:cNvPr>
          <p:cNvCxnSpPr>
            <a:cxnSpLocks/>
          </p:cNvCxnSpPr>
          <p:nvPr/>
        </p:nvCxnSpPr>
        <p:spPr>
          <a:xfrm flipH="1" flipV="1">
            <a:off x="719213" y="1484344"/>
            <a:ext cx="982959" cy="620199"/>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9" name="Accolade ouvrante 8">
            <a:extLst>
              <a:ext uri="{FF2B5EF4-FFF2-40B4-BE49-F238E27FC236}">
                <a16:creationId xmlns:a16="http://schemas.microsoft.com/office/drawing/2014/main" xmlns="" id="{D956FD2B-F228-420A-A3A0-5985669D2EE7}"/>
              </a:ext>
            </a:extLst>
          </p:cNvPr>
          <p:cNvSpPr/>
          <p:nvPr/>
        </p:nvSpPr>
        <p:spPr>
          <a:xfrm>
            <a:off x="5224205" y="3429000"/>
            <a:ext cx="262195" cy="624620"/>
          </a:xfrm>
          <a:prstGeom prst="leftBrace">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
        <p:nvSpPr>
          <p:cNvPr id="4" name="Titre 3">
            <a:extLst>
              <a:ext uri="{FF2B5EF4-FFF2-40B4-BE49-F238E27FC236}">
                <a16:creationId xmlns:a16="http://schemas.microsoft.com/office/drawing/2014/main" xmlns="" id="{F4C84BEA-E252-47B9-A9F9-11CAC605DC73}"/>
              </a:ext>
            </a:extLst>
          </p:cNvPr>
          <p:cNvSpPr>
            <a:spLocks noGrp="1"/>
          </p:cNvSpPr>
          <p:nvPr>
            <p:ph type="title" idx="4294967295"/>
          </p:nvPr>
        </p:nvSpPr>
        <p:spPr/>
        <p:txBody>
          <a:bodyPr>
            <a:noAutofit/>
          </a:bodyPr>
          <a:lstStyle/>
          <a:p>
            <a:pPr algn="l" rtl="0"/>
            <a:r>
              <a:rPr lang="en-GB" sz="2800" b="0" i="0" u="none" spc="0" baseline="0" dirty="0" smtClean="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DEPARTURE FROM </a:t>
            </a:r>
            <a:r>
              <a:rPr lang="en-GB" sz="2800" b="0" i="0" u="none" spc="0" baseline="0" dirty="0">
                <a:ln>
                  <a:noFill/>
                </a:ln>
                <a:solidFill>
                  <a:srgbClr val="1B4F9E"/>
                </a:solidFill>
                <a:effectLst/>
                <a:latin typeface="Montserrat" panose="00000500000000000000" pitchFamily="50" charset="0"/>
                <a:ea typeface="Calibri Light" panose="020F0302020204030204" pitchFamily="34" charset="0"/>
                <a:cs typeface="Calibri Light" panose="020F0302020204030204" pitchFamily="34" charset="0"/>
              </a:rPr>
              <a:t>ROOM</a:t>
            </a:r>
            <a:endParaRPr lang="en-GB" sz="2800" dirty="0"/>
          </a:p>
        </p:txBody>
      </p:sp>
      <p:pic>
        <p:nvPicPr>
          <p:cNvPr id="6" name="Image 5">
            <a:extLst>
              <a:ext uri="{FF2B5EF4-FFF2-40B4-BE49-F238E27FC236}">
                <a16:creationId xmlns:a16="http://schemas.microsoft.com/office/drawing/2014/main" xmlns="" id="{4F90DFE8-B5E8-4770-A101-E4C1D82683C6}"/>
              </a:ext>
            </a:extLst>
          </p:cNvPr>
          <p:cNvPicPr>
            <a:picLocks noChangeAspect="1"/>
          </p:cNvPicPr>
          <p:nvPr/>
        </p:nvPicPr>
        <p:blipFill>
          <a:blip r:embed="rId4"/>
          <a:stretch>
            <a:fillRect/>
          </a:stretch>
        </p:blipFill>
        <p:spPr>
          <a:xfrm>
            <a:off x="5486400" y="2956192"/>
            <a:ext cx="3260200" cy="2257732"/>
          </a:xfrm>
          <a:prstGeom prst="rect">
            <a:avLst/>
          </a:prstGeom>
        </p:spPr>
      </p:pic>
      <p:sp>
        <p:nvSpPr>
          <p:cNvPr id="10" name="ZoneTexte 9">
            <a:extLst>
              <a:ext uri="{FF2B5EF4-FFF2-40B4-BE49-F238E27FC236}">
                <a16:creationId xmlns:a16="http://schemas.microsoft.com/office/drawing/2014/main" xmlns="" id="{EA3EA83F-B655-425A-9669-D241F9767B2C}"/>
              </a:ext>
            </a:extLst>
          </p:cNvPr>
          <p:cNvSpPr txBox="1"/>
          <p:nvPr/>
        </p:nvSpPr>
        <p:spPr>
          <a:xfrm>
            <a:off x="1702172" y="3391231"/>
            <a:ext cx="3507926" cy="138499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Reminder of interventions not carried out </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(checklist, </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RR </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departure signature</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VAS entry, </a:t>
            </a:r>
            <a:r>
              <a:rPr kumimoji="0" lang="en-GB" sz="1400" b="0" i="0" u="none" strike="noStrike" cap="none" spc="0" normalizeH="0" baseline="0" dirty="0" smtClean="0">
                <a:ln>
                  <a:noFill/>
                </a:ln>
                <a:solidFill>
                  <a:srgbClr val="114F9D"/>
                </a:solidFill>
                <a:effectLst/>
                <a:uFillTx/>
                <a:latin typeface="Montserrat" panose="00000500000000000000" pitchFamily="50" charset="0"/>
                <a:sym typeface="Calibri"/>
              </a:rPr>
              <a:t>departure score</a:t>
            </a:r>
            <a:r>
              <a:rPr kumimoji="0" lang="en-GB" sz="1400" b="0" i="0" u="none" strike="noStrike" cap="none" spc="0" normalizeH="0" baseline="0" dirty="0">
                <a:ln>
                  <a:noFill/>
                </a:ln>
                <a:solidFill>
                  <a:srgbClr val="114F9D"/>
                </a:solidFill>
                <a:effectLst/>
                <a:uFillTx/>
                <a:latin typeface="Montserrat" panose="00000500000000000000" pitchFamily="50" charset="0"/>
                <a:sym typeface="Calibri"/>
              </a:rPr>
              <a:t>, etc.)</a:t>
            </a:r>
          </a:p>
        </p:txBody>
      </p:sp>
      <p:sp>
        <p:nvSpPr>
          <p:cNvPr id="12" name="Rectangle 11">
            <a:extLst>
              <a:ext uri="{FF2B5EF4-FFF2-40B4-BE49-F238E27FC236}">
                <a16:creationId xmlns:a16="http://schemas.microsoft.com/office/drawing/2014/main" xmlns="" id="{897CE404-1D8E-4066-9BE1-78C6D80A568B}"/>
              </a:ext>
            </a:extLst>
          </p:cNvPr>
          <p:cNvSpPr/>
          <p:nvPr/>
        </p:nvSpPr>
        <p:spPr>
          <a:xfrm>
            <a:off x="-60385" y="348458"/>
            <a:ext cx="571936" cy="369332"/>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RR</a:t>
            </a:r>
            <a:endParaRPr lang="en-GB" dirty="0"/>
          </a:p>
        </p:txBody>
      </p:sp>
    </p:spTree>
    <p:extLst>
      <p:ext uri="{BB962C8B-B14F-4D97-AF65-F5344CB8AC3E}">
        <p14:creationId xmlns:p14="http://schemas.microsoft.com/office/powerpoint/2010/main" val="245263336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a:extLst>
              <a:ext uri="{FF2B5EF4-FFF2-40B4-BE49-F238E27FC236}">
                <a16:creationId xmlns:a16="http://schemas.microsoft.com/office/drawing/2014/main" xmlns="" id="{217C99B2-EC6D-437B-867E-B9C232617197}"/>
              </a:ext>
            </a:extLst>
          </p:cNvPr>
          <p:cNvSpPr>
            <a:spLocks noChangeArrowheads="1"/>
          </p:cNvSpPr>
          <p:nvPr/>
        </p:nvSpPr>
        <p:spPr bwMode="auto">
          <a:xfrm>
            <a:off x="1120775" y="13081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eaLnBrk="1" hangingPunct="1">
              <a:spcBef>
                <a:spcPct val="0"/>
              </a:spcBef>
              <a:buClrTx/>
              <a:buSzTx/>
              <a:buFontTx/>
              <a:buNone/>
            </a:pPr>
            <a:endParaRPr lang="en-GB" altLang="fr-FR" sz="1400" kern="1200" dirty="0">
              <a:solidFill>
                <a:srgbClr val="144F9F"/>
              </a:solidFill>
            </a:endParaRPr>
          </a:p>
        </p:txBody>
      </p:sp>
      <p:sp>
        <p:nvSpPr>
          <p:cNvPr id="3" name="Titre 2">
            <a:extLst>
              <a:ext uri="{FF2B5EF4-FFF2-40B4-BE49-F238E27FC236}">
                <a16:creationId xmlns:a16="http://schemas.microsoft.com/office/drawing/2014/main" xmlns="" id="{4ED83EF5-F092-4D6E-AFB1-5BF16A9148D2}"/>
              </a:ext>
            </a:extLst>
          </p:cNvPr>
          <p:cNvSpPr>
            <a:spLocks noGrp="1"/>
          </p:cNvSpPr>
          <p:nvPr>
            <p:ph type="title"/>
          </p:nvPr>
        </p:nvSpPr>
        <p:spPr>
          <a:xfrm>
            <a:off x="-358032" y="1377707"/>
            <a:ext cx="7772404" cy="2844669"/>
          </a:xfrm>
        </p:spPr>
        <p:txBody>
          <a:bodyPr>
            <a:normAutofit/>
          </a:bodyPr>
          <a:lstStyle/>
          <a:p>
            <a:pPr rtl="0"/>
            <a:r>
              <a:rPr lang="en-GB" sz="4000" b="0" i="0" u="none" baseline="0" dirty="0">
                <a:latin typeface="Montserrat" panose="00000500000000000000" pitchFamily="50" charset="0"/>
              </a:rPr>
              <a:t>ANAESTHESIA </a:t>
            </a:r>
            <a:r>
              <a:rPr lang="en-GB" sz="4000" dirty="0">
                <a:latin typeface="Montserrat" panose="00000500000000000000" pitchFamily="50" charset="0"/>
              </a:rPr>
              <a:t/>
            </a:r>
            <a:br>
              <a:rPr lang="en-GB" sz="4000" dirty="0">
                <a:latin typeface="Montserrat" panose="00000500000000000000" pitchFamily="50" charset="0"/>
              </a:rPr>
            </a:br>
            <a:r>
              <a:rPr lang="en-GB" sz="4000" b="0" i="0" u="none" baseline="0" dirty="0">
                <a:latin typeface="Montserrat" panose="00000500000000000000" pitchFamily="50" charset="0"/>
              </a:rPr>
              <a:t>REPORT</a:t>
            </a:r>
            <a:r>
              <a:rPr lang="en-GB" sz="2800" baseline="0" dirty="0">
                <a:latin typeface="Montserrat" panose="00000500000000000000" pitchFamily="50" charset="0"/>
              </a:rPr>
              <a:t/>
            </a:r>
            <a:br>
              <a:rPr lang="en-GB" sz="2800" baseline="0" dirty="0">
                <a:latin typeface="Montserrat" panose="00000500000000000000" pitchFamily="50" charset="0"/>
              </a:rPr>
            </a:br>
            <a:r>
              <a:rPr lang="en-GB" sz="2800" baseline="0" dirty="0">
                <a:latin typeface="Montserrat" panose="00000500000000000000" pitchFamily="50" charset="0"/>
              </a:rPr>
              <a:t/>
            </a:r>
            <a:br>
              <a:rPr lang="en-GB" sz="2800" baseline="0" dirty="0">
                <a:latin typeface="Montserrat" panose="00000500000000000000" pitchFamily="50" charset="0"/>
              </a:rPr>
            </a:br>
            <a:r>
              <a:rPr lang="en-GB" sz="2800" baseline="0" dirty="0">
                <a:latin typeface="Montserrat" panose="00000500000000000000" pitchFamily="50" charset="0"/>
              </a:rPr>
              <a:t/>
            </a:r>
            <a:br>
              <a:rPr lang="en-GB" sz="2800" baseline="0" dirty="0">
                <a:latin typeface="Montserrat" panose="00000500000000000000" pitchFamily="50" charset="0"/>
              </a:rPr>
            </a:br>
            <a:endParaRPr lang="en-GB" sz="2800" dirty="0">
              <a:latin typeface="Montserrat" panose="00000500000000000000" pitchFamily="50" charset="0"/>
            </a:endParaRPr>
          </a:p>
        </p:txBody>
      </p:sp>
    </p:spTree>
    <p:extLst>
      <p:ext uri="{BB962C8B-B14F-4D97-AF65-F5344CB8AC3E}">
        <p14:creationId xmlns:p14="http://schemas.microsoft.com/office/powerpoint/2010/main" val="13380590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3631BE2-EFE8-429D-89DB-F239C9692D63}"/>
              </a:ext>
            </a:extLst>
          </p:cNvPr>
          <p:cNvSpPr/>
          <p:nvPr/>
        </p:nvSpPr>
        <p:spPr>
          <a:xfrm>
            <a:off x="1555851" y="294400"/>
            <a:ext cx="5128327" cy="461665"/>
          </a:xfrm>
          <a:prstGeom prst="rect">
            <a:avLst/>
          </a:prstGeom>
        </p:spPr>
        <p:txBody>
          <a:bodyPr wrap="none">
            <a:spAutoFit/>
          </a:bodyPr>
          <a:lstStyle/>
          <a:p>
            <a:pPr algn="l" rtl="0"/>
            <a:r>
              <a:rPr lang="en-GB" sz="2400" b="0" i="0" u="none" baseline="0" dirty="0">
                <a:solidFill>
                  <a:srgbClr val="1B4F9E"/>
                </a:solidFill>
                <a:latin typeface="Montserrat" panose="00000500000000000000" pitchFamily="50" charset="0"/>
                <a:cs typeface="Calibri Light" panose="020F0302020204030204" pitchFamily="34" charset="0"/>
              </a:rPr>
              <a:t>ANAESTHESIA REPORT</a:t>
            </a:r>
            <a:endParaRPr lang="en-GB" sz="2400" dirty="0"/>
          </a:p>
        </p:txBody>
      </p:sp>
      <p:pic>
        <p:nvPicPr>
          <p:cNvPr id="4" name="Image 3">
            <a:extLst>
              <a:ext uri="{FF2B5EF4-FFF2-40B4-BE49-F238E27FC236}">
                <a16:creationId xmlns:a16="http://schemas.microsoft.com/office/drawing/2014/main" xmlns="" id="{89CEC8F0-3292-4906-8EA6-386FD9DDE1B2}"/>
              </a:ext>
            </a:extLst>
          </p:cNvPr>
          <p:cNvPicPr>
            <a:picLocks noChangeAspect="1"/>
          </p:cNvPicPr>
          <p:nvPr/>
        </p:nvPicPr>
        <p:blipFill rotWithShape="1">
          <a:blip r:embed="rId3"/>
          <a:srcRect t="2877" b="1463"/>
          <a:stretch/>
        </p:blipFill>
        <p:spPr>
          <a:xfrm>
            <a:off x="429371" y="999000"/>
            <a:ext cx="8595360" cy="4860000"/>
          </a:xfrm>
          <a:prstGeom prst="rect">
            <a:avLst/>
          </a:prstGeom>
        </p:spPr>
      </p:pic>
      <p:pic>
        <p:nvPicPr>
          <p:cNvPr id="7" name="Image 6">
            <a:extLst>
              <a:ext uri="{FF2B5EF4-FFF2-40B4-BE49-F238E27FC236}">
                <a16:creationId xmlns:a16="http://schemas.microsoft.com/office/drawing/2014/main" xmlns="" id="{69F1098E-505F-4A22-8231-F1ADCD25C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6699" y="1115960"/>
            <a:ext cx="415144" cy="277394"/>
          </a:xfrm>
          <a:prstGeom prst="rect">
            <a:avLst/>
          </a:prstGeom>
        </p:spPr>
      </p:pic>
    </p:spTree>
    <p:extLst>
      <p:ext uri="{BB962C8B-B14F-4D97-AF65-F5344CB8AC3E}">
        <p14:creationId xmlns:p14="http://schemas.microsoft.com/office/powerpoint/2010/main" val="302543900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3631BE2-EFE8-429D-89DB-F239C9692D63}"/>
              </a:ext>
            </a:extLst>
          </p:cNvPr>
          <p:cNvSpPr/>
          <p:nvPr/>
        </p:nvSpPr>
        <p:spPr>
          <a:xfrm>
            <a:off x="1555851" y="294400"/>
            <a:ext cx="5128327" cy="461665"/>
          </a:xfrm>
          <a:prstGeom prst="rect">
            <a:avLst/>
          </a:prstGeom>
        </p:spPr>
        <p:txBody>
          <a:bodyPr wrap="none">
            <a:spAutoFit/>
          </a:bodyPr>
          <a:lstStyle/>
          <a:p>
            <a:pPr algn="l" rtl="0"/>
            <a:r>
              <a:rPr lang="en-GB" sz="2400" b="0" i="0" u="none" baseline="0" dirty="0">
                <a:solidFill>
                  <a:srgbClr val="1B4F9E"/>
                </a:solidFill>
                <a:latin typeface="Montserrat" panose="00000500000000000000" pitchFamily="50" charset="0"/>
                <a:cs typeface="Calibri Light" panose="020F0302020204030204" pitchFamily="34" charset="0"/>
              </a:rPr>
              <a:t>ANAESTHESIA REPORT</a:t>
            </a:r>
            <a:endParaRPr lang="en-GB" sz="2400" dirty="0"/>
          </a:p>
        </p:txBody>
      </p:sp>
      <p:pic>
        <p:nvPicPr>
          <p:cNvPr id="3" name="Image 2">
            <a:extLst>
              <a:ext uri="{FF2B5EF4-FFF2-40B4-BE49-F238E27FC236}">
                <a16:creationId xmlns:a16="http://schemas.microsoft.com/office/drawing/2014/main" xmlns="" id="{A8B92A17-4E18-469A-A8A9-F816946C3FCC}"/>
              </a:ext>
            </a:extLst>
          </p:cNvPr>
          <p:cNvPicPr>
            <a:picLocks noChangeAspect="1"/>
          </p:cNvPicPr>
          <p:nvPr/>
        </p:nvPicPr>
        <p:blipFill rotWithShape="1">
          <a:blip r:embed="rId2"/>
          <a:srcRect t="13473" b="1015"/>
          <a:stretch/>
        </p:blipFill>
        <p:spPr>
          <a:xfrm>
            <a:off x="1143279" y="900000"/>
            <a:ext cx="7433277" cy="5256000"/>
          </a:xfrm>
          <a:prstGeom prst="rect">
            <a:avLst/>
          </a:prstGeom>
        </p:spPr>
      </p:pic>
    </p:spTree>
    <p:extLst>
      <p:ext uri="{BB962C8B-B14F-4D97-AF65-F5344CB8AC3E}">
        <p14:creationId xmlns:p14="http://schemas.microsoft.com/office/powerpoint/2010/main" val="305575852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4E2C063-CD3E-463B-BEE2-79497F15721C}"/>
              </a:ext>
            </a:extLst>
          </p:cNvPr>
          <p:cNvSpPr>
            <a:spLocks noGrp="1"/>
          </p:cNvSpPr>
          <p:nvPr>
            <p:ph type="title"/>
          </p:nvPr>
        </p:nvSpPr>
        <p:spPr>
          <a:xfrm>
            <a:off x="404669" y="1632686"/>
            <a:ext cx="7772404" cy="1634389"/>
          </a:xfrm>
        </p:spPr>
        <p:txBody>
          <a:bodyPr>
            <a:normAutofit/>
          </a:bodyPr>
          <a:lstStyle/>
          <a:p>
            <a:pPr rtl="0"/>
            <a:r>
              <a:rPr lang="en-GB" sz="1800" b="0" i="0" u="none" baseline="0" dirty="0">
                <a:latin typeface="Montserrat" panose="00000500000000000000" pitchFamily="50" charset="0"/>
              </a:rPr>
              <a:t>THANK YOU for your ATTENTION</a:t>
            </a:r>
          </a:p>
        </p:txBody>
      </p:sp>
    </p:spTree>
    <p:extLst>
      <p:ext uri="{BB962C8B-B14F-4D97-AF65-F5344CB8AC3E}">
        <p14:creationId xmlns:p14="http://schemas.microsoft.com/office/powerpoint/2010/main" val="153811087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xmlns=""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rgbClr val="1B4F9E"/>
                </a:solidFill>
                <a:latin typeface="Montserrat" panose="00000500000000000000" pitchFamily="50" charset="0"/>
              </a:rPr>
              <a:t>CONTENTS</a:t>
            </a:r>
          </a:p>
        </p:txBody>
      </p:sp>
      <p:sp>
        <p:nvSpPr>
          <p:cNvPr id="6" name="ZoneTexte 5">
            <a:extLst>
              <a:ext uri="{FF2B5EF4-FFF2-40B4-BE49-F238E27FC236}">
                <a16:creationId xmlns:a16="http://schemas.microsoft.com/office/drawing/2014/main" xmlns="" id="{997A5DFB-11D2-48FD-A626-37110CDEB238}"/>
              </a:ext>
            </a:extLst>
          </p:cNvPr>
          <p:cNvSpPr txBox="1"/>
          <p:nvPr/>
        </p:nvSpPr>
        <p:spPr>
          <a:xfrm>
            <a:off x="610612" y="1030739"/>
            <a:ext cx="7722354" cy="4770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lgn="l" rtl="0">
              <a:buFont typeface="Wingdings" panose="05000000000000000000" pitchFamily="2" charset="2"/>
              <a:buChar char="Ø"/>
            </a:pPr>
            <a:r>
              <a:rPr kumimoji="0" lang="en-GB" sz="1600" b="0" i="0" u="none" strike="noStrike" cap="none" spc="0" normalizeH="0" baseline="0" dirty="0">
                <a:ln>
                  <a:noFill/>
                </a:ln>
                <a:solidFill>
                  <a:srgbClr val="1B4F9E"/>
                </a:solidFill>
                <a:effectLst/>
                <a:uFillTx/>
                <a:latin typeface="+mn-lt"/>
                <a:ea typeface="+mn-ea"/>
                <a:cs typeface="+mn-cs"/>
                <a:sym typeface="Calibri"/>
                <a:hlinkClick r:id="rId3" action="ppaction://hlinksldjump"/>
              </a:rPr>
              <a:t>OPERATING THEATRE – (OT)</a:t>
            </a:r>
            <a:endParaRPr kumimoji="0" lang="en-GB" sz="1600" b="0" i="0" u="none" strike="noStrike" cap="none" spc="0" normalizeH="0" baseline="0" dirty="0">
              <a:ln>
                <a:noFill/>
              </a:ln>
              <a:solidFill>
                <a:srgbClr val="1B4F9E"/>
              </a:solidFill>
              <a:effectLst/>
              <a:uFillTx/>
              <a:latin typeface="+mn-lt"/>
              <a:ea typeface="+mn-ea"/>
              <a:cs typeface="+mn-cs"/>
              <a:sym typeface="Calibri"/>
            </a:endParaRPr>
          </a:p>
          <a:p>
            <a:pPr marL="839788" lvl="3" indent="-285750" algn="l" rtl="0">
              <a:buFont typeface="Wingdings" panose="05000000000000000000" pitchFamily="2" charset="2"/>
              <a:buChar char="Ø"/>
            </a:pPr>
            <a:r>
              <a:rPr lang="en-GB" sz="1600" b="0" i="0" u="none" baseline="0" dirty="0">
                <a:solidFill>
                  <a:srgbClr val="1B4F9E"/>
                </a:solidFill>
                <a:hlinkClick r:id="rId4" action="ppaction://hlinksldjump"/>
              </a:rPr>
              <a:t>Startup</a:t>
            </a:r>
            <a:endParaRPr lang="en-GB" sz="1600" dirty="0">
              <a:solidFill>
                <a:srgbClr val="1B4F9E"/>
              </a:solidFill>
            </a:endParaRPr>
          </a:p>
          <a:p>
            <a:pPr marL="839788" lvl="3" indent="-285750" algn="l" rtl="0">
              <a:buFont typeface="Wingdings" panose="05000000000000000000" pitchFamily="2" charset="2"/>
              <a:buChar char="Ø"/>
            </a:pPr>
            <a:r>
              <a:rPr lang="en-GB" sz="1600" b="0" i="0" u="none" baseline="0" dirty="0">
                <a:solidFill>
                  <a:srgbClr val="1B4F9E"/>
                </a:solidFill>
                <a:hlinkClick r:id="rId5" action="ppaction://hlinksldjump"/>
              </a:rPr>
              <a:t>Room Safety Checklist</a:t>
            </a:r>
            <a:endParaRPr lang="en-GB" sz="1600" dirty="0">
              <a:solidFill>
                <a:srgbClr val="1B4F9E"/>
              </a:solidFill>
            </a:endParaRPr>
          </a:p>
          <a:p>
            <a:pPr marL="839788" lvl="3" indent="-285750" algn="l" rtl="0">
              <a:buFont typeface="Wingdings" panose="05000000000000000000" pitchFamily="2" charset="2"/>
              <a:buChar char="Ø"/>
            </a:pPr>
            <a:r>
              <a:rPr lang="en-GB" sz="1600" b="0" i="0" u="none" baseline="0" dirty="0">
                <a:solidFill>
                  <a:srgbClr val="1B4F9E"/>
                </a:solidFill>
                <a:hlinkClick r:id="rId6" action="ppaction://hlinksldjump"/>
              </a:rPr>
              <a:t>Patient selection</a:t>
            </a:r>
            <a:endParaRPr lang="en-GB" sz="1600" dirty="0">
              <a:solidFill>
                <a:srgbClr val="1B4F9E"/>
              </a:solidFill>
            </a:endParaRPr>
          </a:p>
          <a:p>
            <a:pPr marL="839788" lvl="3" indent="-285750" algn="l" rtl="0">
              <a:buFont typeface="Wingdings" panose="05000000000000000000" pitchFamily="2" charset="2"/>
              <a:buChar char="Ø"/>
            </a:pPr>
            <a:r>
              <a:rPr lang="en-GB" sz="1600" b="0" i="0" u="none" baseline="0" dirty="0">
                <a:solidFill>
                  <a:srgbClr val="1B4F9E"/>
                </a:solidFill>
                <a:hlinkClick r:id="rId7" action="ppaction://hlinksldjump"/>
              </a:rPr>
              <a:t>Record selection</a:t>
            </a:r>
            <a:endParaRPr lang="en-GB" sz="1600" dirty="0">
              <a:solidFill>
                <a:srgbClr val="1B4F9E"/>
              </a:solidFill>
            </a:endParaRPr>
          </a:p>
          <a:p>
            <a:pPr marL="839788" lvl="3" indent="-285750" algn="l" rtl="0">
              <a:buFont typeface="Wingdings" panose="05000000000000000000" pitchFamily="2" charset="2"/>
              <a:buChar char="Ø"/>
            </a:pPr>
            <a:r>
              <a:rPr lang="en-GB" sz="1600" b="0" i="0" u="none" baseline="0" dirty="0">
                <a:solidFill>
                  <a:srgbClr val="1B4F9E"/>
                </a:solidFill>
                <a:hlinkClick r:id="rId8" action="ppaction://hlinksldjump"/>
              </a:rPr>
              <a:t>Anaesthesia record: presentation</a:t>
            </a:r>
            <a:endParaRPr lang="en-GB" sz="1600" dirty="0">
              <a:solidFill>
                <a:srgbClr val="1B4F9E"/>
              </a:solidFill>
            </a:endParaRPr>
          </a:p>
          <a:p>
            <a:pPr marL="839788" lvl="3" indent="-285750" algn="l" rtl="0">
              <a:buFont typeface="Wingdings" panose="05000000000000000000" pitchFamily="2" charset="2"/>
              <a:buChar char="Ø"/>
            </a:pPr>
            <a:r>
              <a:rPr lang="en-GB" sz="1600" b="0" i="0" u="none" baseline="0" dirty="0">
                <a:solidFill>
                  <a:srgbClr val="1B4F9E"/>
                </a:solidFill>
                <a:hlinkClick r:id="rId9" action="ppaction://hlinksldjump"/>
              </a:rPr>
              <a:t>Anaesthesia record: entering procedures / events</a:t>
            </a:r>
            <a:endParaRPr lang="en-GB" sz="1600" dirty="0">
              <a:solidFill>
                <a:srgbClr val="1B4F9E"/>
              </a:solidFill>
            </a:endParaRPr>
          </a:p>
          <a:p>
            <a:pPr marL="839788" lvl="3" indent="-285750" algn="l" rtl="0">
              <a:buFont typeface="Wingdings" panose="05000000000000000000" pitchFamily="2" charset="2"/>
              <a:buChar char="Ø"/>
            </a:pPr>
            <a:r>
              <a:rPr lang="en-GB" sz="1600" b="0" i="0" u="none" baseline="0" dirty="0" smtClean="0">
                <a:solidFill>
                  <a:srgbClr val="1B4F9E"/>
                </a:solidFill>
                <a:hlinkClick r:id="rId10" action="ppaction://hlinksldjump"/>
              </a:rPr>
              <a:t>Departure from </a:t>
            </a:r>
            <a:r>
              <a:rPr lang="en-GB" sz="1600" b="0" i="0" u="none" baseline="0" dirty="0">
                <a:solidFill>
                  <a:srgbClr val="1B4F9E"/>
                </a:solidFill>
                <a:hlinkClick r:id="rId10" action="ppaction://hlinksldjump"/>
              </a:rPr>
              <a:t>room</a:t>
            </a:r>
            <a:endParaRPr lang="en-GB" sz="1600" dirty="0">
              <a:solidFill>
                <a:srgbClr val="1B4F9E"/>
              </a:solidFill>
            </a:endParaRPr>
          </a:p>
          <a:p>
            <a:pPr lvl="1" algn="l" rtl="0"/>
            <a:endParaRPr kumimoji="0" lang="en-GB" sz="1600" b="0" i="0" u="none" strike="noStrike" cap="none" spc="0" normalizeH="0" baseline="0" dirty="0">
              <a:ln>
                <a:noFill/>
              </a:ln>
              <a:solidFill>
                <a:srgbClr val="1B4F9E"/>
              </a:solidFill>
              <a:effectLst/>
              <a:uFillTx/>
              <a:latin typeface="+mn-lt"/>
              <a:ea typeface="+mn-ea"/>
              <a:cs typeface="+mn-cs"/>
              <a:sym typeface="Calibri"/>
            </a:endParaRPr>
          </a:p>
          <a:p>
            <a:pPr marL="342900" lvl="1" indent="-342900" algn="l" rtl="0">
              <a:buFont typeface="Wingdings" panose="05000000000000000000" pitchFamily="2" charset="2"/>
              <a:buChar char="Ø"/>
            </a:pPr>
            <a:r>
              <a:rPr lang="en-GB" sz="1600" b="0" i="0" u="none" baseline="0" dirty="0">
                <a:solidFill>
                  <a:srgbClr val="1B4F9E"/>
                </a:solidFill>
                <a:hlinkClick r:id="rId11" action="ppaction://hlinksldjump"/>
              </a:rPr>
              <a:t>POST-ANAESTHESIA CARE UNIT (Recovery room) - (RR)</a:t>
            </a:r>
            <a:endParaRPr lang="en-GB" sz="1600" dirty="0">
              <a:solidFill>
                <a:srgbClr val="1B4F9E"/>
              </a:solidFill>
            </a:endParaRPr>
          </a:p>
          <a:p>
            <a:pPr marL="628650" lvl="3" indent="-90488" algn="l" rtl="0">
              <a:buFont typeface="Wingdings" panose="05000000000000000000" pitchFamily="2" charset="2"/>
              <a:buChar char="Ø"/>
            </a:pPr>
            <a:r>
              <a:rPr kumimoji="0" lang="en-GB" sz="1600" b="0" i="0" u="none" strike="noStrike" cap="none" spc="0" normalizeH="0" baseline="0" dirty="0">
                <a:ln>
                  <a:noFill/>
                </a:ln>
                <a:solidFill>
                  <a:srgbClr val="1B4F9E"/>
                </a:solidFill>
                <a:effectLst/>
                <a:uFillTx/>
                <a:latin typeface="+mn-lt"/>
                <a:ea typeface="+mn-ea"/>
                <a:cs typeface="+mn-cs"/>
                <a:sym typeface="Calibri"/>
              </a:rPr>
              <a:t>  </a:t>
            </a:r>
            <a:r>
              <a:rPr kumimoji="0" lang="en-GB" sz="1600" b="0" i="0" u="none" strike="noStrike" cap="none" spc="0" normalizeH="0" baseline="0" dirty="0">
                <a:ln>
                  <a:noFill/>
                </a:ln>
                <a:solidFill>
                  <a:srgbClr val="1B4F9E"/>
                </a:solidFill>
                <a:effectLst/>
                <a:uFillTx/>
                <a:latin typeface="+mn-lt"/>
                <a:ea typeface="+mn-ea"/>
                <a:cs typeface="+mn-cs"/>
                <a:sym typeface="Calibri"/>
                <a:hlinkClick r:id="rId12" action="ppaction://hlinksldjump"/>
              </a:rPr>
              <a:t>Startup</a:t>
            </a:r>
            <a:endParaRPr kumimoji="0" lang="en-GB" sz="1600" b="0" i="0" u="none" strike="noStrike" cap="none" spc="0" normalizeH="0" baseline="0" dirty="0">
              <a:ln>
                <a:noFill/>
              </a:ln>
              <a:solidFill>
                <a:srgbClr val="1B4F9E"/>
              </a:solidFill>
              <a:effectLst/>
              <a:uFillTx/>
              <a:latin typeface="+mn-lt"/>
              <a:ea typeface="+mn-ea"/>
              <a:cs typeface="+mn-cs"/>
              <a:sym typeface="Calibri"/>
            </a:endParaRPr>
          </a:p>
          <a:p>
            <a:pPr marL="628650" lvl="3" indent="-90488" algn="l" rtl="0">
              <a:buFont typeface="Wingdings" panose="05000000000000000000" pitchFamily="2" charset="2"/>
              <a:buChar char="Ø"/>
            </a:pPr>
            <a:r>
              <a:rPr lang="en-GB" sz="1600" b="0" i="0" u="none" baseline="0" dirty="0">
                <a:solidFill>
                  <a:srgbClr val="1B4F9E"/>
                </a:solidFill>
              </a:rPr>
              <a:t>  Room Safety Checklist</a:t>
            </a:r>
            <a:endParaRPr kumimoji="0" lang="en-GB" sz="1600" b="0" i="0" u="none" strike="noStrike" cap="none" spc="0" normalizeH="0" baseline="0" dirty="0">
              <a:ln>
                <a:noFill/>
              </a:ln>
              <a:solidFill>
                <a:srgbClr val="1B4F9E"/>
              </a:solidFill>
              <a:effectLst/>
              <a:uFillTx/>
              <a:sym typeface="Calibri"/>
            </a:endParaRPr>
          </a:p>
          <a:p>
            <a:pPr marL="628650" lvl="3" indent="-90488" algn="l" rtl="0">
              <a:buFont typeface="Wingdings" panose="05000000000000000000" pitchFamily="2" charset="2"/>
              <a:buChar char="Ø"/>
            </a:pPr>
            <a:r>
              <a:rPr lang="en-GB" sz="1600" b="0" i="0" u="none" baseline="0" dirty="0">
                <a:solidFill>
                  <a:srgbClr val="1B4F9E"/>
                </a:solidFill>
              </a:rPr>
              <a:t>  </a:t>
            </a:r>
            <a:r>
              <a:rPr lang="en-GB" sz="1600" b="0" i="0" u="none" baseline="0" dirty="0">
                <a:solidFill>
                  <a:srgbClr val="1B4F9E"/>
                </a:solidFill>
                <a:hlinkClick r:id="rId13" action="ppaction://hlinksldjump"/>
              </a:rPr>
              <a:t>Patient selection</a:t>
            </a:r>
            <a:endParaRPr lang="en-GB" sz="1600" dirty="0">
              <a:solidFill>
                <a:srgbClr val="1B4F9E"/>
              </a:solidFill>
            </a:endParaRPr>
          </a:p>
          <a:p>
            <a:pPr marL="628650" lvl="3" indent="-90488" algn="l" rtl="0">
              <a:buFont typeface="Wingdings" panose="05000000000000000000" pitchFamily="2" charset="2"/>
              <a:buChar char="Ø"/>
            </a:pPr>
            <a:r>
              <a:rPr lang="en-GB" sz="1600" b="0" i="0" u="none" baseline="0" dirty="0">
                <a:solidFill>
                  <a:srgbClr val="1B4F9E"/>
                </a:solidFill>
              </a:rPr>
              <a:t>  </a:t>
            </a:r>
            <a:r>
              <a:rPr lang="en-GB" sz="1600" b="0" i="0" u="none" baseline="0" dirty="0">
                <a:solidFill>
                  <a:srgbClr val="1B4F9E"/>
                </a:solidFill>
                <a:hlinkClick r:id="rId14" action="ppaction://hlinksldjump"/>
              </a:rPr>
              <a:t>Record selection</a:t>
            </a:r>
            <a:endParaRPr lang="en-GB" sz="1600" dirty="0">
              <a:solidFill>
                <a:srgbClr val="1B4F9E"/>
              </a:solidFill>
            </a:endParaRPr>
          </a:p>
          <a:p>
            <a:pPr marL="628650" lvl="3" indent="-90488" algn="l" rtl="0">
              <a:buFont typeface="Wingdings" panose="05000000000000000000" pitchFamily="2" charset="2"/>
              <a:buChar char="Ø"/>
            </a:pPr>
            <a:r>
              <a:rPr lang="en-GB" sz="1600" b="0" i="0" u="none" baseline="0" dirty="0">
                <a:solidFill>
                  <a:srgbClr val="1B4F9E"/>
                </a:solidFill>
              </a:rPr>
              <a:t>  </a:t>
            </a:r>
            <a:r>
              <a:rPr lang="en-GB" sz="1600" b="0" i="0" u="none" baseline="0" dirty="0">
                <a:solidFill>
                  <a:srgbClr val="1B4F9E"/>
                </a:solidFill>
                <a:hlinkClick r:id="rId13" action="ppaction://hlinksldjump"/>
              </a:rPr>
              <a:t>Anaesthesia record: presentation</a:t>
            </a:r>
            <a:endParaRPr lang="en-GB" sz="1600" dirty="0">
              <a:solidFill>
                <a:srgbClr val="1B4F9E"/>
              </a:solidFill>
            </a:endParaRPr>
          </a:p>
          <a:p>
            <a:pPr marL="628650" lvl="3" indent="-90488" algn="l" rtl="0">
              <a:buFont typeface="Wingdings" panose="05000000000000000000" pitchFamily="2" charset="2"/>
              <a:buChar char="Ø"/>
            </a:pPr>
            <a:r>
              <a:rPr lang="en-GB" sz="1600" b="0" i="0" u="none" baseline="0" dirty="0">
                <a:solidFill>
                  <a:srgbClr val="1B4F9E"/>
                </a:solidFill>
              </a:rPr>
              <a:t>  Anaesthesia record: entering procedures / events</a:t>
            </a:r>
          </a:p>
          <a:p>
            <a:pPr marL="628650" lvl="3" indent="-90488" algn="l" rtl="0">
              <a:buFont typeface="Wingdings" panose="05000000000000000000" pitchFamily="2" charset="2"/>
              <a:buChar char="Ø"/>
            </a:pPr>
            <a:r>
              <a:rPr lang="en-GB" sz="1600" b="0" i="0" u="none" baseline="0" dirty="0">
                <a:solidFill>
                  <a:srgbClr val="1B4F9E"/>
                </a:solidFill>
              </a:rPr>
              <a:t>  </a:t>
            </a:r>
            <a:r>
              <a:rPr lang="en-GB" sz="1600" b="0" i="0" u="none" baseline="0" dirty="0">
                <a:solidFill>
                  <a:srgbClr val="1B4F9E"/>
                </a:solidFill>
                <a:hlinkClick r:id="rId15" action="ppaction://hlinksldjump"/>
              </a:rPr>
              <a:t>Closing the record</a:t>
            </a:r>
            <a:endParaRPr lang="en-GB" sz="1600" dirty="0">
              <a:solidFill>
                <a:srgbClr val="1B4F9E"/>
              </a:solidFill>
            </a:endParaRPr>
          </a:p>
          <a:p>
            <a:pPr marL="538162" lvl="3" algn="l" rtl="0"/>
            <a:endParaRPr lang="en-GB" sz="1600" dirty="0">
              <a:solidFill>
                <a:srgbClr val="1B4F9E"/>
              </a:solidFill>
            </a:endParaRPr>
          </a:p>
          <a:p>
            <a:pPr marL="285750" lvl="5" indent="-285750" algn="l" rtl="0">
              <a:buFont typeface="Wingdings" panose="05000000000000000000" pitchFamily="2" charset="2"/>
              <a:buChar char="Ø"/>
            </a:pPr>
            <a:r>
              <a:rPr lang="en-GB" sz="1600" b="0" i="0" u="none" baseline="0" dirty="0">
                <a:solidFill>
                  <a:srgbClr val="1B4F9E"/>
                </a:solidFill>
              </a:rPr>
              <a:t>	</a:t>
            </a:r>
            <a:r>
              <a:rPr lang="en-GB" sz="1600" b="0" i="0" u="none" baseline="0" dirty="0">
                <a:solidFill>
                  <a:srgbClr val="1B4F9E"/>
                </a:solidFill>
                <a:hlinkClick r:id="rId16" action="ppaction://hlinksldjump"/>
              </a:rPr>
              <a:t>Generating an ANAESTHESIA REPORT</a:t>
            </a:r>
            <a:endParaRPr kumimoji="0" lang="en-GB" sz="1600" b="0" i="0" u="none" strike="noStrike" cap="none" spc="0" normalizeH="0" baseline="0" dirty="0">
              <a:ln>
                <a:noFill/>
              </a:ln>
              <a:solidFill>
                <a:srgbClr val="1B4F9E"/>
              </a:solidFill>
              <a:effectLst/>
              <a:uFillTx/>
              <a:sym typeface="Calibri"/>
            </a:endParaRPr>
          </a:p>
        </p:txBody>
      </p:sp>
    </p:spTree>
    <p:extLst>
      <p:ext uri="{BB962C8B-B14F-4D97-AF65-F5344CB8AC3E}">
        <p14:creationId xmlns:p14="http://schemas.microsoft.com/office/powerpoint/2010/main" val="1810104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6DE32BB8-E9CF-441D-9EE3-9B5A5EA1D79B}"/>
              </a:ext>
            </a:extLst>
          </p:cNvPr>
          <p:cNvPicPr>
            <a:picLocks noChangeAspect="1"/>
          </p:cNvPicPr>
          <p:nvPr/>
        </p:nvPicPr>
        <p:blipFill>
          <a:blip r:embed="rId2"/>
          <a:stretch>
            <a:fillRect/>
          </a:stretch>
        </p:blipFill>
        <p:spPr>
          <a:xfrm>
            <a:off x="764264" y="1802576"/>
            <a:ext cx="2377646" cy="1280271"/>
          </a:xfrm>
          <a:prstGeom prst="rect">
            <a:avLst/>
          </a:prstGeom>
        </p:spPr>
      </p:pic>
      <p:sp>
        <p:nvSpPr>
          <p:cNvPr id="6" name="ZoneTexte 5">
            <a:extLst>
              <a:ext uri="{FF2B5EF4-FFF2-40B4-BE49-F238E27FC236}">
                <a16:creationId xmlns:a16="http://schemas.microsoft.com/office/drawing/2014/main" xmlns="" id="{D0ABB0B5-B45F-4C5B-A69B-5CC8619A76BE}"/>
              </a:ext>
            </a:extLst>
          </p:cNvPr>
          <p:cNvSpPr txBox="1"/>
          <p:nvPr/>
        </p:nvSpPr>
        <p:spPr>
          <a:xfrm>
            <a:off x="1953087" y="1287262"/>
            <a:ext cx="460478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n-lt"/>
                <a:ea typeface="+mn-ea"/>
                <a:cs typeface="+mn-cs"/>
                <a:sym typeface="Calibri"/>
              </a:rPr>
              <a:t>Before your demonstration, start up the simulator </a:t>
            </a:r>
          </a:p>
        </p:txBody>
      </p:sp>
      <p:sp>
        <p:nvSpPr>
          <p:cNvPr id="7" name="ZoneTexte 6">
            <a:extLst>
              <a:ext uri="{FF2B5EF4-FFF2-40B4-BE49-F238E27FC236}">
                <a16:creationId xmlns:a16="http://schemas.microsoft.com/office/drawing/2014/main" xmlns="" id="{78D37E60-CD16-4453-94F6-AFC117934CC6}"/>
              </a:ext>
            </a:extLst>
          </p:cNvPr>
          <p:cNvSpPr txBox="1"/>
          <p:nvPr/>
        </p:nvSpPr>
        <p:spPr>
          <a:xfrm>
            <a:off x="3826275" y="2185674"/>
            <a:ext cx="323261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n-lt"/>
                <a:ea typeface="+mn-ea"/>
                <a:cs typeface="+mn-cs"/>
                <a:sym typeface="Calibri"/>
              </a:rPr>
              <a:t>Click on the configuration tab </a:t>
            </a:r>
          </a:p>
        </p:txBody>
      </p:sp>
      <p:pic>
        <p:nvPicPr>
          <p:cNvPr id="8" name="Image 7">
            <a:extLst>
              <a:ext uri="{FF2B5EF4-FFF2-40B4-BE49-F238E27FC236}">
                <a16:creationId xmlns:a16="http://schemas.microsoft.com/office/drawing/2014/main" xmlns="" id="{A3898410-8C48-4592-8B70-74C76282C3E6}"/>
              </a:ext>
            </a:extLst>
          </p:cNvPr>
          <p:cNvPicPr>
            <a:picLocks noChangeAspect="1"/>
          </p:cNvPicPr>
          <p:nvPr/>
        </p:nvPicPr>
        <p:blipFill>
          <a:blip r:embed="rId3"/>
          <a:stretch>
            <a:fillRect/>
          </a:stretch>
        </p:blipFill>
        <p:spPr>
          <a:xfrm>
            <a:off x="368423" y="3699590"/>
            <a:ext cx="6915705" cy="2034276"/>
          </a:xfrm>
          <a:prstGeom prst="rect">
            <a:avLst/>
          </a:prstGeom>
        </p:spPr>
      </p:pic>
      <p:cxnSp>
        <p:nvCxnSpPr>
          <p:cNvPr id="11" name="Connecteur droit avec flèche 10">
            <a:extLst>
              <a:ext uri="{FF2B5EF4-FFF2-40B4-BE49-F238E27FC236}">
                <a16:creationId xmlns:a16="http://schemas.microsoft.com/office/drawing/2014/main" xmlns="" id="{1E038A53-A4EA-423B-82D3-7099E7B45AD6}"/>
              </a:ext>
            </a:extLst>
          </p:cNvPr>
          <p:cNvCxnSpPr/>
          <p:nvPr/>
        </p:nvCxnSpPr>
        <p:spPr>
          <a:xfrm flipH="1">
            <a:off x="2502718" y="2442712"/>
            <a:ext cx="1278384" cy="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3" name="Ellipse 12">
            <a:extLst>
              <a:ext uri="{FF2B5EF4-FFF2-40B4-BE49-F238E27FC236}">
                <a16:creationId xmlns:a16="http://schemas.microsoft.com/office/drawing/2014/main" xmlns="" id="{00176E27-2BBF-43C4-9037-EBF7B41C4C13}"/>
              </a:ext>
            </a:extLst>
          </p:cNvPr>
          <p:cNvSpPr/>
          <p:nvPr/>
        </p:nvSpPr>
        <p:spPr>
          <a:xfrm>
            <a:off x="5495278" y="3799643"/>
            <a:ext cx="1491448" cy="79011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4" name="ZoneTexte 13">
            <a:extLst>
              <a:ext uri="{FF2B5EF4-FFF2-40B4-BE49-F238E27FC236}">
                <a16:creationId xmlns:a16="http://schemas.microsoft.com/office/drawing/2014/main" xmlns="" id="{5791C4AC-B89F-4700-9932-6975805B1391}"/>
              </a:ext>
            </a:extLst>
          </p:cNvPr>
          <p:cNvSpPr txBox="1"/>
          <p:nvPr/>
        </p:nvSpPr>
        <p:spPr>
          <a:xfrm>
            <a:off x="6320902" y="3004136"/>
            <a:ext cx="304404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n-lt"/>
                <a:ea typeface="+mn-ea"/>
                <a:cs typeface="+mn-cs"/>
                <a:sym typeface="Calibri"/>
              </a:rPr>
              <a:t>Search for the ‘simu’ driver</a:t>
            </a:r>
          </a:p>
        </p:txBody>
      </p:sp>
      <p:cxnSp>
        <p:nvCxnSpPr>
          <p:cNvPr id="16" name="Connecteur droit avec flèche 15">
            <a:extLst>
              <a:ext uri="{FF2B5EF4-FFF2-40B4-BE49-F238E27FC236}">
                <a16:creationId xmlns:a16="http://schemas.microsoft.com/office/drawing/2014/main" xmlns="" id="{D60B6503-DCF2-45A0-B6B8-7C68E517381F}"/>
              </a:ext>
            </a:extLst>
          </p:cNvPr>
          <p:cNvCxnSpPr>
            <a:cxnSpLocks/>
          </p:cNvCxnSpPr>
          <p:nvPr/>
        </p:nvCxnSpPr>
        <p:spPr>
          <a:xfrm flipH="1">
            <a:off x="7058889" y="3429000"/>
            <a:ext cx="558152" cy="592584"/>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17" name="ZoneTexte 16">
            <a:extLst>
              <a:ext uri="{FF2B5EF4-FFF2-40B4-BE49-F238E27FC236}">
                <a16:creationId xmlns:a16="http://schemas.microsoft.com/office/drawing/2014/main" xmlns="" id="{E00E9A5E-4590-4614-B2D2-58CEA920A67E}"/>
              </a:ext>
            </a:extLst>
          </p:cNvPr>
          <p:cNvSpPr txBox="1"/>
          <p:nvPr/>
        </p:nvSpPr>
        <p:spPr>
          <a:xfrm>
            <a:off x="1012054" y="4669654"/>
            <a:ext cx="389946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mn-lt"/>
                <a:ea typeface="+mn-ea"/>
                <a:cs typeface="+mn-cs"/>
                <a:sym typeface="Calibri"/>
              </a:rPr>
              <a:t>Drag it to a free com port </a:t>
            </a:r>
          </a:p>
        </p:txBody>
      </p:sp>
      <p:cxnSp>
        <p:nvCxnSpPr>
          <p:cNvPr id="19" name="Connecteur droit avec flèche 18">
            <a:extLst>
              <a:ext uri="{FF2B5EF4-FFF2-40B4-BE49-F238E27FC236}">
                <a16:creationId xmlns:a16="http://schemas.microsoft.com/office/drawing/2014/main" xmlns="" id="{E94FE9AA-8DBF-4EF9-8140-82BFACD29DA0}"/>
              </a:ext>
            </a:extLst>
          </p:cNvPr>
          <p:cNvCxnSpPr/>
          <p:nvPr/>
        </p:nvCxnSpPr>
        <p:spPr>
          <a:xfrm flipH="1" flipV="1">
            <a:off x="1154097" y="4172505"/>
            <a:ext cx="1100831" cy="417250"/>
          </a:xfrm>
          <a:prstGeom prst="straightConnector1">
            <a:avLst/>
          </a:prstGeom>
          <a:noFill/>
          <a:ln w="25400" cap="flat">
            <a:solidFill>
              <a:schemeClr val="accent1"/>
            </a:solidFill>
            <a:prstDash val="solid"/>
            <a:round/>
            <a:tailEnd type="triangle"/>
          </a:ln>
          <a:effectLst/>
          <a:sp3d/>
        </p:spPr>
        <p:style>
          <a:lnRef idx="0">
            <a:scrgbClr r="0" g="0" b="0"/>
          </a:lnRef>
          <a:fillRef idx="0">
            <a:scrgbClr r="0" g="0" b="0"/>
          </a:fillRef>
          <a:effectRef idx="0">
            <a:scrgbClr r="0" g="0" b="0"/>
          </a:effectRef>
          <a:fontRef idx="none"/>
        </p:style>
      </p:cxnSp>
      <p:sp>
        <p:nvSpPr>
          <p:cNvPr id="21" name="Rectangle 9">
            <a:extLst>
              <a:ext uri="{FF2B5EF4-FFF2-40B4-BE49-F238E27FC236}">
                <a16:creationId xmlns:a16="http://schemas.microsoft.com/office/drawing/2014/main" xmlns="" id="{6AA4245C-690B-413E-9238-0AF87046B2FF}"/>
              </a:ext>
            </a:extLst>
          </p:cNvPr>
          <p:cNvSpPr txBox="1">
            <a:spLocks noChangeArrowheads="1"/>
          </p:cNvSpPr>
          <p:nvPr/>
        </p:nvSpPr>
        <p:spPr bwMode="auto">
          <a:xfrm>
            <a:off x="1464340" y="230296"/>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r>
              <a:rPr lang="en-GB" sz="2800" b="0" i="0" u="none" baseline="0" dirty="0">
                <a:solidFill>
                  <a:srgbClr val="1B4F9E"/>
                </a:solidFill>
                <a:latin typeface="Montserrat" panose="00000500000000000000" pitchFamily="50" charset="0"/>
                <a:cs typeface="Calibri Light"/>
                <a:sym typeface="Calibri Light"/>
              </a:rPr>
              <a:t>Intraoperative – Anaesthesia record  </a:t>
            </a:r>
            <a:endParaRPr lang="en-GB" altLang="fr-FR" sz="2800" dirty="0">
              <a:solidFill>
                <a:srgbClr val="1B4F9E"/>
              </a:solidFill>
              <a:latin typeface="Montserrat" panose="00000500000000000000" pitchFamily="50" charset="0"/>
              <a:cs typeface="Calibri Light"/>
              <a:sym typeface="Calibri Light"/>
            </a:endParaRPr>
          </a:p>
        </p:txBody>
      </p:sp>
    </p:spTree>
    <p:extLst>
      <p:ext uri="{BB962C8B-B14F-4D97-AF65-F5344CB8AC3E}">
        <p14:creationId xmlns:p14="http://schemas.microsoft.com/office/powerpoint/2010/main" val="52297982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xmlns="" id="{7925833A-6E84-40DE-A51B-6B9DFEDE48EE}"/>
              </a:ext>
            </a:extLst>
          </p:cNvPr>
          <p:cNvCxnSpPr>
            <a:cxnSpLocks/>
          </p:cNvCxnSpPr>
          <p:nvPr/>
        </p:nvCxnSpPr>
        <p:spPr>
          <a:xfrm>
            <a:off x="4798036" y="2389900"/>
            <a:ext cx="0"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7" name="Connecteur droit 26">
            <a:extLst>
              <a:ext uri="{FF2B5EF4-FFF2-40B4-BE49-F238E27FC236}">
                <a16:creationId xmlns:a16="http://schemas.microsoft.com/office/drawing/2014/main" xmlns="" id="{0DB70699-ADE5-46DF-8D32-A9891917531E}"/>
              </a:ext>
            </a:extLst>
          </p:cNvPr>
          <p:cNvCxnSpPr>
            <a:cxnSpLocks/>
          </p:cNvCxnSpPr>
          <p:nvPr/>
        </p:nvCxnSpPr>
        <p:spPr>
          <a:xfrm flipH="1">
            <a:off x="1393794" y="2592280"/>
            <a:ext cx="1788"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5" name="Rectangle 9">
            <a:extLst>
              <a:ext uri="{FF2B5EF4-FFF2-40B4-BE49-F238E27FC236}">
                <a16:creationId xmlns:a16="http://schemas.microsoft.com/office/drawing/2014/main" xmlns="" id="{80D60D78-D392-4B96-BE83-4EA6E1A6AD2D}"/>
              </a:ext>
            </a:extLst>
          </p:cNvPr>
          <p:cNvSpPr txBox="1">
            <a:spLocks noChangeArrowheads="1"/>
          </p:cNvSpPr>
          <p:nvPr/>
        </p:nvSpPr>
        <p:spPr bwMode="auto">
          <a:xfrm>
            <a:off x="1534546" y="177852"/>
            <a:ext cx="8456612" cy="71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ea typeface="MS PGothic" panose="020B0600070205080204" pitchFamily="34" charset="-128"/>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ea typeface="MS PGothic" panose="020B0600070205080204" pitchFamily="34" charset="-128"/>
              </a:defRPr>
            </a:lvl9pPr>
          </a:lstStyle>
          <a:p>
            <a:pPr algn="l" rtl="0">
              <a:lnSpc>
                <a:spcPts val="2700"/>
              </a:lnSpc>
              <a:spcBef>
                <a:spcPct val="0"/>
              </a:spcBef>
              <a:buClrTx/>
              <a:buSzTx/>
              <a:buFontTx/>
              <a:buNone/>
            </a:pPr>
            <a:endParaRPr lang="en-GB" altLang="fr-FR" sz="2800" dirty="0">
              <a:solidFill>
                <a:srgbClr val="1B4F9E"/>
              </a:solidFill>
              <a:latin typeface="Montserrat" panose="00000500000000000000" pitchFamily="50" charset="0"/>
              <a:cs typeface="Calibri Light"/>
              <a:sym typeface="Calibri Light"/>
            </a:endParaRPr>
          </a:p>
        </p:txBody>
      </p:sp>
      <p:pic>
        <p:nvPicPr>
          <p:cNvPr id="4" name="Image 3">
            <a:extLst>
              <a:ext uri="{FF2B5EF4-FFF2-40B4-BE49-F238E27FC236}">
                <a16:creationId xmlns:a16="http://schemas.microsoft.com/office/drawing/2014/main" xmlns="" id="{FAA0A4E7-8F6C-4785-B62A-D48D413D25E9}"/>
              </a:ext>
            </a:extLst>
          </p:cNvPr>
          <p:cNvPicPr>
            <a:picLocks noChangeAspect="1"/>
          </p:cNvPicPr>
          <p:nvPr/>
        </p:nvPicPr>
        <p:blipFill>
          <a:blip r:embed="rId3"/>
          <a:stretch>
            <a:fillRect/>
          </a:stretch>
        </p:blipFill>
        <p:spPr>
          <a:xfrm>
            <a:off x="-37079" y="1839792"/>
            <a:ext cx="7082768" cy="3537679"/>
          </a:xfrm>
          <a:prstGeom prst="rect">
            <a:avLst/>
          </a:prstGeom>
          <a:ln>
            <a:solidFill>
              <a:srgbClr val="114F9D"/>
            </a:solidFill>
          </a:ln>
          <a:scene3d>
            <a:camera prst="perspectiveContrastingRightFacing"/>
            <a:lightRig rig="threePt" dir="t"/>
          </a:scene3d>
          <a:sp3d contourW="19050">
            <a:contourClr>
              <a:srgbClr val="61A0ED"/>
            </a:contourClr>
          </a:sp3d>
        </p:spPr>
      </p:pic>
      <p:pic>
        <p:nvPicPr>
          <p:cNvPr id="12" name="Image 11">
            <a:extLst>
              <a:ext uri="{FF2B5EF4-FFF2-40B4-BE49-F238E27FC236}">
                <a16:creationId xmlns:a16="http://schemas.microsoft.com/office/drawing/2014/main" xmlns="" id="{E9971432-09D9-4A8C-99DD-8D37F3191448}"/>
              </a:ext>
            </a:extLst>
          </p:cNvPr>
          <p:cNvPicPr>
            <a:picLocks noChangeAspect="1"/>
          </p:cNvPicPr>
          <p:nvPr/>
        </p:nvPicPr>
        <p:blipFill>
          <a:blip r:embed="rId4"/>
          <a:stretch>
            <a:fillRect/>
          </a:stretch>
        </p:blipFill>
        <p:spPr>
          <a:xfrm>
            <a:off x="5076597" y="1113786"/>
            <a:ext cx="3826339" cy="4630426"/>
          </a:xfrm>
          <a:prstGeom prst="rect">
            <a:avLst/>
          </a:prstGeom>
          <a:ln>
            <a:solidFill>
              <a:srgbClr val="114F9D"/>
            </a:solidFill>
          </a:ln>
          <a:scene3d>
            <a:camera prst="perspectiveContrastingRightFacing"/>
            <a:lightRig rig="threePt" dir="t"/>
          </a:scene3d>
          <a:sp3d contourW="12700">
            <a:contourClr>
              <a:srgbClr val="61A0ED"/>
            </a:contourClr>
          </a:sp3d>
        </p:spPr>
      </p:pic>
      <p:sp>
        <p:nvSpPr>
          <p:cNvPr id="13" name="ZoneTexte 12">
            <a:extLst>
              <a:ext uri="{FF2B5EF4-FFF2-40B4-BE49-F238E27FC236}">
                <a16:creationId xmlns:a16="http://schemas.microsoft.com/office/drawing/2014/main" xmlns="" id="{B83F8957-2A99-41F1-9296-952F60713147}"/>
              </a:ext>
            </a:extLst>
          </p:cNvPr>
          <p:cNvSpPr txBox="1"/>
          <p:nvPr/>
        </p:nvSpPr>
        <p:spPr>
          <a:xfrm>
            <a:off x="76418" y="1165279"/>
            <a:ext cx="5000179"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smtClean="0">
                <a:ln>
                  <a:noFill/>
                </a:ln>
                <a:solidFill>
                  <a:srgbClr val="1B4F9E"/>
                </a:solidFill>
                <a:effectLst/>
                <a:uFillTx/>
                <a:latin typeface="Montserrat" panose="00000500000000000000" pitchFamily="50" charset="0"/>
                <a:sym typeface="Calibri"/>
              </a:rPr>
              <a:t>Prompt to </a:t>
            </a: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complete room safety checklist</a:t>
            </a:r>
          </a:p>
        </p:txBody>
      </p:sp>
      <p:sp>
        <p:nvSpPr>
          <p:cNvPr id="5" name="Titre 4">
            <a:extLst>
              <a:ext uri="{FF2B5EF4-FFF2-40B4-BE49-F238E27FC236}">
                <a16:creationId xmlns:a16="http://schemas.microsoft.com/office/drawing/2014/main" xmlns="" id="{F3C9E407-B19C-4C60-ACB1-CBB24F5488E6}"/>
              </a:ext>
            </a:extLst>
          </p:cNvPr>
          <p:cNvSpPr>
            <a:spLocks noGrp="1"/>
          </p:cNvSpPr>
          <p:nvPr>
            <p:ph type="title"/>
          </p:nvPr>
        </p:nvSpPr>
        <p:spPr>
          <a:xfrm>
            <a:off x="1534546" y="246185"/>
            <a:ext cx="6427285" cy="537871"/>
          </a:xfrm>
        </p:spPr>
        <p:txBody>
          <a:bodyPr>
            <a:normAutofit/>
          </a:bodyPr>
          <a:lstStyle/>
          <a:p>
            <a:pPr algn="l" rtl="0"/>
            <a:r>
              <a:rPr lang="en-GB" sz="2800" b="0" i="0" u="none" baseline="0" dirty="0">
                <a:solidFill>
                  <a:schemeClr val="accent1">
                    <a:lumMod val="75000"/>
                  </a:schemeClr>
                </a:solidFill>
                <a:latin typeface="Montserrat" panose="00000500000000000000" pitchFamily="50" charset="0"/>
              </a:rPr>
              <a:t>ROOM SAFETY CHECKLIST </a:t>
            </a:r>
          </a:p>
        </p:txBody>
      </p:sp>
      <p:sp>
        <p:nvSpPr>
          <p:cNvPr id="10" name="Rectangle 9">
            <a:extLst>
              <a:ext uri="{FF2B5EF4-FFF2-40B4-BE49-F238E27FC236}">
                <a16:creationId xmlns:a16="http://schemas.microsoft.com/office/drawing/2014/main" xmlns="" id="{48D185A7-AE2C-41FB-BCC0-27FD2CB3D776}"/>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spTree>
    <p:extLst>
      <p:ext uri="{BB962C8B-B14F-4D97-AF65-F5344CB8AC3E}">
        <p14:creationId xmlns:p14="http://schemas.microsoft.com/office/powerpoint/2010/main" val="370413428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409875F8-E97E-4A78-B646-BD4024FEA2DF}"/>
              </a:ext>
            </a:extLst>
          </p:cNvPr>
          <p:cNvSpPr txBox="1"/>
          <p:nvPr/>
        </p:nvSpPr>
        <p:spPr>
          <a:xfrm>
            <a:off x="174077" y="4082540"/>
            <a:ext cx="4415852" cy="1600434"/>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SEARCH using: </a:t>
            </a:r>
          </a:p>
          <a:p>
            <a:pPr marR="0" algn="l" defTabSz="457200" rtl="0" fontAlgn="auto" latinLnBrk="0" hangingPunct="0">
              <a:lnSpc>
                <a:spcPct val="100000"/>
              </a:lnSpc>
              <a:spcBef>
                <a:spcPts val="0"/>
              </a:spcBef>
              <a:spcAft>
                <a:spcPts val="0"/>
              </a:spcAft>
              <a:buClrTx/>
              <a:buSzTx/>
              <a:tabLst/>
            </a:pPr>
            <a:endParaRPr lang="en-GB"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 Date of birth</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or</a:t>
            </a:r>
          </a:p>
          <a:p>
            <a:pPr marR="0" algn="l" defTabSz="457200" rtl="0" fontAlgn="auto" latinLnBrk="0" hangingPunct="0">
              <a:lnSpc>
                <a:spcPct val="100000"/>
              </a:lnSpc>
              <a:spcBef>
                <a:spcPts val="0"/>
              </a:spcBef>
              <a:spcAft>
                <a:spcPts val="0"/>
              </a:spcAft>
              <a:buClrTx/>
              <a:buSzTx/>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 The UPI</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a:t>
            </a:r>
            <a:r>
              <a:rPr lang="en-GB" sz="1200" b="0" i="0" u="none" baseline="0" dirty="0">
                <a:solidFill>
                  <a:srgbClr val="1B4F9E"/>
                </a:solidFill>
                <a:latin typeface="Montserrat" panose="00000500000000000000" pitchFamily="50" charset="0"/>
              </a:rPr>
              <a:t>or</a:t>
            </a:r>
            <a:endParaRPr kumimoji="0" lang="en-GB" sz="1200" b="0" i="0" u="none" strike="noStrike" cap="none" spc="0" normalizeH="0" baseline="0" dirty="0">
              <a:ln>
                <a:noFill/>
              </a:ln>
              <a:solidFill>
                <a:srgbClr val="1B4F9E"/>
              </a:solidFill>
              <a:effectLst/>
              <a:uFillTx/>
              <a:latin typeface="Montserrat" panose="00000500000000000000" pitchFamily="50" charset="0"/>
              <a:sym typeface="Calibri"/>
            </a:endParaRP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 The first letters of the last name</a:t>
            </a: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a:t>
            </a:r>
          </a:p>
        </p:txBody>
      </p:sp>
      <p:sp>
        <p:nvSpPr>
          <p:cNvPr id="2" name="Titre 1">
            <a:extLst>
              <a:ext uri="{FF2B5EF4-FFF2-40B4-BE49-F238E27FC236}">
                <a16:creationId xmlns:a16="http://schemas.microsoft.com/office/drawing/2014/main" xmlns="" id="{C7D2C5A7-446F-4AAB-95CC-3BA2CDE1E7B7}"/>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PATIENT SELECTION</a:t>
            </a:r>
          </a:p>
        </p:txBody>
      </p:sp>
      <p:pic>
        <p:nvPicPr>
          <p:cNvPr id="6" name="Image 5">
            <a:extLst>
              <a:ext uri="{FF2B5EF4-FFF2-40B4-BE49-F238E27FC236}">
                <a16:creationId xmlns:a16="http://schemas.microsoft.com/office/drawing/2014/main" xmlns="" id="{5268DE8F-B9B6-4AF7-B508-B095506E9727}"/>
              </a:ext>
            </a:extLst>
          </p:cNvPr>
          <p:cNvPicPr>
            <a:picLocks noChangeAspect="1"/>
          </p:cNvPicPr>
          <p:nvPr/>
        </p:nvPicPr>
        <p:blipFill>
          <a:blip r:embed="rId3"/>
          <a:stretch>
            <a:fillRect/>
          </a:stretch>
        </p:blipFill>
        <p:spPr>
          <a:xfrm>
            <a:off x="174077" y="1175026"/>
            <a:ext cx="4828152" cy="2575014"/>
          </a:xfrm>
          <a:prstGeom prst="rect">
            <a:avLst/>
          </a:prstGeom>
          <a:ln>
            <a:solidFill>
              <a:schemeClr val="accent1"/>
            </a:solidFill>
          </a:ln>
        </p:spPr>
      </p:pic>
      <p:pic>
        <p:nvPicPr>
          <p:cNvPr id="14" name="Image 13">
            <a:extLst>
              <a:ext uri="{FF2B5EF4-FFF2-40B4-BE49-F238E27FC236}">
                <a16:creationId xmlns:a16="http://schemas.microsoft.com/office/drawing/2014/main" xmlns="" id="{7FFC9CD4-A355-4E88-A626-21327A722147}"/>
              </a:ext>
            </a:extLst>
          </p:cNvPr>
          <p:cNvPicPr>
            <a:picLocks noChangeAspect="1"/>
          </p:cNvPicPr>
          <p:nvPr/>
        </p:nvPicPr>
        <p:blipFill>
          <a:blip r:embed="rId4"/>
          <a:stretch>
            <a:fillRect/>
          </a:stretch>
        </p:blipFill>
        <p:spPr>
          <a:xfrm>
            <a:off x="4265953" y="2896700"/>
            <a:ext cx="4703970" cy="2445475"/>
          </a:xfrm>
          <a:prstGeom prst="rect">
            <a:avLst/>
          </a:prstGeom>
          <a:ln>
            <a:solidFill>
              <a:schemeClr val="accent1"/>
            </a:solidFill>
          </a:ln>
        </p:spPr>
      </p:pic>
      <p:sp>
        <p:nvSpPr>
          <p:cNvPr id="8" name="Rectangle 7">
            <a:extLst>
              <a:ext uri="{FF2B5EF4-FFF2-40B4-BE49-F238E27FC236}">
                <a16:creationId xmlns:a16="http://schemas.microsoft.com/office/drawing/2014/main" xmlns="" id="{2F07867C-FFF2-4307-8F83-A5088A8A037A}"/>
              </a:ext>
            </a:extLst>
          </p:cNvPr>
          <p:cNvSpPr/>
          <p:nvPr/>
        </p:nvSpPr>
        <p:spPr>
          <a:xfrm>
            <a:off x="0" y="311705"/>
            <a:ext cx="519694" cy="369332"/>
          </a:xfrm>
          <a:prstGeom prst="rect">
            <a:avLst/>
          </a:prstGeom>
        </p:spPr>
        <p:txBody>
          <a:bodyPr wrap="non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spTree>
    <p:extLst>
      <p:ext uri="{BB962C8B-B14F-4D97-AF65-F5344CB8AC3E}">
        <p14:creationId xmlns:p14="http://schemas.microsoft.com/office/powerpoint/2010/main" val="228205150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ZoneTexte 17">
            <a:extLst>
              <a:ext uri="{FF2B5EF4-FFF2-40B4-BE49-F238E27FC236}">
                <a16:creationId xmlns:a16="http://schemas.microsoft.com/office/drawing/2014/main" xmlns="" id="{370A7363-1A64-4643-B235-D9A82DF5D640}"/>
              </a:ext>
            </a:extLst>
          </p:cNvPr>
          <p:cNvSpPr txBox="1"/>
          <p:nvPr/>
        </p:nvSpPr>
        <p:spPr>
          <a:xfrm>
            <a:off x="5486400" y="3931578"/>
            <a:ext cx="1628006" cy="30777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Record </a:t>
            </a: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status</a:t>
            </a:r>
          </a:p>
        </p:txBody>
      </p:sp>
      <p:pic>
        <p:nvPicPr>
          <p:cNvPr id="21" name="Image 20">
            <a:extLst>
              <a:ext uri="{FF2B5EF4-FFF2-40B4-BE49-F238E27FC236}">
                <a16:creationId xmlns:a16="http://schemas.microsoft.com/office/drawing/2014/main" xmlns="" id="{919E374E-194F-4B02-9E9F-36C459CE0778}"/>
              </a:ext>
            </a:extLst>
          </p:cNvPr>
          <p:cNvPicPr>
            <a:picLocks noChangeAspect="1"/>
          </p:cNvPicPr>
          <p:nvPr/>
        </p:nvPicPr>
        <p:blipFill>
          <a:blip r:embed="rId3"/>
          <a:stretch>
            <a:fillRect/>
          </a:stretch>
        </p:blipFill>
        <p:spPr>
          <a:xfrm>
            <a:off x="3954794" y="4601208"/>
            <a:ext cx="2846972" cy="994628"/>
          </a:xfrm>
          <a:prstGeom prst="rect">
            <a:avLst/>
          </a:prstGeom>
        </p:spPr>
      </p:pic>
      <p:sp>
        <p:nvSpPr>
          <p:cNvPr id="22" name="ZoneTexte 21">
            <a:extLst>
              <a:ext uri="{FF2B5EF4-FFF2-40B4-BE49-F238E27FC236}">
                <a16:creationId xmlns:a16="http://schemas.microsoft.com/office/drawing/2014/main" xmlns="" id="{C71C9C16-0961-4A81-88D2-623C434BEB36}"/>
              </a:ext>
            </a:extLst>
          </p:cNvPr>
          <p:cNvSpPr txBox="1"/>
          <p:nvPr/>
        </p:nvSpPr>
        <p:spPr>
          <a:xfrm>
            <a:off x="571937" y="4775358"/>
            <a:ext cx="3248464" cy="830993"/>
          </a:xfrm>
          <a:prstGeom prst="rect">
            <a:avLst/>
          </a:prstGeom>
          <a:noFill/>
          <a:ln w="952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B4F9E"/>
                </a:solidFill>
                <a:effectLst/>
                <a:uFillTx/>
                <a:latin typeface="Montserrat" panose="00000500000000000000" pitchFamily="50" charset="0"/>
                <a:sym typeface="Calibri"/>
              </a:rPr>
              <a:t>Possible to open a record on a date different to the one scheduled</a:t>
            </a:r>
          </a:p>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B4F9E"/>
                </a:solidFill>
                <a:effectLst/>
                <a:uFillTx/>
                <a:latin typeface="Montserrat" panose="00000500000000000000" pitchFamily="50" charset="0"/>
                <a:sym typeface="Calibri"/>
              </a:rPr>
              <a:t> (operation postponed, etc.)</a:t>
            </a:r>
          </a:p>
        </p:txBody>
      </p:sp>
      <p:pic>
        <p:nvPicPr>
          <p:cNvPr id="19" name="Image 18">
            <a:extLst>
              <a:ext uri="{FF2B5EF4-FFF2-40B4-BE49-F238E27FC236}">
                <a16:creationId xmlns:a16="http://schemas.microsoft.com/office/drawing/2014/main" xmlns="" id="{73B35FA8-FAF9-48E3-8B41-47FB15DB4F84}"/>
              </a:ext>
            </a:extLst>
          </p:cNvPr>
          <p:cNvPicPr>
            <a:picLocks noChangeAspect="1"/>
          </p:cNvPicPr>
          <p:nvPr/>
        </p:nvPicPr>
        <p:blipFill>
          <a:blip r:embed="rId4"/>
          <a:stretch>
            <a:fillRect/>
          </a:stretch>
        </p:blipFill>
        <p:spPr>
          <a:xfrm>
            <a:off x="3984711" y="1100531"/>
            <a:ext cx="4874004" cy="1770238"/>
          </a:xfrm>
          <a:prstGeom prst="rect">
            <a:avLst/>
          </a:prstGeom>
        </p:spPr>
      </p:pic>
      <p:pic>
        <p:nvPicPr>
          <p:cNvPr id="2" name="Image 1">
            <a:extLst>
              <a:ext uri="{FF2B5EF4-FFF2-40B4-BE49-F238E27FC236}">
                <a16:creationId xmlns:a16="http://schemas.microsoft.com/office/drawing/2014/main" xmlns="" id="{724B6F37-29E9-411D-83E7-0EF1C497045B}"/>
              </a:ext>
            </a:extLst>
          </p:cNvPr>
          <p:cNvPicPr>
            <a:picLocks noChangeAspect="1"/>
          </p:cNvPicPr>
          <p:nvPr/>
        </p:nvPicPr>
        <p:blipFill>
          <a:blip r:embed="rId5"/>
          <a:stretch>
            <a:fillRect/>
          </a:stretch>
        </p:blipFill>
        <p:spPr>
          <a:xfrm>
            <a:off x="222417" y="2256792"/>
            <a:ext cx="4942187" cy="1826203"/>
          </a:xfrm>
          <a:prstGeom prst="rect">
            <a:avLst/>
          </a:prstGeom>
        </p:spPr>
      </p:pic>
      <p:cxnSp>
        <p:nvCxnSpPr>
          <p:cNvPr id="16" name="Connecteur droit avec flèche 15">
            <a:extLst>
              <a:ext uri="{FF2B5EF4-FFF2-40B4-BE49-F238E27FC236}">
                <a16:creationId xmlns:a16="http://schemas.microsoft.com/office/drawing/2014/main" xmlns="" id="{D0CC864B-B977-44B9-9D0D-BB8C1EEB87A8}"/>
              </a:ext>
            </a:extLst>
          </p:cNvPr>
          <p:cNvCxnSpPr>
            <a:cxnSpLocks/>
          </p:cNvCxnSpPr>
          <p:nvPr/>
        </p:nvCxnSpPr>
        <p:spPr>
          <a:xfrm flipH="1" flipV="1">
            <a:off x="4572000" y="2870769"/>
            <a:ext cx="1723878" cy="1006728"/>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8" name="Connecteur droit avec flèche 7">
            <a:extLst>
              <a:ext uri="{FF2B5EF4-FFF2-40B4-BE49-F238E27FC236}">
                <a16:creationId xmlns:a16="http://schemas.microsoft.com/office/drawing/2014/main" xmlns="" id="{5F254D1F-7C16-4007-9EF0-FB5C6A09FCC7}"/>
              </a:ext>
            </a:extLst>
          </p:cNvPr>
          <p:cNvCxnSpPr>
            <a:cxnSpLocks/>
          </p:cNvCxnSpPr>
          <p:nvPr/>
        </p:nvCxnSpPr>
        <p:spPr>
          <a:xfrm flipV="1">
            <a:off x="6295878" y="1695908"/>
            <a:ext cx="1520254" cy="2181588"/>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6" name="Connecteur droit avec flèche 5">
            <a:extLst>
              <a:ext uri="{FF2B5EF4-FFF2-40B4-BE49-F238E27FC236}">
                <a16:creationId xmlns:a16="http://schemas.microsoft.com/office/drawing/2014/main" xmlns="" id="{46DE619F-F4A1-408F-B946-B52E699794A3}"/>
              </a:ext>
            </a:extLst>
          </p:cNvPr>
          <p:cNvCxnSpPr>
            <a:cxnSpLocks/>
          </p:cNvCxnSpPr>
          <p:nvPr/>
        </p:nvCxnSpPr>
        <p:spPr>
          <a:xfrm flipV="1">
            <a:off x="6286013" y="1837073"/>
            <a:ext cx="1530119" cy="2040423"/>
          </a:xfrm>
          <a:prstGeom prst="straightConnector1">
            <a:avLst/>
          </a:prstGeom>
          <a:noFill/>
          <a:ln w="9525" cap="flat">
            <a:solidFill>
              <a:schemeClr val="accent1">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3" name="Titre 2">
            <a:extLst>
              <a:ext uri="{FF2B5EF4-FFF2-40B4-BE49-F238E27FC236}">
                <a16:creationId xmlns:a16="http://schemas.microsoft.com/office/drawing/2014/main" xmlns="" id="{215F5BEB-4F15-4D9F-8C7E-A9024A6B4ECC}"/>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RECORD SELECTION</a:t>
            </a:r>
          </a:p>
        </p:txBody>
      </p:sp>
      <p:sp>
        <p:nvSpPr>
          <p:cNvPr id="12" name="Rectangle 11">
            <a:extLst>
              <a:ext uri="{FF2B5EF4-FFF2-40B4-BE49-F238E27FC236}">
                <a16:creationId xmlns:a16="http://schemas.microsoft.com/office/drawing/2014/main" xmlns="" id="{153D6ABD-1B34-4B1B-8DB0-7DEE08EA02B6}"/>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spTree>
    <p:extLst>
      <p:ext uri="{BB962C8B-B14F-4D97-AF65-F5344CB8AC3E}">
        <p14:creationId xmlns:p14="http://schemas.microsoft.com/office/powerpoint/2010/main" val="210116731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215F5BEB-4F15-4D9F-8C7E-A9024A6B4ECC}"/>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RECORD SELECTION</a:t>
            </a:r>
          </a:p>
        </p:txBody>
      </p:sp>
      <p:sp>
        <p:nvSpPr>
          <p:cNvPr id="12" name="Rectangle 11">
            <a:extLst>
              <a:ext uri="{FF2B5EF4-FFF2-40B4-BE49-F238E27FC236}">
                <a16:creationId xmlns:a16="http://schemas.microsoft.com/office/drawing/2014/main" xmlns="" id="{153D6ABD-1B34-4B1B-8DB0-7DEE08EA02B6}"/>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pic>
        <p:nvPicPr>
          <p:cNvPr id="14" name="Image 13">
            <a:extLst>
              <a:ext uri="{FF2B5EF4-FFF2-40B4-BE49-F238E27FC236}">
                <a16:creationId xmlns:a16="http://schemas.microsoft.com/office/drawing/2014/main" xmlns="" id="{99292FB3-C076-48A6-B550-163BBAF4AE6D}"/>
              </a:ext>
            </a:extLst>
          </p:cNvPr>
          <p:cNvPicPr>
            <a:picLocks noChangeAspect="1"/>
          </p:cNvPicPr>
          <p:nvPr/>
        </p:nvPicPr>
        <p:blipFill>
          <a:blip r:embed="rId3"/>
          <a:stretch>
            <a:fillRect/>
          </a:stretch>
        </p:blipFill>
        <p:spPr>
          <a:xfrm>
            <a:off x="-85725" y="1202532"/>
            <a:ext cx="6379535" cy="3412386"/>
          </a:xfrm>
          <a:prstGeom prst="rect">
            <a:avLst/>
          </a:prstGeom>
          <a:scene3d>
            <a:camera prst="perspectiveContrastingRightFacing"/>
            <a:lightRig rig="threePt" dir="t"/>
          </a:scene3d>
          <a:sp3d contourW="19050">
            <a:contourClr>
              <a:srgbClr val="61A0ED"/>
            </a:contourClr>
          </a:sp3d>
        </p:spPr>
      </p:pic>
      <p:pic>
        <p:nvPicPr>
          <p:cNvPr id="6" name="Image 5">
            <a:extLst>
              <a:ext uri="{FF2B5EF4-FFF2-40B4-BE49-F238E27FC236}">
                <a16:creationId xmlns:a16="http://schemas.microsoft.com/office/drawing/2014/main" xmlns="" id="{6716980F-F561-45A1-8839-A39FB2C226DA}"/>
              </a:ext>
            </a:extLst>
          </p:cNvPr>
          <p:cNvPicPr>
            <a:picLocks noChangeAspect="1"/>
          </p:cNvPicPr>
          <p:nvPr/>
        </p:nvPicPr>
        <p:blipFill>
          <a:blip r:embed="rId4"/>
          <a:stretch>
            <a:fillRect/>
          </a:stretch>
        </p:blipFill>
        <p:spPr>
          <a:xfrm>
            <a:off x="3743543" y="1873113"/>
            <a:ext cx="6379535" cy="3429000"/>
          </a:xfrm>
          <a:prstGeom prst="rect">
            <a:avLst/>
          </a:prstGeom>
          <a:scene3d>
            <a:camera prst="perspectiveContrastingRightFacing"/>
            <a:lightRig rig="threePt" dir="t"/>
          </a:scene3d>
          <a:sp3d contourW="19050">
            <a:contourClr>
              <a:srgbClr val="61A0ED"/>
            </a:contourClr>
          </a:sp3d>
        </p:spPr>
      </p:pic>
    </p:spTree>
    <p:extLst>
      <p:ext uri="{BB962C8B-B14F-4D97-AF65-F5344CB8AC3E}">
        <p14:creationId xmlns:p14="http://schemas.microsoft.com/office/powerpoint/2010/main" val="8547508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74E6BC06-F567-4927-BA92-BC9EDC625EAF}"/>
              </a:ext>
            </a:extLst>
          </p:cNvPr>
          <p:cNvPicPr>
            <a:picLocks noChangeAspect="1"/>
          </p:cNvPicPr>
          <p:nvPr/>
        </p:nvPicPr>
        <p:blipFill>
          <a:blip r:embed="rId3"/>
          <a:stretch>
            <a:fillRect/>
          </a:stretch>
        </p:blipFill>
        <p:spPr>
          <a:xfrm>
            <a:off x="1073118" y="1463312"/>
            <a:ext cx="6891581" cy="3673376"/>
          </a:xfrm>
          <a:prstGeom prst="rect">
            <a:avLst/>
          </a:prstGeom>
        </p:spPr>
      </p:pic>
      <p:sp>
        <p:nvSpPr>
          <p:cNvPr id="19" name="ZoneTexte 18">
            <a:extLst>
              <a:ext uri="{FF2B5EF4-FFF2-40B4-BE49-F238E27FC236}">
                <a16:creationId xmlns:a16="http://schemas.microsoft.com/office/drawing/2014/main" xmlns="" id="{37563E50-03AE-4BD6-9B20-0A469D4700ED}"/>
              </a:ext>
            </a:extLst>
          </p:cNvPr>
          <p:cNvSpPr txBox="1"/>
          <p:nvPr/>
        </p:nvSpPr>
        <p:spPr>
          <a:xfrm>
            <a:off x="154498" y="980801"/>
            <a:ext cx="1853595"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Information </a:t>
            </a:r>
            <a:r>
              <a:rPr kumimoji="0" lang="en-GB" sz="1200" b="0" i="0" u="none" strike="noStrike" cap="none" spc="0" normalizeH="0" baseline="0" dirty="0" smtClean="0">
                <a:ln>
                  <a:noFill/>
                </a:ln>
                <a:solidFill>
                  <a:srgbClr val="114F9D"/>
                </a:solidFill>
                <a:effectLst/>
                <a:uFillTx/>
                <a:latin typeface="Montserrat" panose="00000500000000000000" pitchFamily="50" charset="0"/>
                <a:sym typeface="Calibri"/>
              </a:rPr>
              <a:t>panes</a:t>
            </a:r>
            <a:endParaRPr kumimoji="0" lang="en-GB" sz="1200" b="0" i="0" u="none" strike="noStrike" cap="none" spc="0" normalizeH="0" baseline="0" dirty="0">
              <a:ln>
                <a:noFill/>
              </a:ln>
              <a:solidFill>
                <a:srgbClr val="114F9D"/>
              </a:solidFill>
              <a:effectLst/>
              <a:uFillTx/>
              <a:latin typeface="Montserrat" panose="00000500000000000000" pitchFamily="50" charset="0"/>
              <a:sym typeface="Calibri"/>
            </a:endParaRPr>
          </a:p>
        </p:txBody>
      </p:sp>
      <p:sp>
        <p:nvSpPr>
          <p:cNvPr id="29" name="ZoneTexte 28">
            <a:extLst>
              <a:ext uri="{FF2B5EF4-FFF2-40B4-BE49-F238E27FC236}">
                <a16:creationId xmlns:a16="http://schemas.microsoft.com/office/drawing/2014/main" xmlns="" id="{F5FBDD2B-7546-4919-BF64-305F788428CC}"/>
              </a:ext>
            </a:extLst>
          </p:cNvPr>
          <p:cNvSpPr txBox="1"/>
          <p:nvPr/>
        </p:nvSpPr>
        <p:spPr>
          <a:xfrm>
            <a:off x="8070882" y="2838611"/>
            <a:ext cx="820092" cy="461661"/>
          </a:xfrm>
          <a:prstGeom prst="rect">
            <a:avLst/>
          </a:prstGeom>
          <a:noFill/>
          <a:ln w="9525" cap="flat">
            <a:solidFill>
              <a:srgbClr val="1B4F9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Button</a:t>
            </a:r>
          </a:p>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 pane </a:t>
            </a:r>
          </a:p>
        </p:txBody>
      </p:sp>
      <p:sp>
        <p:nvSpPr>
          <p:cNvPr id="38" name="ZoneTexte 37">
            <a:extLst>
              <a:ext uri="{FF2B5EF4-FFF2-40B4-BE49-F238E27FC236}">
                <a16:creationId xmlns:a16="http://schemas.microsoft.com/office/drawing/2014/main" xmlns="" id="{2EB5A570-0B05-4837-8E82-72E777AE9D42}"/>
              </a:ext>
            </a:extLst>
          </p:cNvPr>
          <p:cNvSpPr txBox="1"/>
          <p:nvPr/>
        </p:nvSpPr>
        <p:spPr>
          <a:xfrm>
            <a:off x="2592666" y="5633140"/>
            <a:ext cx="3207499" cy="276995"/>
          </a:xfrm>
          <a:prstGeom prst="rect">
            <a:avLst/>
          </a:prstGeom>
          <a:noFill/>
          <a:ln w="9525" cap="flat">
            <a:solidFill>
              <a:srgbClr val="114F9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200" b="0" i="0" u="none" strike="noStrike" cap="none" spc="0" normalizeH="0" baseline="0" dirty="0">
                <a:ln>
                  <a:noFill/>
                </a:ln>
                <a:solidFill>
                  <a:srgbClr val="114F9D"/>
                </a:solidFill>
                <a:effectLst/>
                <a:uFillTx/>
                <a:latin typeface="Montserrat" panose="00000500000000000000" pitchFamily="50" charset="0"/>
                <a:sym typeface="Calibri"/>
              </a:rPr>
              <a:t>Chart pane (mainly data recovery) </a:t>
            </a:r>
          </a:p>
        </p:txBody>
      </p:sp>
      <p:sp>
        <p:nvSpPr>
          <p:cNvPr id="5" name="Rectangle 4">
            <a:extLst>
              <a:ext uri="{FF2B5EF4-FFF2-40B4-BE49-F238E27FC236}">
                <a16:creationId xmlns:a16="http://schemas.microsoft.com/office/drawing/2014/main" xmlns="" id="{E46ED882-D419-4998-BAB6-95809C78191C}"/>
              </a:ext>
            </a:extLst>
          </p:cNvPr>
          <p:cNvSpPr/>
          <p:nvPr/>
        </p:nvSpPr>
        <p:spPr>
          <a:xfrm>
            <a:off x="3583395" y="2568078"/>
            <a:ext cx="2873064" cy="461665"/>
          </a:xfrm>
          <a:prstGeom prst="rect">
            <a:avLst/>
          </a:prstGeom>
        </p:spPr>
        <p:txBody>
          <a:bodyPr wrap="square">
            <a:spAutoFit/>
          </a:bodyPr>
          <a:lstStyle/>
          <a:p>
            <a:pPr algn="l" rtl="0"/>
            <a:r>
              <a:rPr lang="en-GB" sz="1200" b="0" i="0" u="none" baseline="0" dirty="0" smtClean="0">
                <a:solidFill>
                  <a:srgbClr val="114F9D"/>
                </a:solidFill>
                <a:latin typeface="Montserrat" panose="00000500000000000000" pitchFamily="50" charset="0"/>
              </a:rPr>
              <a:t>Intake </a:t>
            </a:r>
            <a:r>
              <a:rPr lang="en-GB" sz="1200" b="0" i="0" u="none" baseline="0" dirty="0">
                <a:solidFill>
                  <a:srgbClr val="114F9D"/>
                </a:solidFill>
                <a:latin typeface="Montserrat" panose="00000500000000000000" pitchFamily="50" charset="0"/>
              </a:rPr>
              <a:t>/ </a:t>
            </a:r>
            <a:r>
              <a:rPr lang="en-GB" sz="1200" b="0" i="0" u="none" baseline="0" dirty="0" smtClean="0">
                <a:solidFill>
                  <a:srgbClr val="114F9D"/>
                </a:solidFill>
                <a:latin typeface="Montserrat" panose="00000500000000000000" pitchFamily="50" charset="0"/>
              </a:rPr>
              <a:t>Output </a:t>
            </a:r>
            <a:r>
              <a:rPr lang="en-GB" sz="1200" b="0" i="0" u="none" baseline="0" dirty="0">
                <a:solidFill>
                  <a:srgbClr val="114F9D"/>
                </a:solidFill>
                <a:latin typeface="Montserrat" panose="00000500000000000000" pitchFamily="50" charset="0"/>
              </a:rPr>
              <a:t>(drugs, urine output, blood loss)</a:t>
            </a:r>
          </a:p>
        </p:txBody>
      </p:sp>
      <p:sp>
        <p:nvSpPr>
          <p:cNvPr id="2" name="Titre 1">
            <a:extLst>
              <a:ext uri="{FF2B5EF4-FFF2-40B4-BE49-F238E27FC236}">
                <a16:creationId xmlns:a16="http://schemas.microsoft.com/office/drawing/2014/main" xmlns="" id="{9DCA329F-8BCB-4998-A09C-88E9730AC589}"/>
              </a:ext>
            </a:extLst>
          </p:cNvPr>
          <p:cNvSpPr>
            <a:spLocks noGrp="1"/>
          </p:cNvSpPr>
          <p:nvPr>
            <p:ph type="title" idx="4294967295"/>
          </p:nvPr>
        </p:nvSpPr>
        <p:spPr/>
        <p:txBody>
          <a:bodyPr>
            <a:noAutofit/>
          </a:bodyPr>
          <a:lstStyle/>
          <a:p>
            <a:pPr algn="l" rtl="0"/>
            <a:r>
              <a:rPr lang="en-GB" sz="2800" b="0" i="0" u="none" baseline="0" dirty="0">
                <a:latin typeface="Montserrat" panose="00000500000000000000" pitchFamily="50" charset="0"/>
              </a:rPr>
              <a:t>ANAESTHESIA RECORD</a:t>
            </a:r>
            <a:r>
              <a:rPr lang="en-GB" sz="1800" b="0" i="0" u="none" baseline="0" dirty="0">
                <a:latin typeface="Montserrat" panose="00000500000000000000" pitchFamily="50" charset="0"/>
              </a:rPr>
              <a:t>: Presentation </a:t>
            </a:r>
          </a:p>
        </p:txBody>
      </p:sp>
      <p:sp>
        <p:nvSpPr>
          <p:cNvPr id="8" name="Rectangle 7">
            <a:extLst>
              <a:ext uri="{FF2B5EF4-FFF2-40B4-BE49-F238E27FC236}">
                <a16:creationId xmlns:a16="http://schemas.microsoft.com/office/drawing/2014/main" xmlns="" id="{DE2CA5BE-2125-49B7-9E5A-601151242E1E}"/>
              </a:ext>
            </a:extLst>
          </p:cNvPr>
          <p:cNvSpPr/>
          <p:nvPr/>
        </p:nvSpPr>
        <p:spPr>
          <a:xfrm>
            <a:off x="1056873" y="2329732"/>
            <a:ext cx="799286" cy="2802542"/>
          </a:xfrm>
          <a:prstGeom prst="rect">
            <a:avLst/>
          </a:prstGeom>
          <a:noFill/>
          <a:ln w="2857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7" name="Rectangle 16">
            <a:extLst>
              <a:ext uri="{FF2B5EF4-FFF2-40B4-BE49-F238E27FC236}">
                <a16:creationId xmlns:a16="http://schemas.microsoft.com/office/drawing/2014/main" xmlns="" id="{80DECB5C-4ECF-4A2D-80FC-8A1E0D49D946}"/>
              </a:ext>
            </a:extLst>
          </p:cNvPr>
          <p:cNvSpPr/>
          <p:nvPr/>
        </p:nvSpPr>
        <p:spPr>
          <a:xfrm>
            <a:off x="0" y="313952"/>
            <a:ext cx="571936" cy="370916"/>
          </a:xfrm>
          <a:prstGeom prst="rect">
            <a:avLst/>
          </a:prstGeom>
          <a:ln>
            <a:noFill/>
          </a:ln>
        </p:spPr>
        <p:txBody>
          <a:bodyPr wrap="square">
            <a:spAutoFit/>
          </a:bodyPr>
          <a:lstStyle/>
          <a:p>
            <a:pPr algn="l" rtl="0"/>
            <a:r>
              <a:rPr lang="en-GB" b="1" i="0" u="none" baseline="0" dirty="0">
                <a:ln w="22225">
                  <a:solidFill>
                    <a:schemeClr val="accent1">
                      <a:lumMod val="75000"/>
                    </a:schemeClr>
                  </a:solidFill>
                  <a:prstDash val="solid"/>
                </a:ln>
                <a:solidFill>
                  <a:schemeClr val="bg1"/>
                </a:solidFill>
                <a:effectLst>
                  <a:outerShdw blurRad="50800" dist="38100" dir="2700000" algn="tl" rotWithShape="0">
                    <a:prstClr val="black">
                      <a:alpha val="40000"/>
                    </a:prstClr>
                  </a:outerShdw>
                </a:effectLst>
                <a:latin typeface="Montserrat" panose="00000500000000000000" pitchFamily="50" charset="0"/>
              </a:rPr>
              <a:t>OT</a:t>
            </a:r>
            <a:endParaRPr lang="en-GB" dirty="0"/>
          </a:p>
        </p:txBody>
      </p:sp>
      <p:cxnSp>
        <p:nvCxnSpPr>
          <p:cNvPr id="20" name="Connecteur droit avec flèche 19">
            <a:extLst>
              <a:ext uri="{FF2B5EF4-FFF2-40B4-BE49-F238E27FC236}">
                <a16:creationId xmlns:a16="http://schemas.microsoft.com/office/drawing/2014/main" xmlns="" id="{22860F18-EE1F-4648-9204-BE77F9997D7C}"/>
              </a:ext>
            </a:extLst>
          </p:cNvPr>
          <p:cNvCxnSpPr>
            <a:cxnSpLocks/>
          </p:cNvCxnSpPr>
          <p:nvPr/>
        </p:nvCxnSpPr>
        <p:spPr>
          <a:xfrm flipH="1" flipV="1">
            <a:off x="3174522" y="3965938"/>
            <a:ext cx="1113936" cy="1667202"/>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1" name="Connecteur droit avec flèche 20">
            <a:extLst>
              <a:ext uri="{FF2B5EF4-FFF2-40B4-BE49-F238E27FC236}">
                <a16:creationId xmlns:a16="http://schemas.microsoft.com/office/drawing/2014/main" xmlns="" id="{B8DBD6A6-57A8-49D2-96D1-91B7F6BD5334}"/>
              </a:ext>
            </a:extLst>
          </p:cNvPr>
          <p:cNvCxnSpPr>
            <a:cxnSpLocks/>
          </p:cNvCxnSpPr>
          <p:nvPr/>
        </p:nvCxnSpPr>
        <p:spPr>
          <a:xfrm flipV="1">
            <a:off x="4288458" y="4477110"/>
            <a:ext cx="990908" cy="115603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3" name="Connecteur droit avec flèche 22">
            <a:extLst>
              <a:ext uri="{FF2B5EF4-FFF2-40B4-BE49-F238E27FC236}">
                <a16:creationId xmlns:a16="http://schemas.microsoft.com/office/drawing/2014/main" xmlns="" id="{1A946DE4-B4A7-421A-ABE0-2ECF59D3FE73}"/>
              </a:ext>
            </a:extLst>
          </p:cNvPr>
          <p:cNvCxnSpPr>
            <a:cxnSpLocks/>
          </p:cNvCxnSpPr>
          <p:nvPr/>
        </p:nvCxnSpPr>
        <p:spPr>
          <a:xfrm>
            <a:off x="620025" y="1257796"/>
            <a:ext cx="736151" cy="1811645"/>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cxnSp>
        <p:nvCxnSpPr>
          <p:cNvPr id="28" name="Connecteur droit avec flèche 27">
            <a:extLst>
              <a:ext uri="{FF2B5EF4-FFF2-40B4-BE49-F238E27FC236}">
                <a16:creationId xmlns:a16="http://schemas.microsoft.com/office/drawing/2014/main" xmlns="" id="{F889333B-A59C-436E-A89E-B46C46C616D6}"/>
              </a:ext>
            </a:extLst>
          </p:cNvPr>
          <p:cNvCxnSpPr>
            <a:cxnSpLocks/>
            <a:stCxn id="29" idx="0"/>
          </p:cNvCxnSpPr>
          <p:nvPr/>
        </p:nvCxnSpPr>
        <p:spPr>
          <a:xfrm flipH="1" flipV="1">
            <a:off x="5931673" y="2132501"/>
            <a:ext cx="2549255" cy="706110"/>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24" name="Rectangle 23">
            <a:extLst>
              <a:ext uri="{FF2B5EF4-FFF2-40B4-BE49-F238E27FC236}">
                <a16:creationId xmlns:a16="http://schemas.microsoft.com/office/drawing/2014/main" xmlns="" id="{A85738E6-D0C2-4DA0-B657-9736ACE8563F}"/>
              </a:ext>
            </a:extLst>
          </p:cNvPr>
          <p:cNvSpPr/>
          <p:nvPr/>
        </p:nvSpPr>
        <p:spPr>
          <a:xfrm>
            <a:off x="1856159" y="2329732"/>
            <a:ext cx="6124786" cy="280254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26" name="Rectangle 25">
            <a:extLst>
              <a:ext uri="{FF2B5EF4-FFF2-40B4-BE49-F238E27FC236}">
                <a16:creationId xmlns:a16="http://schemas.microsoft.com/office/drawing/2014/main" xmlns="" id="{275CCA91-F5C3-4611-98A0-DDCA23B25355}"/>
              </a:ext>
            </a:extLst>
          </p:cNvPr>
          <p:cNvSpPr/>
          <p:nvPr/>
        </p:nvSpPr>
        <p:spPr>
          <a:xfrm>
            <a:off x="1056873" y="1935270"/>
            <a:ext cx="6924072" cy="394462"/>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30" name="Rectangle 29">
            <a:extLst>
              <a:ext uri="{FF2B5EF4-FFF2-40B4-BE49-F238E27FC236}">
                <a16:creationId xmlns:a16="http://schemas.microsoft.com/office/drawing/2014/main" xmlns="" id="{83D28610-C478-4C50-8E63-7CA07DEE4237}"/>
              </a:ext>
            </a:extLst>
          </p:cNvPr>
          <p:cNvSpPr/>
          <p:nvPr/>
        </p:nvSpPr>
        <p:spPr>
          <a:xfrm>
            <a:off x="1056873" y="1455027"/>
            <a:ext cx="6924072" cy="274044"/>
          </a:xfrm>
          <a:prstGeom prst="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34" name="Connecteur droit avec flèche 33">
            <a:extLst>
              <a:ext uri="{FF2B5EF4-FFF2-40B4-BE49-F238E27FC236}">
                <a16:creationId xmlns:a16="http://schemas.microsoft.com/office/drawing/2014/main" xmlns="" id="{B25E9D6F-3310-445A-9733-55CBB0809BF1}"/>
              </a:ext>
            </a:extLst>
          </p:cNvPr>
          <p:cNvCxnSpPr>
            <a:cxnSpLocks/>
          </p:cNvCxnSpPr>
          <p:nvPr/>
        </p:nvCxnSpPr>
        <p:spPr>
          <a:xfrm>
            <a:off x="620025" y="1257796"/>
            <a:ext cx="2269978" cy="372389"/>
          </a:xfrm>
          <a:prstGeom prst="straightConnector1">
            <a:avLst/>
          </a:prstGeom>
          <a:ln>
            <a:solidFill>
              <a:srgbClr val="1B4F9E"/>
            </a:solidFill>
            <a:tailEnd type="triangle"/>
          </a:ln>
        </p:spPr>
        <p:style>
          <a:lnRef idx="1">
            <a:schemeClr val="accent5"/>
          </a:lnRef>
          <a:fillRef idx="0">
            <a:schemeClr val="accent5"/>
          </a:fillRef>
          <a:effectRef idx="0">
            <a:schemeClr val="accent5"/>
          </a:effectRef>
          <a:fontRef idx="minor">
            <a:schemeClr val="tx1"/>
          </a:fontRef>
        </p:style>
      </p:cxnSp>
      <p:sp>
        <p:nvSpPr>
          <p:cNvPr id="44" name="Rectangle 43">
            <a:extLst>
              <a:ext uri="{FF2B5EF4-FFF2-40B4-BE49-F238E27FC236}">
                <a16:creationId xmlns:a16="http://schemas.microsoft.com/office/drawing/2014/main" xmlns="" id="{9E7372E9-6165-4B84-AE7C-67435FC38FAD}"/>
              </a:ext>
            </a:extLst>
          </p:cNvPr>
          <p:cNvSpPr/>
          <p:nvPr/>
        </p:nvSpPr>
        <p:spPr>
          <a:xfrm>
            <a:off x="3583394" y="2568078"/>
            <a:ext cx="2790511" cy="461665"/>
          </a:xfrm>
          <a:prstGeom prst="rect">
            <a:avLst/>
          </a:prstGeom>
          <a:noFill/>
          <a:ln w="9525"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3247666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38" grpId="0" animBg="1"/>
      <p:bldP spid="5" grpId="0"/>
      <p:bldP spid="44" grpId="0" animBg="1"/>
    </p:bldLst>
  </p:timing>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31393</TotalTime>
  <Words>2596</Words>
  <Application>Microsoft Office PowerPoint</Application>
  <PresentationFormat>Affichage à l'écran (4:3)</PresentationFormat>
  <Paragraphs>345</Paragraphs>
  <Slides>46</Slides>
  <Notes>43</Notes>
  <HiddenSlides>1</HiddenSlides>
  <MMClips>0</MMClips>
  <ScaleCrop>false</ScaleCrop>
  <HeadingPairs>
    <vt:vector size="4" baseType="variant">
      <vt:variant>
        <vt:lpstr>Thème</vt:lpstr>
      </vt:variant>
      <vt:variant>
        <vt:i4>1</vt:i4>
      </vt:variant>
      <vt:variant>
        <vt:lpstr>Titres des diapositives</vt:lpstr>
      </vt:variant>
      <vt:variant>
        <vt:i4>46</vt:i4>
      </vt:variant>
    </vt:vector>
  </HeadingPairs>
  <TitlesOfParts>
    <vt:vector size="47" baseType="lpstr">
      <vt:lpstr>Thème Office</vt:lpstr>
      <vt:lpstr>Anaesthesia</vt:lpstr>
      <vt:lpstr>Présentation PowerPoint</vt:lpstr>
      <vt:lpstr>OPERATING THEATRE (OT) </vt:lpstr>
      <vt:lpstr>Présentation PowerPoint</vt:lpstr>
      <vt:lpstr>ROOM SAFETY CHECKLIST </vt:lpstr>
      <vt:lpstr>PATIENT SELECTION</vt:lpstr>
      <vt:lpstr>RECORD SELECTION</vt:lpstr>
      <vt:lpstr>RECORD SELECTION</vt:lpstr>
      <vt:lpstr>ANAESTHESIA RECORD: Presentation </vt:lpstr>
      <vt:lpstr>ANAESTHESIA RECORD - Presentation </vt:lpstr>
      <vt:lpstr>ANAESTHESIA RECORD - Presentation</vt:lpstr>
      <vt:lpstr>ANAESTHESIA RECORD - Presentation</vt:lpstr>
      <vt:lpstr>ANAESTHESIA RECORD - Presentation</vt:lpstr>
      <vt:lpstr>ANAESTHESIA RECORD – Data entry </vt:lpstr>
      <vt:lpstr>ANAESTHESIA RECORD – Data entry </vt:lpstr>
      <vt:lpstr>ANAESTHESIA RECORD – Data entry </vt:lpstr>
      <vt:lpstr>ANAESTHESIA RECORD</vt:lpstr>
      <vt:lpstr>ANAESTHESIA RECORD – Data entry </vt:lpstr>
      <vt:lpstr>ANAESTHESIA RECORD – Data entry </vt:lpstr>
      <vt:lpstr>ANAESTHESIA RECORD – Data entry </vt:lpstr>
      <vt:lpstr>ANAESTHESIA RECORD – Data entry </vt:lpstr>
      <vt:lpstr>ANAESTHESIA RECORD – Data entry </vt:lpstr>
      <vt:lpstr>ANAESTHESIA RECORD: departure from room</vt:lpstr>
      <vt:lpstr>DEPARTURE FROM ROOM</vt:lpstr>
      <vt:lpstr>POST-ANAESTHESIA  CARE UNIT  (RR)</vt:lpstr>
      <vt:lpstr>Présentation PowerPoint</vt:lpstr>
      <vt:lpstr>Présentation PowerPoint</vt:lpstr>
      <vt:lpstr>Présentation PowerPoint</vt:lpstr>
      <vt:lpstr>ANAESTHESIA RECORD: Presentation </vt:lpstr>
      <vt:lpstr>ANAESTHESIA RECORD - Presentation </vt:lpstr>
      <vt:lpstr>ANAESTHESIA RECORD - Presentation</vt:lpstr>
      <vt:lpstr>ANAESTHESIA RECORD - Presentation</vt:lpstr>
      <vt:lpstr>ANAESTHESIA RECORD: Presentation </vt:lpstr>
      <vt:lpstr>ANAESTHESIA RECORD: Data entry </vt:lpstr>
      <vt:lpstr>ANAESTHESIA RECORD – Data entry </vt:lpstr>
      <vt:lpstr>ANAESTHESIA RECORD – Data entry </vt:lpstr>
      <vt:lpstr>ANAESTHESIA RECORD – Data entry </vt:lpstr>
      <vt:lpstr>ANAESTHESIA RECORD – Data entry </vt:lpstr>
      <vt:lpstr>ANAESTHESIA RECORD: Departure from room</vt:lpstr>
      <vt:lpstr>DEPARTURE FROM ROOM</vt:lpstr>
      <vt:lpstr>ANAESTHESIA  REPORT   </vt:lpstr>
      <vt:lpstr>Présentation PowerPoint</vt:lpstr>
      <vt:lpstr>Présentation PowerPoint</vt:lpstr>
      <vt:lpstr>THANK YOU for your ATTENTION</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MORVAN</dc:creator>
  <cp:lastModifiedBy>Julia Maitland</cp:lastModifiedBy>
  <cp:revision>320</cp:revision>
  <cp:lastPrinted>2020-07-24T09:40:44Z</cp:lastPrinted>
  <dcterms:modified xsi:type="dcterms:W3CDTF">2020-07-27T08:47:55Z</dcterms:modified>
</cp:coreProperties>
</file>