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379" r:id="rId3"/>
    <p:sldId id="332" r:id="rId4"/>
    <p:sldId id="328" r:id="rId5"/>
    <p:sldId id="330" r:id="rId6"/>
    <p:sldId id="291" r:id="rId7"/>
    <p:sldId id="383" r:id="rId8"/>
    <p:sldId id="298" r:id="rId9"/>
    <p:sldId id="370" r:id="rId10"/>
    <p:sldId id="364" r:id="rId11"/>
    <p:sldId id="387" r:id="rId12"/>
    <p:sldId id="301" r:id="rId13"/>
    <p:sldId id="369" r:id="rId14"/>
    <p:sldId id="366" r:id="rId15"/>
    <p:sldId id="334" r:id="rId16"/>
    <p:sldId id="316" r:id="rId17"/>
    <p:sldId id="314" r:id="rId18"/>
    <p:sldId id="313" r:id="rId19"/>
    <p:sldId id="297" r:id="rId20"/>
    <p:sldId id="317" r:id="rId21"/>
    <p:sldId id="371" r:id="rId22"/>
    <p:sldId id="372" r:id="rId23"/>
    <p:sldId id="352" r:id="rId24"/>
    <p:sldId id="399" r:id="rId25"/>
    <p:sldId id="315" r:id="rId26"/>
    <p:sldId id="329" r:id="rId27"/>
    <p:sldId id="336" r:id="rId28"/>
    <p:sldId id="296" r:id="rId29"/>
    <p:sldId id="320" r:id="rId30"/>
    <p:sldId id="374" r:id="rId31"/>
    <p:sldId id="358" r:id="rId32"/>
    <p:sldId id="376" r:id="rId33"/>
    <p:sldId id="344" r:id="rId34"/>
    <p:sldId id="339" r:id="rId35"/>
    <p:sldId id="362" r:id="rId36"/>
    <p:sldId id="345" r:id="rId37"/>
    <p:sldId id="348" r:id="rId38"/>
    <p:sldId id="349" r:id="rId39"/>
    <p:sldId id="341" r:id="rId40"/>
    <p:sldId id="377" r:id="rId41"/>
    <p:sldId id="351" r:id="rId42"/>
    <p:sldId id="354" r:id="rId43"/>
    <p:sldId id="353" r:id="rId44"/>
    <p:sldId id="355" r:id="rId45"/>
    <p:sldId id="310" r:id="rId46"/>
    <p:sldId id="378" r:id="rId47"/>
    <p:sldId id="311"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extLst>
      <p:ext uri="{19B8F6BF-5375-455C-9EA6-DF929625EA0E}">
        <p15:presenceInfo xmlns:p15="http://schemas.microsoft.com/office/powerpoint/2012/main" userId="S::n.claeys@bowmedical.com::871eccfb-eb2d-4fb8-8148-98071fff84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F9D"/>
    <a:srgbClr val="61A0ED"/>
    <a:srgbClr val="1B4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7" autoAdjust="0"/>
    <p:restoredTop sz="90877" autoAdjust="0"/>
  </p:normalViewPr>
  <p:slideViewPr>
    <p:cSldViewPr snapToGrid="0">
      <p:cViewPr varScale="1">
        <p:scale>
          <a:sx n="159" d="100"/>
          <a:sy n="159" d="100"/>
        </p:scale>
        <p:origin x="1800" y="144"/>
      </p:cViewPr>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notesViewPr>
    <p:cSldViewPr snapToGrid="0">
      <p:cViewPr varScale="1">
        <p:scale>
          <a:sx n="125" d="100"/>
          <a:sy n="125" d="100"/>
        </p:scale>
        <p:origin x="86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slide" Target="slides/slide26.xml"/><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Présentation du logiciel Diane </a:t>
            </a:r>
            <a:r>
              <a:rPr lang="fr-FR" dirty="0" err="1"/>
              <a:t>Anesthesie</a:t>
            </a:r>
            <a:r>
              <a:rPr lang="fr-FR" dirty="0"/>
              <a:t> : le déroulé comprend du démarrage de la salle d’intervention jusqu’à la clôture du dossier. On verra la vue générale du dossier mais aussi les différents types de saisie qu’il existe</a:t>
            </a:r>
          </a:p>
          <a:p>
            <a:endParaRPr lang="fr-FR" dirty="0"/>
          </a:p>
        </p:txBody>
      </p:sp>
    </p:spTree>
    <p:extLst>
      <p:ext uri="{BB962C8B-B14F-4D97-AF65-F5344CB8AC3E}">
        <p14:creationId xmlns:p14="http://schemas.microsoft.com/office/powerpoint/2010/main" val="34533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zone de gauche permet d’avoir à l’</a:t>
            </a:r>
            <a:r>
              <a:rPr lang="fr-FR" dirty="0" err="1"/>
              <a:t>ecran</a:t>
            </a:r>
            <a:r>
              <a:rPr lang="fr-FR" dirty="0"/>
              <a:t> toutes sortes d’info : </a:t>
            </a:r>
          </a:p>
          <a:p>
            <a:r>
              <a:rPr lang="fr-FR" u="sng" dirty="0"/>
              <a:t>Info du patient </a:t>
            </a:r>
            <a:r>
              <a:rPr lang="fr-FR" dirty="0"/>
              <a:t>: issu de la consultation avec notamment (poids/taille/ inter </a:t>
            </a:r>
            <a:r>
              <a:rPr lang="fr-FR" dirty="0" err="1"/>
              <a:t>prevue</a:t>
            </a:r>
            <a:r>
              <a:rPr lang="fr-FR" dirty="0"/>
              <a:t> et </a:t>
            </a:r>
            <a:r>
              <a:rPr lang="fr-FR" dirty="0" err="1"/>
              <a:t>Anesthesie</a:t>
            </a:r>
            <a:r>
              <a:rPr lang="fr-FR" dirty="0"/>
              <a:t> </a:t>
            </a:r>
            <a:r>
              <a:rPr lang="fr-FR" dirty="0" err="1"/>
              <a:t>prevue</a:t>
            </a:r>
            <a:r>
              <a:rPr lang="fr-FR" dirty="0"/>
              <a:t>) – ces </a:t>
            </a:r>
            <a:r>
              <a:rPr lang="fr-FR" dirty="0" err="1"/>
              <a:t>dernieres</a:t>
            </a:r>
            <a:r>
              <a:rPr lang="fr-FR" dirty="0"/>
              <a:t> info sont modifiable au cours de l’intervention </a:t>
            </a:r>
          </a:p>
          <a:p>
            <a:endParaRPr lang="fr-FR" dirty="0"/>
          </a:p>
          <a:p>
            <a:r>
              <a:rPr lang="fr-FR" dirty="0"/>
              <a:t>-visualisation des chronos</a:t>
            </a:r>
          </a:p>
          <a:p>
            <a:endParaRPr lang="fr-FR" dirty="0"/>
          </a:p>
          <a:p>
            <a:r>
              <a:rPr lang="fr-FR" dirty="0"/>
              <a:t>Onglet suivant : </a:t>
            </a:r>
            <a:r>
              <a:rPr lang="fr-FR" dirty="0" err="1"/>
              <a:t>parametres</a:t>
            </a:r>
            <a:r>
              <a:rPr lang="fr-FR" dirty="0"/>
              <a:t> remontés des appareils connectés</a:t>
            </a:r>
          </a:p>
          <a:p>
            <a:r>
              <a:rPr lang="fr-FR" dirty="0"/>
              <a:t>+ remontées des </a:t>
            </a:r>
            <a:r>
              <a:rPr lang="fr-FR" dirty="0" err="1"/>
              <a:t>resultats</a:t>
            </a:r>
            <a:r>
              <a:rPr lang="fr-FR" dirty="0"/>
              <a:t> labo</a:t>
            </a:r>
          </a:p>
          <a:p>
            <a:endParaRPr lang="fr-FR" dirty="0"/>
          </a:p>
          <a:p>
            <a:r>
              <a:rPr lang="fr-FR" dirty="0"/>
              <a:t>Onglet suivant : personnel en salle (en automatique si renseigné en consultation, ou si </a:t>
            </a:r>
            <a:r>
              <a:rPr lang="fr-FR" dirty="0" err="1"/>
              <a:t>defini</a:t>
            </a:r>
            <a:r>
              <a:rPr lang="fr-FR" dirty="0"/>
              <a:t> comme </a:t>
            </a:r>
            <a:r>
              <a:rPr lang="fr-FR" dirty="0" err="1"/>
              <a:t>etant</a:t>
            </a:r>
            <a:r>
              <a:rPr lang="fr-FR" dirty="0"/>
              <a:t> le personnel du jour)</a:t>
            </a:r>
          </a:p>
        </p:txBody>
      </p:sp>
    </p:spTree>
    <p:extLst>
      <p:ext uri="{BB962C8B-B14F-4D97-AF65-F5344CB8AC3E}">
        <p14:creationId xmlns:p14="http://schemas.microsoft.com/office/powerpoint/2010/main" val="54160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bandeau supérieur est en affichage permanent. Il comporte des éléments importants tels que le nom du patient ainsi que son </a:t>
            </a:r>
            <a:r>
              <a:rPr lang="fr-FR" dirty="0" err="1"/>
              <a:t>age</a:t>
            </a:r>
            <a:r>
              <a:rPr lang="fr-FR" dirty="0"/>
              <a:t>, son poids, sa taille, son poids théorique</a:t>
            </a:r>
          </a:p>
          <a:p>
            <a:r>
              <a:rPr lang="fr-FR" dirty="0"/>
              <a:t>On y retrouve aussi les allergies du patient</a:t>
            </a:r>
          </a:p>
          <a:p>
            <a:r>
              <a:rPr lang="fr-FR" dirty="0"/>
              <a:t>Non configurable</a:t>
            </a:r>
          </a:p>
        </p:txBody>
      </p:sp>
    </p:spTree>
    <p:extLst>
      <p:ext uri="{BB962C8B-B14F-4D97-AF65-F5344CB8AC3E}">
        <p14:creationId xmlns:p14="http://schemas.microsoft.com/office/powerpoint/2010/main" val="1212836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enZone</a:t>
            </a:r>
            <a:r>
              <a:rPr lang="fr-FR" dirty="0"/>
              <a:t> de boutons : configurable – adaptés aux activités de la salle</a:t>
            </a:r>
          </a:p>
          <a:p>
            <a:endParaRPr lang="fr-FR" dirty="0"/>
          </a:p>
        </p:txBody>
      </p:sp>
    </p:spTree>
    <p:extLst>
      <p:ext uri="{BB962C8B-B14F-4D97-AF65-F5344CB8AC3E}">
        <p14:creationId xmlns:p14="http://schemas.microsoft.com/office/powerpoint/2010/main" val="192799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Zones de graphique configurée pour le service. Adaptable à la situation en cours, au personnel présent sans affecté la configuration par défaut du service</a:t>
            </a:r>
          </a:p>
          <a:p>
            <a:pPr marL="0" marR="0" lvl="0" indent="0" defTabSz="914400" eaLnBrk="1" fontAlgn="auto" latinLnBrk="0" hangingPunct="1">
              <a:lnSpc>
                <a:spcPct val="100000"/>
              </a:lnSpc>
              <a:spcBef>
                <a:spcPts val="0"/>
              </a:spcBef>
              <a:spcAft>
                <a:spcPts val="0"/>
              </a:spcAft>
              <a:buClrTx/>
              <a:buSzTx/>
              <a:buFontTx/>
              <a:buNone/>
              <a:tabLst/>
              <a:defRPr/>
            </a:pPr>
            <a:r>
              <a:rPr lang="fr-FR" dirty="0"/>
              <a:t>La barre verte représente l’heure actuelle</a:t>
            </a:r>
          </a:p>
          <a:p>
            <a:r>
              <a:rPr lang="fr-FR" dirty="0"/>
              <a:t>On décide de ce qui apparait à l’écran par rapport à ce qu’on veut mettre en avant. </a:t>
            </a:r>
          </a:p>
          <a:p>
            <a:r>
              <a:rPr lang="fr-FR" dirty="0"/>
              <a:t>Evoluable au cours du temps, au cours d’une prise en charge. A noter que toutes les infos enregistrées seront sauvegardées dans le dossier. Même sir les données ne paraissent pas à l’</a:t>
            </a:r>
            <a:r>
              <a:rPr lang="fr-FR" dirty="0" err="1"/>
              <a:t>ecran</a:t>
            </a:r>
            <a:r>
              <a:rPr lang="fr-FR" dirty="0"/>
              <a:t>. </a:t>
            </a:r>
          </a:p>
        </p:txBody>
      </p:sp>
    </p:spTree>
    <p:extLst>
      <p:ext uri="{BB962C8B-B14F-4D97-AF65-F5344CB8AC3E}">
        <p14:creationId xmlns:p14="http://schemas.microsoft.com/office/powerpoint/2010/main" val="292642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We are </a:t>
            </a:r>
            <a:r>
              <a:rPr lang="fr-FR" dirty="0" err="1"/>
              <a:t>now</a:t>
            </a:r>
            <a:r>
              <a:rPr lang="fr-FR" dirty="0"/>
              <a:t> </a:t>
            </a:r>
            <a:r>
              <a:rPr lang="fr-FR" dirty="0" err="1"/>
              <a:t>foussing</a:t>
            </a:r>
            <a:r>
              <a:rPr lang="fr-FR" dirty="0"/>
              <a:t> on </a:t>
            </a:r>
            <a:r>
              <a:rPr lang="fr-FR" dirty="0" err="1"/>
              <a:t>the</a:t>
            </a:r>
            <a:r>
              <a:rPr lang="fr-FR" dirty="0"/>
              <a:t> central part : How to enter patent data </a:t>
            </a:r>
            <a:r>
              <a:rPr lang="fr-FR" dirty="0" err="1"/>
              <a:t>and</a:t>
            </a:r>
            <a:r>
              <a:rPr lang="fr-FR" dirty="0"/>
              <a:t> events</a:t>
            </a:r>
          </a:p>
        </p:txBody>
      </p:sp>
    </p:spTree>
    <p:extLst>
      <p:ext uri="{BB962C8B-B14F-4D97-AF65-F5344CB8AC3E}">
        <p14:creationId xmlns:p14="http://schemas.microsoft.com/office/powerpoint/2010/main" val="26913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saisie d’un acte génère son incrémentation sur la ligne de saisie, symbolisé par une icone. Exemple arrivée du patient</a:t>
            </a:r>
          </a:p>
          <a:p>
            <a:endParaRPr lang="fr-FR" dirty="0"/>
          </a:p>
        </p:txBody>
      </p:sp>
    </p:spTree>
    <p:extLst>
      <p:ext uri="{BB962C8B-B14F-4D97-AF65-F5344CB8AC3E}">
        <p14:creationId xmlns:p14="http://schemas.microsoft.com/office/powerpoint/2010/main" val="842656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configure les actions récurrentes sous forme de bouton, afin de permettre une saisie rapide. </a:t>
            </a:r>
          </a:p>
          <a:p>
            <a:endParaRPr lang="fr-FR" dirty="0"/>
          </a:p>
          <a:p>
            <a:r>
              <a:rPr lang="fr-FR" dirty="0"/>
              <a:t>A noter : démarrage d’un chronomètre pour les actions ayant un début et une fin. Ici, le fait de saisir une incision permet d’avoir en accès rapide à la fermeture</a:t>
            </a:r>
          </a:p>
        </p:txBody>
      </p:sp>
    </p:spTree>
    <p:extLst>
      <p:ext uri="{BB962C8B-B14F-4D97-AF65-F5344CB8AC3E}">
        <p14:creationId xmlns:p14="http://schemas.microsoft.com/office/powerpoint/2010/main" val="1425669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 séries d’actes » on privilégiera les saisies multiples.</a:t>
            </a:r>
          </a:p>
          <a:p>
            <a:r>
              <a:rPr lang="fr-FR" dirty="0"/>
              <a:t>On peut décomposer les séries d’ actes par thème : arrivée du patient, position sur table, pose de perfusion, antalgiques, sortie de salle… et les enchainer comme ici on a la SM avec l’arrivée du patient qui propose ensuite d’enchainer avec l’installation du patient… on pourra poursuivre avec par exemple la pose de perfusion puis la phase d’induction</a:t>
            </a:r>
          </a:p>
          <a:p>
            <a:endParaRPr lang="fr-FR" dirty="0"/>
          </a:p>
        </p:txBody>
      </p:sp>
    </p:spTree>
    <p:extLst>
      <p:ext uri="{BB962C8B-B14F-4D97-AF65-F5344CB8AC3E}">
        <p14:creationId xmlns:p14="http://schemas.microsoft.com/office/powerpoint/2010/main" val="1426025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aussi avoir des SM plus complète Ici une saisie qui débute de l’arrivée du patient jusqu’au démarrage de l’acte chirurgical… on pourra le décliner pour des chirurgies courtes (IVG, dents de sagesse…), mais aussi par type d’</a:t>
            </a:r>
            <a:r>
              <a:rPr lang="fr-FR" dirty="0" err="1"/>
              <a:t>anesthesie</a:t>
            </a:r>
            <a:r>
              <a:rPr lang="fr-FR" dirty="0"/>
              <a:t> (RACHI, Pose de </a:t>
            </a:r>
            <a:r>
              <a:rPr lang="fr-FR" dirty="0" err="1"/>
              <a:t>peri</a:t>
            </a:r>
            <a:r>
              <a:rPr lang="fr-FR" dirty="0"/>
              <a:t>, </a:t>
            </a:r>
            <a:r>
              <a:rPr lang="fr-FR" dirty="0" err="1"/>
              <a:t>Sequence</a:t>
            </a:r>
            <a:r>
              <a:rPr lang="fr-FR" dirty="0"/>
              <a:t> rapide…)</a:t>
            </a:r>
          </a:p>
          <a:p>
            <a:endParaRPr lang="fr-FR" dirty="0"/>
          </a:p>
          <a:p>
            <a:r>
              <a:rPr lang="fr-FR" dirty="0"/>
              <a:t>En modifiant le curseur on pourra se caler sur les horaires réelles (si saisie à posteriori)</a:t>
            </a:r>
          </a:p>
          <a:p>
            <a:r>
              <a:rPr lang="fr-FR" dirty="0"/>
              <a:t>On peut aussi, ouvrir la SM au démarrage et cliquer sur « heure actuelle » au fur et à mesure du déroulé des actions</a:t>
            </a:r>
          </a:p>
          <a:p>
            <a:endParaRPr lang="fr-FR" dirty="0"/>
          </a:p>
          <a:p>
            <a:r>
              <a:rPr lang="fr-FR" dirty="0"/>
              <a:t>SM : pré rempli, configuration en fonction des centres, tous les éléments sont saisis en un minimum de clics</a:t>
            </a:r>
          </a:p>
        </p:txBody>
      </p:sp>
    </p:spTree>
    <p:extLst>
      <p:ext uri="{BB962C8B-B14F-4D97-AF65-F5344CB8AC3E}">
        <p14:creationId xmlns:p14="http://schemas.microsoft.com/office/powerpoint/2010/main" val="406541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médicaments ou les sorties (pertes sanguines, diurèse…) un clic droit sur une ligne déjà remplie permet d’indiquer une nouvelle valeur</a:t>
            </a:r>
          </a:p>
        </p:txBody>
      </p:sp>
    </p:spTree>
    <p:extLst>
      <p:ext uri="{BB962C8B-B14F-4D97-AF65-F5344CB8AC3E}">
        <p14:creationId xmlns:p14="http://schemas.microsoft.com/office/powerpoint/2010/main" val="1585802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Diane </a:t>
            </a:r>
            <a:r>
              <a:rPr lang="en-US" dirty="0" err="1"/>
              <a:t>Anaesthesia</a:t>
            </a:r>
            <a:r>
              <a:rPr lang="en-US" dirty="0"/>
              <a:t> Software Demo Script : </a:t>
            </a:r>
          </a:p>
          <a:p>
            <a:pPr marL="0" marR="0" lvl="0" indent="0" defTabSz="914400" eaLnBrk="1" fontAlgn="auto" latinLnBrk="0" hangingPunct="1">
              <a:lnSpc>
                <a:spcPct val="100000"/>
              </a:lnSpc>
              <a:spcBef>
                <a:spcPts val="0"/>
              </a:spcBef>
              <a:spcAft>
                <a:spcPts val="0"/>
              </a:spcAft>
              <a:buClrTx/>
              <a:buSzTx/>
              <a:buFontTx/>
              <a:buNone/>
              <a:tabLst/>
              <a:defRPr/>
            </a:pPr>
            <a:r>
              <a:rPr lang="en-US" dirty="0"/>
              <a:t>It starts with the opening of the operating room up to the patient recording file closure and the room exit</a:t>
            </a:r>
          </a:p>
          <a:p>
            <a:pPr marL="0" marR="0" lvl="0" indent="0" defTabSz="914400" eaLnBrk="1" fontAlgn="auto" latinLnBrk="0" hangingPunct="1">
              <a:lnSpc>
                <a:spcPct val="100000"/>
              </a:lnSpc>
              <a:spcBef>
                <a:spcPts val="0"/>
              </a:spcBef>
              <a:spcAft>
                <a:spcPts val="0"/>
              </a:spcAft>
              <a:buClrTx/>
              <a:buSzTx/>
              <a:buFontTx/>
              <a:buNone/>
              <a:tabLst/>
              <a:defRPr/>
            </a:pPr>
            <a:r>
              <a:rPr lang="en-US" dirty="0"/>
              <a:t>We cover at that stage  the general patient window overview, as well as the different types of data entry</a:t>
            </a:r>
            <a:endParaRPr lang="fr-FR" dirty="0"/>
          </a:p>
        </p:txBody>
      </p:sp>
    </p:spTree>
    <p:extLst>
      <p:ext uri="{BB962C8B-B14F-4D97-AF65-F5344CB8AC3E}">
        <p14:creationId xmlns:p14="http://schemas.microsoft.com/office/powerpoint/2010/main" val="1550530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Les données </a:t>
            </a:r>
            <a:r>
              <a:rPr lang="fr-FR" sz="1200" dirty="0">
                <a:solidFill>
                  <a:srgbClr val="114F9D"/>
                </a:solidFill>
                <a:latin typeface="Montserrat" panose="00000500000000000000" pitchFamily="50" charset="0"/>
              </a:rPr>
              <a:t>des pousses-seringue connectés (</a:t>
            </a:r>
            <a:r>
              <a:rPr lang="fr-FR" sz="1200" dirty="0" err="1">
                <a:solidFill>
                  <a:srgbClr val="114F9D"/>
                </a:solidFill>
                <a:latin typeface="Montserrat" panose="00000500000000000000" pitchFamily="50" charset="0"/>
              </a:rPr>
              <a:t>Primea</a:t>
            </a:r>
            <a:r>
              <a:rPr lang="fr-FR" sz="1200" dirty="0">
                <a:solidFill>
                  <a:srgbClr val="114F9D"/>
                </a:solidFill>
                <a:latin typeface="Montserrat" panose="00000500000000000000" pitchFamily="50" charset="0"/>
              </a:rPr>
              <a:t>, </a:t>
            </a:r>
            <a:r>
              <a:rPr lang="fr-FR" sz="1200" dirty="0" err="1">
                <a:solidFill>
                  <a:srgbClr val="114F9D"/>
                </a:solidFill>
                <a:latin typeface="Montserrat" panose="00000500000000000000" pitchFamily="50" charset="0"/>
              </a:rPr>
              <a:t>Alaris</a:t>
            </a:r>
            <a:r>
              <a:rPr lang="fr-FR" sz="1200" dirty="0">
                <a:solidFill>
                  <a:srgbClr val="114F9D"/>
                </a:solidFill>
                <a:latin typeface="Montserrat" panose="00000500000000000000" pitchFamily="50" charset="0"/>
              </a:rPr>
              <a:t>…) seront </a:t>
            </a:r>
          </a:p>
          <a:p>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remontées automatiquement… </a:t>
            </a:r>
          </a:p>
          <a:p>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et les changements de débit seront incrémentés automatiquement aussi. </a:t>
            </a:r>
          </a:p>
          <a:p>
            <a:endParaRPr lang="fr-FR" dirty="0"/>
          </a:p>
        </p:txBody>
      </p:sp>
    </p:spTree>
    <p:extLst>
      <p:ext uri="{BB962C8B-B14F-4D97-AF65-F5344CB8AC3E}">
        <p14:creationId xmlns:p14="http://schemas.microsoft.com/office/powerpoint/2010/main" val="504903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t>
            </a:r>
            <a:r>
              <a:rPr lang="fr-FR" dirty="0" err="1"/>
              <a:t>donnéess</a:t>
            </a:r>
            <a:r>
              <a:rPr lang="fr-FR" dirty="0"/>
              <a:t> se présentent d’une façon choisie par les référents. L’utilisateur en salle peut modifier son affichage pour la journée. (courbe, aire, flèche, numérique… couleur des courbes…)</a:t>
            </a:r>
          </a:p>
        </p:txBody>
      </p:sp>
    </p:spTree>
    <p:extLst>
      <p:ext uri="{BB962C8B-B14F-4D97-AF65-F5344CB8AC3E}">
        <p14:creationId xmlns:p14="http://schemas.microsoft.com/office/powerpoint/2010/main" val="3022228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Voici le type de feuille d’</a:t>
            </a:r>
            <a:r>
              <a:rPr lang="fr-FR" dirty="0" err="1"/>
              <a:t>anesthesie</a:t>
            </a:r>
            <a:r>
              <a:rPr lang="fr-FR" dirty="0"/>
              <a:t> que nous pouvons avoir.; les couleurs peuvent être changées. Tout est configurable pour avoir une présentation « standard » pour le service, secteur… </a:t>
            </a:r>
          </a:p>
          <a:p>
            <a:r>
              <a:rPr lang="fr-FR" dirty="0"/>
              <a:t>Chaque individu peut choisir ce qu’il désire avoir comme type d’affichage… ça n’impactera pas l’affichage par défaut… </a:t>
            </a:r>
          </a:p>
          <a:p>
            <a:r>
              <a:rPr lang="fr-FR" dirty="0"/>
              <a:t>L’enregistrement des données se fait qq soit les choix mis à l’</a:t>
            </a:r>
            <a:r>
              <a:rPr lang="fr-FR" dirty="0" err="1"/>
              <a:t>ecran</a:t>
            </a:r>
            <a:r>
              <a:rPr lang="fr-FR" dirty="0"/>
              <a:t>. </a:t>
            </a:r>
          </a:p>
        </p:txBody>
      </p:sp>
    </p:spTree>
    <p:extLst>
      <p:ext uri="{BB962C8B-B14F-4D97-AF65-F5344CB8AC3E}">
        <p14:creationId xmlns:p14="http://schemas.microsoft.com/office/powerpoint/2010/main" val="2397838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Pour sortir de salle, on s’intéressera aux boutons situés en haut à gauche</a:t>
            </a:r>
          </a:p>
          <a:p>
            <a:endParaRPr lang="fr-FR" dirty="0"/>
          </a:p>
        </p:txBody>
      </p:sp>
    </p:spTree>
    <p:extLst>
      <p:ext uri="{BB962C8B-B14F-4D97-AF65-F5344CB8AC3E}">
        <p14:creationId xmlns:p14="http://schemas.microsoft.com/office/powerpoint/2010/main" val="3019809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bouton « fermeture du dossier » aura pour effet de rendre le dossier disponible pour la </a:t>
            </a:r>
            <a:r>
              <a:rPr lang="fr-FR" dirty="0" err="1"/>
              <a:t>sspi</a:t>
            </a:r>
            <a:endParaRPr lang="fr-FR" dirty="0"/>
          </a:p>
          <a:p>
            <a:endParaRPr lang="fr-FR" dirty="0"/>
          </a:p>
          <a:p>
            <a:r>
              <a:rPr lang="fr-FR" dirty="0"/>
              <a:t>Fenêtre de confirmation : rappel des actions qu’il eut été bien de réaliser avant la fermeture du dossier (exsufflation, fermeture du patient ;-)  )</a:t>
            </a:r>
          </a:p>
          <a:p>
            <a:r>
              <a:rPr lang="fr-FR" dirty="0"/>
              <a:t>mais aussi la feuille d’ouverture, la signature du médecin responsable de l’</a:t>
            </a:r>
            <a:r>
              <a:rPr lang="fr-FR" dirty="0" err="1"/>
              <a:t>anesthesie</a:t>
            </a:r>
            <a:r>
              <a:rPr lang="fr-FR" dirty="0"/>
              <a:t>… les complications</a:t>
            </a:r>
          </a:p>
          <a:p>
            <a:r>
              <a:rPr lang="fr-FR" dirty="0"/>
              <a:t>on peut rendre des critères bloquants à la fermeture…. </a:t>
            </a:r>
          </a:p>
          <a:p>
            <a:endParaRPr lang="fr-FR" dirty="0"/>
          </a:p>
          <a:p>
            <a:r>
              <a:rPr lang="fr-FR" dirty="0"/>
              <a:t>Les critères IPAQSS sont souvent demandés comme étant bloquant = présence ou absence de complications en per opératoire -&gt; accessible depuis cette fenêtre = gain de temps. </a:t>
            </a:r>
          </a:p>
        </p:txBody>
      </p:sp>
    </p:spTree>
    <p:extLst>
      <p:ext uri="{BB962C8B-B14F-4D97-AF65-F5344CB8AC3E}">
        <p14:creationId xmlns:p14="http://schemas.microsoft.com/office/powerpoint/2010/main" val="3905597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Appelée communément « la salle de réveil »</a:t>
            </a:r>
          </a:p>
        </p:txBody>
      </p:sp>
    </p:spTree>
    <p:extLst>
      <p:ext uri="{BB962C8B-B14F-4D97-AF65-F5344CB8AC3E}">
        <p14:creationId xmlns:p14="http://schemas.microsoft.com/office/powerpoint/2010/main" val="1109696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voir </a:t>
            </a:r>
            <a:r>
              <a:rPr lang="fr-FR" b="1" dirty="0"/>
              <a:t>QUI</a:t>
            </a:r>
            <a:r>
              <a:rPr lang="fr-FR" dirty="0"/>
              <a:t> est connecté et </a:t>
            </a:r>
            <a:r>
              <a:rPr lang="fr-FR" b="1" dirty="0"/>
              <a:t>OU </a:t>
            </a:r>
            <a:r>
              <a:rPr lang="fr-FR" dirty="0"/>
              <a:t> est positionné l’ordinateur dans l’arborescence</a:t>
            </a:r>
          </a:p>
        </p:txBody>
      </p:sp>
    </p:spTree>
    <p:extLst>
      <p:ext uri="{BB962C8B-B14F-4D97-AF65-F5344CB8AC3E}">
        <p14:creationId xmlns:p14="http://schemas.microsoft.com/office/powerpoint/2010/main" val="1125280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Afin de faciliter la recherche du patient « attendu », on se servira du filtre « attendu en réveil » -&gt; à l’affichage uniquement les patients en transfert</a:t>
            </a:r>
          </a:p>
        </p:txBody>
      </p:sp>
    </p:spTree>
    <p:extLst>
      <p:ext uri="{BB962C8B-B14F-4D97-AF65-F5344CB8AC3E}">
        <p14:creationId xmlns:p14="http://schemas.microsoft.com/office/powerpoint/2010/main" val="1520789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Apres la sélection du patient, on peut constater que le dossier à un statut « transfert en </a:t>
            </a:r>
            <a:r>
              <a:rPr lang="fr-FR" dirty="0" err="1"/>
              <a:t>sspi</a:t>
            </a:r>
            <a:r>
              <a:rPr lang="fr-FR" dirty="0"/>
              <a:t> »</a:t>
            </a:r>
          </a:p>
        </p:txBody>
      </p:sp>
    </p:spTree>
    <p:extLst>
      <p:ext uri="{BB962C8B-B14F-4D97-AF65-F5344CB8AC3E}">
        <p14:creationId xmlns:p14="http://schemas.microsoft.com/office/powerpoint/2010/main" val="3630964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feuille d’anesthésie a proprement parlé. Les zones d’information / la zone de boutons / la zone pour les entrées – sorties / la </a:t>
            </a:r>
            <a:r>
              <a:rPr lang="fr-FR" dirty="0" err="1"/>
              <a:t>zoen</a:t>
            </a:r>
            <a:r>
              <a:rPr lang="fr-FR" dirty="0"/>
              <a:t> de graphique</a:t>
            </a:r>
          </a:p>
          <a:p>
            <a:endParaRPr lang="fr-FR" dirty="0"/>
          </a:p>
          <a:p>
            <a:r>
              <a:rPr lang="fr-FR" dirty="0"/>
              <a:t>On va étudier chaque zone… à commencer par les zones d’informations</a:t>
            </a:r>
          </a:p>
          <a:p>
            <a:endParaRPr lang="fr-FR" dirty="0"/>
          </a:p>
        </p:txBody>
      </p:sp>
    </p:spTree>
    <p:extLst>
      <p:ext uri="{BB962C8B-B14F-4D97-AF65-F5344CB8AC3E}">
        <p14:creationId xmlns:p14="http://schemas.microsoft.com/office/powerpoint/2010/main" val="134227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18057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zone de gauche permet d’avoir à l’</a:t>
            </a:r>
            <a:r>
              <a:rPr lang="fr-FR" dirty="0" err="1"/>
              <a:t>ecran</a:t>
            </a:r>
            <a:r>
              <a:rPr lang="fr-FR" dirty="0"/>
              <a:t> toutes sortes d’info : </a:t>
            </a:r>
          </a:p>
          <a:p>
            <a:r>
              <a:rPr lang="fr-FR" dirty="0"/>
              <a:t>Info du patient : issu de la consultation avec notamment (poids/taille/ inter </a:t>
            </a:r>
            <a:r>
              <a:rPr lang="fr-FR" dirty="0" err="1"/>
              <a:t>prevue</a:t>
            </a:r>
            <a:r>
              <a:rPr lang="fr-FR" dirty="0"/>
              <a:t> et </a:t>
            </a:r>
            <a:r>
              <a:rPr lang="fr-FR" dirty="0" err="1"/>
              <a:t>Anesthesie</a:t>
            </a:r>
            <a:r>
              <a:rPr lang="fr-FR" dirty="0"/>
              <a:t> </a:t>
            </a:r>
            <a:r>
              <a:rPr lang="fr-FR" dirty="0" err="1"/>
              <a:t>prevue</a:t>
            </a:r>
            <a:r>
              <a:rPr lang="fr-FR" dirty="0"/>
              <a:t>) – ces </a:t>
            </a:r>
            <a:r>
              <a:rPr lang="fr-FR" dirty="0" err="1"/>
              <a:t>dernieres</a:t>
            </a:r>
            <a:r>
              <a:rPr lang="fr-FR" dirty="0"/>
              <a:t> info peuvent avoir été modifiées et le sont encore</a:t>
            </a:r>
          </a:p>
          <a:p>
            <a:endParaRPr lang="fr-FR" dirty="0"/>
          </a:p>
          <a:p>
            <a:r>
              <a:rPr lang="fr-FR" dirty="0"/>
              <a:t>-visualisation des chronos</a:t>
            </a:r>
          </a:p>
          <a:p>
            <a:endParaRPr lang="fr-FR" dirty="0"/>
          </a:p>
          <a:p>
            <a:r>
              <a:rPr lang="fr-FR" dirty="0"/>
              <a:t>Onglet suivant : </a:t>
            </a:r>
            <a:r>
              <a:rPr lang="fr-FR" dirty="0" err="1"/>
              <a:t>parametres</a:t>
            </a:r>
            <a:r>
              <a:rPr lang="fr-FR" dirty="0"/>
              <a:t> remontés des appareils connectés</a:t>
            </a:r>
          </a:p>
          <a:p>
            <a:r>
              <a:rPr lang="fr-FR" dirty="0"/>
              <a:t>+ remontées des </a:t>
            </a:r>
            <a:r>
              <a:rPr lang="fr-FR" dirty="0" err="1"/>
              <a:t>resultats</a:t>
            </a:r>
            <a:r>
              <a:rPr lang="fr-FR" dirty="0"/>
              <a:t> labo</a:t>
            </a:r>
          </a:p>
          <a:p>
            <a:endParaRPr lang="fr-FR" dirty="0"/>
          </a:p>
          <a:p>
            <a:r>
              <a:rPr lang="fr-FR" dirty="0"/>
              <a:t>Onglet suivant : personnel en salle (en automatique si renseigné en consultation, ou si </a:t>
            </a:r>
            <a:r>
              <a:rPr lang="fr-FR" dirty="0" err="1"/>
              <a:t>defini</a:t>
            </a:r>
            <a:r>
              <a:rPr lang="fr-FR" dirty="0"/>
              <a:t> comme </a:t>
            </a:r>
            <a:r>
              <a:rPr lang="fr-FR" dirty="0" err="1"/>
              <a:t>etant</a:t>
            </a:r>
            <a:r>
              <a:rPr lang="fr-FR" dirty="0"/>
              <a:t> le personnel du jour)</a:t>
            </a:r>
          </a:p>
        </p:txBody>
      </p:sp>
    </p:spTree>
    <p:extLst>
      <p:ext uri="{BB962C8B-B14F-4D97-AF65-F5344CB8AC3E}">
        <p14:creationId xmlns:p14="http://schemas.microsoft.com/office/powerpoint/2010/main" val="799770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bandeau supérieur est en affichage permanent. Il comporte des éléments importants tels que le nom du patient ainsi que son </a:t>
            </a:r>
            <a:r>
              <a:rPr lang="fr-FR" dirty="0" err="1"/>
              <a:t>age</a:t>
            </a:r>
            <a:r>
              <a:rPr lang="fr-FR" dirty="0"/>
              <a:t>, son poids, sa taille, son poids théorique</a:t>
            </a:r>
          </a:p>
          <a:p>
            <a:r>
              <a:rPr lang="fr-FR" dirty="0"/>
              <a:t>On y retrouve aussi les allergies du patient</a:t>
            </a:r>
          </a:p>
        </p:txBody>
      </p:sp>
    </p:spTree>
    <p:extLst>
      <p:ext uri="{BB962C8B-B14F-4D97-AF65-F5344CB8AC3E}">
        <p14:creationId xmlns:p14="http://schemas.microsoft.com/office/powerpoint/2010/main" val="1588849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Zone de boutons : configurable. On installera des boutons correspondant à l’activité du lieu. </a:t>
            </a:r>
          </a:p>
          <a:p>
            <a:endParaRPr lang="fr-FR" dirty="0"/>
          </a:p>
          <a:p>
            <a:endParaRPr lang="fr-FR" dirty="0"/>
          </a:p>
        </p:txBody>
      </p:sp>
    </p:spTree>
    <p:extLst>
      <p:ext uri="{BB962C8B-B14F-4D97-AF65-F5344CB8AC3E}">
        <p14:creationId xmlns:p14="http://schemas.microsoft.com/office/powerpoint/2010/main" val="2647883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INFOS importante: la ligne verte </a:t>
            </a:r>
            <a:r>
              <a:rPr lang="fr-FR" dirty="0" err="1"/>
              <a:t>represente</a:t>
            </a:r>
            <a:r>
              <a:rPr lang="fr-FR" dirty="0"/>
              <a:t> l’heure actuelle</a:t>
            </a:r>
          </a:p>
          <a:p>
            <a:r>
              <a:rPr lang="fr-FR" dirty="0"/>
              <a:t>La ligne rouge représente le moment de la fermeture du dossier en salle d’opération</a:t>
            </a:r>
          </a:p>
          <a:p>
            <a:r>
              <a:rPr lang="fr-FR" dirty="0"/>
              <a:t>Ligne montrant l’unité d’espace : ici toute la partie soulignée en vert : bloc </a:t>
            </a:r>
            <a:r>
              <a:rPr lang="fr-FR" dirty="0" err="1"/>
              <a:t>operatoire</a:t>
            </a:r>
            <a:r>
              <a:rPr lang="fr-FR" dirty="0"/>
              <a:t> // soulignée rouge : salle de </a:t>
            </a:r>
            <a:r>
              <a:rPr lang="fr-FR" dirty="0" err="1"/>
              <a:t>reveil</a:t>
            </a:r>
            <a:r>
              <a:rPr lang="fr-FR" dirty="0"/>
              <a:t> // gris temps ou le dossier était fermé</a:t>
            </a:r>
          </a:p>
          <a:p>
            <a:endParaRPr lang="fr-FR" dirty="0"/>
          </a:p>
          <a:p>
            <a:r>
              <a:rPr lang="fr-FR" dirty="0"/>
              <a:t>On a donc en visuel, tout ce qui s’est passé au bloc opératoire. On peut avoir une vue d’ensemble ou plus détaillée. Les </a:t>
            </a:r>
            <a:r>
              <a:rPr lang="fr-FR" dirty="0" err="1"/>
              <a:t>élèments</a:t>
            </a:r>
            <a:r>
              <a:rPr lang="fr-FR" dirty="0"/>
              <a:t> de cette partie là ne sont plus modifiable. ( PAS suppression mais ajout possible)</a:t>
            </a:r>
          </a:p>
        </p:txBody>
      </p:sp>
    </p:spTree>
    <p:extLst>
      <p:ext uri="{BB962C8B-B14F-4D97-AF65-F5344CB8AC3E}">
        <p14:creationId xmlns:p14="http://schemas.microsoft.com/office/powerpoint/2010/main" val="403099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va s’</a:t>
            </a:r>
            <a:r>
              <a:rPr lang="fr-FR" dirty="0" err="1"/>
              <a:t>interesser</a:t>
            </a:r>
            <a:r>
              <a:rPr lang="fr-FR" dirty="0"/>
              <a:t> maintenant à la partie centrale : la zone de boutons et les graph…. Et comment saisir les infos… </a:t>
            </a:r>
          </a:p>
        </p:txBody>
      </p:sp>
    </p:spTree>
    <p:extLst>
      <p:ext uri="{BB962C8B-B14F-4D97-AF65-F5344CB8AC3E}">
        <p14:creationId xmlns:p14="http://schemas.microsoft.com/office/powerpoint/2010/main" val="1316424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actes simples et </a:t>
            </a:r>
            <a:r>
              <a:rPr lang="fr-FR" dirty="0" err="1"/>
              <a:t>recurrents</a:t>
            </a:r>
            <a:r>
              <a:rPr lang="fr-FR" dirty="0"/>
              <a:t>, on mettra en place des boutons </a:t>
            </a:r>
          </a:p>
          <a:p>
            <a:r>
              <a:rPr lang="fr-FR" dirty="0"/>
              <a:t>La saisie d’un acte génère son incrémentation sur la ligne de saisie, symbolisé par un icone. Exemple arrivée du patient.</a:t>
            </a:r>
          </a:p>
          <a:p>
            <a:r>
              <a:rPr lang="fr-FR" dirty="0"/>
              <a:t>Cela initie un chrono, qui permettra de clore l’évènement simplement</a:t>
            </a:r>
          </a:p>
          <a:p>
            <a:endParaRPr lang="fr-FR" dirty="0"/>
          </a:p>
        </p:txBody>
      </p:sp>
    </p:spTree>
    <p:extLst>
      <p:ext uri="{BB962C8B-B14F-4D97-AF65-F5344CB8AC3E}">
        <p14:creationId xmlns:p14="http://schemas.microsoft.com/office/powerpoint/2010/main" val="1270661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Possibilité de créer les saisies multiples en se fondant sur les activités récurrentes du site. </a:t>
            </a:r>
          </a:p>
          <a:p>
            <a:r>
              <a:rPr lang="fr-FR" dirty="0"/>
              <a:t>On peut tout à fait </a:t>
            </a:r>
            <a:r>
              <a:rPr lang="fr-FR" dirty="0" err="1"/>
              <a:t>imagienr</a:t>
            </a:r>
            <a:r>
              <a:rPr lang="fr-FR" dirty="0"/>
              <a:t> une SM avec tous les types de drainages… ou les actions récurrentes de l’entrée en </a:t>
            </a:r>
            <a:r>
              <a:rPr lang="fr-FR" dirty="0" err="1"/>
              <a:t>sspi</a:t>
            </a:r>
            <a:r>
              <a:rPr lang="fr-FR" dirty="0"/>
              <a:t>… </a:t>
            </a:r>
          </a:p>
        </p:txBody>
      </p:sp>
    </p:spTree>
    <p:extLst>
      <p:ext uri="{BB962C8B-B14F-4D97-AF65-F5344CB8AC3E}">
        <p14:creationId xmlns:p14="http://schemas.microsoft.com/office/powerpoint/2010/main" val="3779745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médicaments ou les sorties (pertes sanguines, </a:t>
            </a:r>
            <a:r>
              <a:rPr lang="fr-FR" dirty="0" err="1"/>
              <a:t>diurese</a:t>
            </a:r>
            <a:r>
              <a:rPr lang="fr-FR" dirty="0"/>
              <a:t>…) un clic droit sur une ligne déjà remplie permet d’indiquer une nouvelle valeur</a:t>
            </a:r>
          </a:p>
        </p:txBody>
      </p:sp>
    </p:spTree>
    <p:extLst>
      <p:ext uri="{BB962C8B-B14F-4D97-AF65-F5344CB8AC3E}">
        <p14:creationId xmlns:p14="http://schemas.microsoft.com/office/powerpoint/2010/main" val="2941250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médicaments ou les sorties (pertes sanguines, </a:t>
            </a:r>
            <a:r>
              <a:rPr lang="fr-FR" dirty="0" err="1"/>
              <a:t>diurese</a:t>
            </a:r>
            <a:r>
              <a:rPr lang="fr-FR" dirty="0"/>
              <a:t>, suivi des </a:t>
            </a:r>
            <a:r>
              <a:rPr lang="fr-FR" dirty="0" err="1"/>
              <a:t>redons</a:t>
            </a:r>
            <a:r>
              <a:rPr lang="fr-FR" dirty="0"/>
              <a:t>…) :un clic droit sur une ligne déjà remplie permet d’indiquer une nouvelle valeur</a:t>
            </a:r>
          </a:p>
        </p:txBody>
      </p:sp>
    </p:spTree>
    <p:extLst>
      <p:ext uri="{BB962C8B-B14F-4D97-AF65-F5344CB8AC3E}">
        <p14:creationId xmlns:p14="http://schemas.microsoft.com/office/powerpoint/2010/main" val="1845378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Pour sortir de salle, on s’intéressera aux boutons situés en haut à gauche</a:t>
            </a:r>
          </a:p>
          <a:p>
            <a:endParaRPr lang="fr-FR" dirty="0"/>
          </a:p>
        </p:txBody>
      </p:sp>
    </p:spTree>
    <p:extLst>
      <p:ext uri="{BB962C8B-B14F-4D97-AF65-F5344CB8AC3E}">
        <p14:creationId xmlns:p14="http://schemas.microsoft.com/office/powerpoint/2010/main" val="362925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démarrage du logiciel on arrive sur la page d’accueil</a:t>
            </a:r>
          </a:p>
          <a:p>
            <a:r>
              <a:rPr lang="fr-FR" dirty="0"/>
              <a:t>on peut voir </a:t>
            </a:r>
            <a:r>
              <a:rPr lang="fr-FR" b="1" dirty="0"/>
              <a:t>QUI</a:t>
            </a:r>
            <a:r>
              <a:rPr lang="fr-FR" dirty="0"/>
              <a:t> est connecté et </a:t>
            </a:r>
            <a:r>
              <a:rPr lang="fr-FR" b="1" dirty="0"/>
              <a:t>OU </a:t>
            </a:r>
            <a:r>
              <a:rPr lang="fr-FR" dirty="0"/>
              <a:t> est positionné l’ordinateur dans l’arborescence</a:t>
            </a:r>
          </a:p>
        </p:txBody>
      </p:sp>
    </p:spTree>
    <p:extLst>
      <p:ext uri="{BB962C8B-B14F-4D97-AF65-F5344CB8AC3E}">
        <p14:creationId xmlns:p14="http://schemas.microsoft.com/office/powerpoint/2010/main" val="3740906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bouton « </a:t>
            </a:r>
            <a:r>
              <a:rPr lang="fr-FR" dirty="0" err="1"/>
              <a:t>cloture</a:t>
            </a:r>
            <a:r>
              <a:rPr lang="fr-FR" dirty="0"/>
              <a:t> du dossier » aura pour effet de </a:t>
            </a:r>
            <a:r>
              <a:rPr lang="fr-FR" dirty="0" err="1"/>
              <a:t>cloturer</a:t>
            </a:r>
            <a:r>
              <a:rPr lang="fr-FR" dirty="0"/>
              <a:t> le dossier. Il pourra </a:t>
            </a:r>
            <a:r>
              <a:rPr lang="fr-FR" dirty="0" err="1"/>
              <a:t>etre</a:t>
            </a:r>
            <a:r>
              <a:rPr lang="fr-FR" dirty="0"/>
              <a:t> repris pendant une durée paramétrable. En générale 24H</a:t>
            </a:r>
          </a:p>
          <a:p>
            <a:endParaRPr lang="fr-FR" dirty="0"/>
          </a:p>
          <a:p>
            <a:r>
              <a:rPr lang="fr-FR" dirty="0"/>
              <a:t>Fenêtre de confirmation : rappel des actions qu’il eut été bien de réaliser avant la fermeture du dossier (check </a:t>
            </a:r>
            <a:r>
              <a:rPr lang="fr-FR" dirty="0" err="1"/>
              <a:t>list</a:t>
            </a:r>
            <a:r>
              <a:rPr lang="fr-FR" dirty="0"/>
              <a:t>, score de sortie, </a:t>
            </a:r>
            <a:r>
              <a:rPr lang="fr-FR" dirty="0" err="1"/>
              <a:t>evaluation</a:t>
            </a:r>
            <a:r>
              <a:rPr lang="fr-FR" dirty="0"/>
              <a:t> de la douleur…)</a:t>
            </a:r>
          </a:p>
          <a:p>
            <a:r>
              <a:rPr lang="fr-FR" dirty="0"/>
              <a:t>mais aussi la feuille d’ouverture, la signature de sortie de </a:t>
            </a:r>
            <a:r>
              <a:rPr lang="fr-FR" dirty="0" err="1"/>
              <a:t>sspi</a:t>
            </a:r>
            <a:r>
              <a:rPr lang="fr-FR" dirty="0"/>
              <a:t>… </a:t>
            </a:r>
          </a:p>
          <a:p>
            <a:r>
              <a:rPr lang="fr-FR" dirty="0"/>
              <a:t>on peut rendre des critères bloquants à la fermeture…. </a:t>
            </a:r>
          </a:p>
          <a:p>
            <a:endParaRPr lang="fr-FR" dirty="0"/>
          </a:p>
          <a:p>
            <a:r>
              <a:rPr lang="fr-FR" dirty="0"/>
              <a:t>Les critères IPAQSS sont souvent demandés comme étant bloquant = présence ou absence de complications en post opératoire, score de sortie de </a:t>
            </a:r>
            <a:r>
              <a:rPr lang="fr-FR" dirty="0" err="1"/>
              <a:t>Sspi</a:t>
            </a:r>
            <a:r>
              <a:rPr lang="fr-FR" dirty="0"/>
              <a:t> (</a:t>
            </a:r>
            <a:r>
              <a:rPr lang="fr-FR" dirty="0" err="1"/>
              <a:t>aldrete</a:t>
            </a:r>
            <a:r>
              <a:rPr lang="fr-FR" dirty="0"/>
              <a:t>, Evaluation de la douleur)</a:t>
            </a:r>
          </a:p>
        </p:txBody>
      </p:sp>
    </p:spTree>
    <p:extLst>
      <p:ext uri="{BB962C8B-B14F-4D97-AF65-F5344CB8AC3E}">
        <p14:creationId xmlns:p14="http://schemas.microsoft.com/office/powerpoint/2010/main" val="3508819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a:t>
            </a:r>
            <a:r>
              <a:rPr lang="fr-FR" dirty="0" err="1"/>
              <a:t>cloture</a:t>
            </a:r>
            <a:r>
              <a:rPr lang="fr-FR" dirty="0"/>
              <a:t> d’un dossier, génère un compte rendu d’</a:t>
            </a:r>
            <a:r>
              <a:rPr lang="fr-FR" dirty="0" err="1"/>
              <a:t>anesthesie</a:t>
            </a:r>
            <a:r>
              <a:rPr lang="fr-FR" dirty="0"/>
              <a:t> </a:t>
            </a:r>
          </a:p>
        </p:txBody>
      </p:sp>
    </p:spTree>
    <p:extLst>
      <p:ext uri="{BB962C8B-B14F-4D97-AF65-F5344CB8AC3E}">
        <p14:creationId xmlns:p14="http://schemas.microsoft.com/office/powerpoint/2010/main" val="229910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compte rendu standard est adapté aux centres. </a:t>
            </a:r>
          </a:p>
          <a:p>
            <a:r>
              <a:rPr lang="fr-FR" dirty="0"/>
              <a:t>Dans certains cas, il est aussi possible et de façon aisée de rajouter des critères à l’impression. </a:t>
            </a:r>
          </a:p>
        </p:txBody>
      </p:sp>
    </p:spTree>
    <p:extLst>
      <p:ext uri="{BB962C8B-B14F-4D97-AF65-F5344CB8AC3E}">
        <p14:creationId xmlns:p14="http://schemas.microsoft.com/office/powerpoint/2010/main" val="2610183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1282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Présentation du logiciel Diane </a:t>
            </a:r>
            <a:r>
              <a:rPr lang="fr-FR" dirty="0" err="1"/>
              <a:t>Anesthesie</a:t>
            </a:r>
            <a:r>
              <a:rPr lang="fr-FR" dirty="0"/>
              <a:t> : le déroulé comprend du démarrage de la salle d’intervention jusqu’à la clôture du dossier. On verra la vue générale du dossier mais aussi les différents types de saisie qu’il existe</a:t>
            </a:r>
          </a:p>
          <a:p>
            <a:endParaRPr lang="fr-FR" dirty="0"/>
          </a:p>
        </p:txBody>
      </p:sp>
    </p:spTree>
    <p:extLst>
      <p:ext uri="{BB962C8B-B14F-4D97-AF65-F5344CB8AC3E}">
        <p14:creationId xmlns:p14="http://schemas.microsoft.com/office/powerpoint/2010/main" val="419483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 toutes choses, il est proposé de remplir la feuille d’ouverture de salle (check </a:t>
            </a:r>
            <a:r>
              <a:rPr lang="fr-FR" dirty="0" err="1"/>
              <a:t>list</a:t>
            </a:r>
            <a:r>
              <a:rPr lang="fr-FR" dirty="0"/>
              <a:t>)</a:t>
            </a:r>
          </a:p>
          <a:p>
            <a:endParaRPr lang="fr-FR" dirty="0"/>
          </a:p>
          <a:p>
            <a:r>
              <a:rPr lang="fr-FR" dirty="0"/>
              <a:t>Feuille adaptée au centre</a:t>
            </a:r>
          </a:p>
          <a:p>
            <a:endParaRPr lang="fr-FR" dirty="0"/>
          </a:p>
          <a:p>
            <a:r>
              <a:rPr lang="fr-FR" dirty="0"/>
              <a:t>À remplir et à valider une fois / 24 h</a:t>
            </a:r>
          </a:p>
          <a:p>
            <a:endParaRPr lang="fr-FR" dirty="0"/>
          </a:p>
          <a:p>
            <a:r>
              <a:rPr lang="fr-FR" dirty="0"/>
              <a:t>Elle peut être remplie ultérieurement en cas d’urgence. </a:t>
            </a:r>
          </a:p>
        </p:txBody>
      </p:sp>
    </p:spTree>
    <p:extLst>
      <p:ext uri="{BB962C8B-B14F-4D97-AF65-F5344CB8AC3E}">
        <p14:creationId xmlns:p14="http://schemas.microsoft.com/office/powerpoint/2010/main" val="323044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ensuite proposé de sélectionner le patient. </a:t>
            </a:r>
          </a:p>
          <a:p>
            <a:r>
              <a:rPr lang="fr-FR" dirty="0"/>
              <a:t>Ce qui génère le listing correspondant</a:t>
            </a:r>
          </a:p>
          <a:p>
            <a:r>
              <a:rPr lang="fr-FR" dirty="0"/>
              <a:t>Apres la </a:t>
            </a:r>
            <a:r>
              <a:rPr lang="fr-FR" dirty="0" err="1"/>
              <a:t>selection</a:t>
            </a:r>
            <a:r>
              <a:rPr lang="fr-FR" dirty="0"/>
              <a:t> du patient, on va choisir le dossier qui nous </a:t>
            </a:r>
            <a:r>
              <a:rPr lang="fr-FR" dirty="0" err="1"/>
              <a:t>interresse</a:t>
            </a:r>
            <a:endParaRPr lang="fr-FR" dirty="0"/>
          </a:p>
        </p:txBody>
      </p:sp>
    </p:spTree>
    <p:extLst>
      <p:ext uri="{BB962C8B-B14F-4D97-AF65-F5344CB8AC3E}">
        <p14:creationId xmlns:p14="http://schemas.microsoft.com/office/powerpoint/2010/main" val="17728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On peut voir tous les dossiers connus du patient </a:t>
            </a:r>
            <a:r>
              <a:rPr lang="fr-FR" dirty="0" err="1"/>
              <a:t>selectionné</a:t>
            </a:r>
            <a:r>
              <a:rPr lang="fr-FR" dirty="0"/>
              <a:t> avec différents statuts (terminée. Non réalisée. Transfert en </a:t>
            </a:r>
            <a:r>
              <a:rPr lang="fr-FR" dirty="0" err="1"/>
              <a:t>sspi</a:t>
            </a:r>
            <a:r>
              <a:rPr lang="fr-FR" dirty="0"/>
              <a:t>)</a:t>
            </a:r>
          </a:p>
          <a:p>
            <a:endParaRPr lang="fr-FR" dirty="0"/>
          </a:p>
          <a:p>
            <a:r>
              <a:rPr lang="fr-FR" dirty="0"/>
              <a:t>Actions réalisables à cette étape : </a:t>
            </a:r>
          </a:p>
          <a:p>
            <a:r>
              <a:rPr lang="fr-FR" dirty="0"/>
              <a:t>- Démarrage du dossier tel que prévu</a:t>
            </a:r>
          </a:p>
          <a:p>
            <a:r>
              <a:rPr lang="fr-FR" dirty="0"/>
              <a:t>- Création d’une nouvelle intervention</a:t>
            </a:r>
          </a:p>
          <a:p>
            <a:pPr marL="0" indent="0">
              <a:buFontTx/>
              <a:buNone/>
            </a:pPr>
            <a:r>
              <a:rPr lang="fr-FR" dirty="0"/>
              <a:t>- Création d’une nouvelle consultation</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OUVERTURE possible d’un dossier à une date différente que celle prévue initialement</a:t>
            </a:r>
          </a:p>
          <a:p>
            <a:pPr marL="171450" marR="0" lvl="0" indent="-171450" defTabSz="914400" eaLnBrk="1" fontAlgn="auto" latinLnBrk="0" hangingPunct="1">
              <a:lnSpc>
                <a:spcPct val="100000"/>
              </a:lnSpc>
              <a:spcBef>
                <a:spcPts val="0"/>
              </a:spcBef>
              <a:spcAft>
                <a:spcPts val="0"/>
              </a:spcAft>
              <a:buClrTx/>
              <a:buSzTx/>
              <a:buFontTx/>
              <a:buChar char="-"/>
              <a:tabLst/>
              <a:defRPr/>
            </a:pPr>
            <a:r>
              <a:rPr lang="fr-FR" dirty="0"/>
              <a:t>Visualisation d’un dossier antérieur (</a:t>
            </a:r>
            <a:r>
              <a:rPr lang="fr-FR" dirty="0" err="1"/>
              <a:t>cf</a:t>
            </a:r>
            <a:r>
              <a:rPr lang="fr-FR" dirty="0"/>
              <a:t> diapo suivante)</a:t>
            </a:r>
          </a:p>
          <a:p>
            <a:pPr marL="171450" indent="-171450">
              <a:buFontTx/>
              <a:buChar char="-"/>
            </a:pPr>
            <a:endParaRPr lang="fr-FR" dirty="0"/>
          </a:p>
          <a:p>
            <a:endParaRPr lang="fr-FR" dirty="0"/>
          </a:p>
          <a:p>
            <a:pPr marL="171450" indent="-171450">
              <a:buFontTx/>
              <a:buChar char="-"/>
            </a:pPr>
            <a:endParaRPr lang="fr-FR" dirty="0"/>
          </a:p>
        </p:txBody>
      </p:sp>
    </p:spTree>
    <p:extLst>
      <p:ext uri="{BB962C8B-B14F-4D97-AF65-F5344CB8AC3E}">
        <p14:creationId xmlns:p14="http://schemas.microsoft.com/office/powerpoint/2010/main" val="233811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Pour visualiser un dossier antérieur, il suffira de le sélectionner et nous aurons accès à TOUS les éléments de cette intervention</a:t>
            </a:r>
          </a:p>
        </p:txBody>
      </p:sp>
    </p:spTree>
    <p:extLst>
      <p:ext uri="{BB962C8B-B14F-4D97-AF65-F5344CB8AC3E}">
        <p14:creationId xmlns:p14="http://schemas.microsoft.com/office/powerpoint/2010/main" val="392782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feuille d’anesthésie a proprement parlé. Les zones d’information / la zone de boutons / la zone pour les entrées – sorties / la </a:t>
            </a:r>
            <a:r>
              <a:rPr lang="fr-FR" dirty="0" err="1"/>
              <a:t>zoen</a:t>
            </a:r>
            <a:r>
              <a:rPr lang="fr-FR" dirty="0"/>
              <a:t> de graphique</a:t>
            </a:r>
          </a:p>
          <a:p>
            <a:endParaRPr lang="fr-FR" dirty="0"/>
          </a:p>
          <a:p>
            <a:r>
              <a:rPr lang="fr-FR" dirty="0"/>
              <a:t>On va étudier chaque zone… à commencer par les zones d’informations</a:t>
            </a:r>
          </a:p>
          <a:p>
            <a:endParaRPr lang="fr-FR" dirty="0"/>
          </a:p>
        </p:txBody>
      </p:sp>
    </p:spTree>
    <p:extLst>
      <p:ext uri="{BB962C8B-B14F-4D97-AF65-F5344CB8AC3E}">
        <p14:creationId xmlns:p14="http://schemas.microsoft.com/office/powerpoint/2010/main" val="379850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slide" Target="slide41.xml"/><Relationship Id="rId4" Type="http://schemas.openxmlformats.org/officeDocument/2006/relationships/slide" Target="slide2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0.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27.xml"/><Relationship Id="rId2" Type="http://schemas.openxmlformats.org/officeDocument/2006/relationships/notesSlide" Target="../notesSlides/notesSlide44.xml"/><Relationship Id="rId16"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6.xml"/><Relationship Id="rId5" Type="http://schemas.openxmlformats.org/officeDocument/2006/relationships/slide" Target="slide6.xml"/><Relationship Id="rId15" Type="http://schemas.openxmlformats.org/officeDocument/2006/relationships/slide" Target="slide40.xml"/><Relationship Id="rId10" Type="http://schemas.openxmlformats.org/officeDocument/2006/relationships/slide" Target="slide44.xml"/><Relationship Id="rId4" Type="http://schemas.openxmlformats.org/officeDocument/2006/relationships/slide" Target="slide5.xml"/><Relationship Id="rId9" Type="http://schemas.openxmlformats.org/officeDocument/2006/relationships/slide" Target="slide15.xml"/><Relationship Id="rId14" Type="http://schemas.openxmlformats.org/officeDocument/2006/relationships/slide" Target="slide29.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3559405" y="4198067"/>
            <a:ext cx="4193946" cy="977569"/>
          </a:xfrm>
          <a:prstGeom prst="rect">
            <a:avLst/>
          </a:prstGeom>
        </p:spPr>
        <p:txBody>
          <a:bodyPr>
            <a:normAutofit/>
          </a:bodyPr>
          <a:lstStyle/>
          <a:p>
            <a:r>
              <a:rPr lang="fr-FR" sz="5400" dirty="0">
                <a:solidFill>
                  <a:srgbClr val="114F9D"/>
                </a:solidFill>
                <a:latin typeface="Montserrat" panose="00000500000000000000" pitchFamily="50" charset="0"/>
              </a:rPr>
              <a:t>Anesthésie</a:t>
            </a:r>
            <a:endParaRPr dirty="0">
              <a:solidFill>
                <a:srgbClr val="114F9D"/>
              </a:solidFill>
              <a:latin typeface="Montserrat"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id="{37563E50-03AE-4BD6-9B20-0A469D4700ED}"/>
              </a:ext>
            </a:extLst>
          </p:cNvPr>
          <p:cNvSpPr txBox="1"/>
          <p:nvPr/>
        </p:nvSpPr>
        <p:spPr>
          <a:xfrm>
            <a:off x="154499" y="980801"/>
            <a:ext cx="1701660"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Zone d’informations</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Zone de</a:t>
            </a:r>
          </a:p>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boutons </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92666" y="5633140"/>
            <a:ext cx="506644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Zones de graphiques (récupération de données principalement) </a:t>
            </a:r>
          </a:p>
        </p:txBody>
      </p:sp>
      <p:sp>
        <p:nvSpPr>
          <p:cNvPr id="5" name="Rectangle 4">
            <a:extLst>
              <a:ext uri="{FF2B5EF4-FFF2-40B4-BE49-F238E27FC236}">
                <a16:creationId xmlns:a16="http://schemas.microsoft.com/office/drawing/2014/main" id="{E46ED882-D419-4998-BAB6-95809C78191C}"/>
              </a:ext>
            </a:extLst>
          </p:cNvPr>
          <p:cNvSpPr/>
          <p:nvPr/>
        </p:nvSpPr>
        <p:spPr>
          <a:xfrm>
            <a:off x="3583395" y="2568078"/>
            <a:ext cx="2873064" cy="461665"/>
          </a:xfrm>
          <a:prstGeom prst="rect">
            <a:avLst/>
          </a:prstGeom>
        </p:spPr>
        <p:txBody>
          <a:bodyPr wrap="square">
            <a:spAutoFit/>
          </a:bodyPr>
          <a:lstStyle/>
          <a:p>
            <a:r>
              <a:rPr lang="fr-FR" sz="1200" dirty="0">
                <a:solidFill>
                  <a:srgbClr val="114F9D"/>
                </a:solidFill>
                <a:latin typeface="Montserrat" panose="00000500000000000000" pitchFamily="50" charset="0"/>
              </a:rPr>
              <a:t>Entrées / Sorties (médicaments, </a:t>
            </a:r>
            <a:r>
              <a:rPr lang="fr-FR" sz="1200" dirty="0" err="1">
                <a:solidFill>
                  <a:srgbClr val="114F9D"/>
                </a:solidFill>
                <a:latin typeface="Montserrat" panose="00000500000000000000" pitchFamily="50" charset="0"/>
              </a:rPr>
              <a:t>diurese</a:t>
            </a:r>
            <a:r>
              <a:rPr lang="fr-FR" sz="1200" dirty="0">
                <a:solidFill>
                  <a:srgbClr val="114F9D"/>
                </a:solidFill>
                <a:latin typeface="Montserrat" panose="00000500000000000000" pitchFamily="50" charset="0"/>
              </a:rPr>
              <a:t>, pertes sanguines)</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a:t>
            </a:r>
            <a:r>
              <a:rPr lang="fr-FR" sz="1800" dirty="0">
                <a:latin typeface="Montserrat" panose="00000500000000000000" pitchFamily="50" charset="0"/>
              </a:rPr>
              <a:t>: Présentation </a:t>
            </a:r>
          </a:p>
        </p:txBody>
      </p:sp>
      <p:sp>
        <p:nvSpPr>
          <p:cNvPr id="8" name="Rectangle 7">
            <a:extLst>
              <a:ext uri="{FF2B5EF4-FFF2-40B4-BE49-F238E27FC236}">
                <a16:creationId xmlns:a16="http://schemas.microsoft.com/office/drawing/2014/main"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80DECB5C-4ECF-4A2D-80FC-8A1E0D49D94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3583395" y="2568078"/>
            <a:ext cx="2594768"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247666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8" grpId="0" animBg="1"/>
      <p:bldP spid="5" grpId="0"/>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5784A11-68AB-483F-9D81-7D51F475C014}"/>
              </a:ext>
            </a:extLst>
          </p:cNvPr>
          <p:cNvPicPr>
            <a:picLocks noChangeAspect="1"/>
          </p:cNvPicPr>
          <p:nvPr/>
        </p:nvPicPr>
        <p:blipFill>
          <a:blip r:embed="rId3"/>
          <a:stretch>
            <a:fillRect/>
          </a:stretch>
        </p:blipFill>
        <p:spPr>
          <a:xfrm>
            <a:off x="7881522" y="1080176"/>
            <a:ext cx="982220" cy="3413758"/>
          </a:xfrm>
          <a:prstGeom prst="rect">
            <a:avLst/>
          </a:prstGeom>
          <a:ln>
            <a:solidFill>
              <a:srgbClr val="114F9D"/>
            </a:solidFill>
          </a:ln>
        </p:spPr>
      </p:pic>
      <p:sp>
        <p:nvSpPr>
          <p:cNvPr id="26" name="Ellipse 25">
            <a:extLst>
              <a:ext uri="{FF2B5EF4-FFF2-40B4-BE49-F238E27FC236}">
                <a16:creationId xmlns:a16="http://schemas.microsoft.com/office/drawing/2014/main" id="{2B880BC8-1932-4C20-BEDB-77E908BEE9A3}"/>
              </a:ext>
            </a:extLst>
          </p:cNvPr>
          <p:cNvSpPr/>
          <p:nvPr/>
        </p:nvSpPr>
        <p:spPr>
          <a:xfrm>
            <a:off x="6948699" y="2104824"/>
            <a:ext cx="1553777" cy="839711"/>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11" name="Image 10">
            <a:extLst>
              <a:ext uri="{FF2B5EF4-FFF2-40B4-BE49-F238E27FC236}">
                <a16:creationId xmlns:a16="http://schemas.microsoft.com/office/drawing/2014/main" id="{869048CC-BDAF-455A-B7AB-F6C26F12CF6A}"/>
              </a:ext>
            </a:extLst>
          </p:cNvPr>
          <p:cNvPicPr>
            <a:picLocks noChangeAspect="1"/>
          </p:cNvPicPr>
          <p:nvPr/>
        </p:nvPicPr>
        <p:blipFill>
          <a:blip r:embed="rId4"/>
          <a:stretch>
            <a:fillRect/>
          </a:stretch>
        </p:blipFill>
        <p:spPr>
          <a:xfrm>
            <a:off x="5940835" y="2207525"/>
            <a:ext cx="982220" cy="3435569"/>
          </a:xfrm>
          <a:prstGeom prst="rect">
            <a:avLst/>
          </a:prstGeom>
          <a:ln>
            <a:solidFill>
              <a:srgbClr val="114F9D"/>
            </a:solidFill>
          </a:ln>
        </p:spPr>
      </p:pic>
      <p:pic>
        <p:nvPicPr>
          <p:cNvPr id="10" name="Image 9">
            <a:extLst>
              <a:ext uri="{FF2B5EF4-FFF2-40B4-BE49-F238E27FC236}">
                <a16:creationId xmlns:a16="http://schemas.microsoft.com/office/drawing/2014/main" id="{A007C59A-FE8E-43FF-A11F-1E35647EC70C}"/>
              </a:ext>
            </a:extLst>
          </p:cNvPr>
          <p:cNvPicPr>
            <a:picLocks noChangeAspect="1"/>
          </p:cNvPicPr>
          <p:nvPr/>
        </p:nvPicPr>
        <p:blipFill>
          <a:blip r:embed="rId5"/>
          <a:stretch>
            <a:fillRect/>
          </a:stretch>
        </p:blipFill>
        <p:spPr>
          <a:xfrm>
            <a:off x="427718" y="1269285"/>
            <a:ext cx="1036621" cy="3663352"/>
          </a:xfrm>
          <a:prstGeom prst="rect">
            <a:avLst/>
          </a:prstGeom>
          <a:ln>
            <a:solidFill>
              <a:srgbClr val="114F9D"/>
            </a:solidFill>
          </a:ln>
        </p:spPr>
      </p:pic>
      <p:sp>
        <p:nvSpPr>
          <p:cNvPr id="19" name="Ellipse 18">
            <a:extLst>
              <a:ext uri="{FF2B5EF4-FFF2-40B4-BE49-F238E27FC236}">
                <a16:creationId xmlns:a16="http://schemas.microsoft.com/office/drawing/2014/main" id="{EB30A8EB-723D-405B-9247-B4CD6D1E4057}"/>
              </a:ext>
            </a:extLst>
          </p:cNvPr>
          <p:cNvSpPr/>
          <p:nvPr/>
        </p:nvSpPr>
        <p:spPr>
          <a:xfrm>
            <a:off x="1370920" y="1839096"/>
            <a:ext cx="1871482" cy="1032964"/>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1" name="Ellipse 20">
            <a:extLst>
              <a:ext uri="{FF2B5EF4-FFF2-40B4-BE49-F238E27FC236}">
                <a16:creationId xmlns:a16="http://schemas.microsoft.com/office/drawing/2014/main" id="{DE1D1F64-7594-4399-BA10-3FD24D90A92E}"/>
              </a:ext>
            </a:extLst>
          </p:cNvPr>
          <p:cNvSpPr/>
          <p:nvPr/>
        </p:nvSpPr>
        <p:spPr>
          <a:xfrm>
            <a:off x="6342077" y="4605988"/>
            <a:ext cx="1373229" cy="611010"/>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0" name="Ellipse 19">
            <a:extLst>
              <a:ext uri="{FF2B5EF4-FFF2-40B4-BE49-F238E27FC236}">
                <a16:creationId xmlns:a16="http://schemas.microsoft.com/office/drawing/2014/main" id="{1F96AD30-BA0A-4636-A084-36E53DDBF910}"/>
              </a:ext>
            </a:extLst>
          </p:cNvPr>
          <p:cNvSpPr/>
          <p:nvPr/>
        </p:nvSpPr>
        <p:spPr>
          <a:xfrm>
            <a:off x="5028096" y="3450672"/>
            <a:ext cx="1524336" cy="1015068"/>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id="{F17AB453-4D2B-4A3A-A7D5-A158C6139CA6}"/>
              </a:ext>
            </a:extLst>
          </p:cNvPr>
          <p:cNvSpPr/>
          <p:nvPr/>
        </p:nvSpPr>
        <p:spPr>
          <a:xfrm>
            <a:off x="427717" y="4502422"/>
            <a:ext cx="1036621" cy="514905"/>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3" name="Image 2">
            <a:extLst>
              <a:ext uri="{FF2B5EF4-FFF2-40B4-BE49-F238E27FC236}">
                <a16:creationId xmlns:a16="http://schemas.microsoft.com/office/drawing/2014/main" id="{8FCDD108-8D3D-46E4-8674-C01F1C2CF0F7}"/>
              </a:ext>
            </a:extLst>
          </p:cNvPr>
          <p:cNvPicPr>
            <a:picLocks noChangeAspect="1"/>
          </p:cNvPicPr>
          <p:nvPr/>
        </p:nvPicPr>
        <p:blipFill>
          <a:blip r:embed="rId6"/>
          <a:stretch>
            <a:fillRect/>
          </a:stretch>
        </p:blipFill>
        <p:spPr>
          <a:xfrm>
            <a:off x="3405026" y="1252742"/>
            <a:ext cx="1321911" cy="4677532"/>
          </a:xfrm>
          <a:prstGeom prst="rect">
            <a:avLst/>
          </a:prstGeom>
          <a:ln>
            <a:solidFill>
              <a:srgbClr val="114F9D"/>
            </a:solidFill>
          </a:ln>
        </p:spPr>
      </p:pic>
      <p:sp>
        <p:nvSpPr>
          <p:cNvPr id="2" name="ZoneTexte 1">
            <a:extLst>
              <a:ext uri="{FF2B5EF4-FFF2-40B4-BE49-F238E27FC236}">
                <a16:creationId xmlns:a16="http://schemas.microsoft.com/office/drawing/2014/main" id="{5965B69F-3EF7-4539-8D7D-973A648B9333}"/>
              </a:ext>
            </a:extLst>
          </p:cNvPr>
          <p:cNvSpPr txBox="1"/>
          <p:nvPr/>
        </p:nvSpPr>
        <p:spPr>
          <a:xfrm>
            <a:off x="1370920" y="1929950"/>
            <a:ext cx="184485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Informations</a:t>
            </a:r>
          </a:p>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Patient issues </a:t>
            </a:r>
          </a:p>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de la consultation</a:t>
            </a:r>
            <a:endParaRPr kumimoji="0" lang="fr-FR"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5" name="ZoneTexte 14">
            <a:extLst>
              <a:ext uri="{FF2B5EF4-FFF2-40B4-BE49-F238E27FC236}">
                <a16:creationId xmlns:a16="http://schemas.microsoft.com/office/drawing/2014/main" id="{F4463125-50E2-4EC5-9771-2A10490A6CDB}"/>
              </a:ext>
            </a:extLst>
          </p:cNvPr>
          <p:cNvSpPr txBox="1"/>
          <p:nvPr/>
        </p:nvSpPr>
        <p:spPr>
          <a:xfrm>
            <a:off x="5148584" y="3581401"/>
            <a:ext cx="1283361"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Paramètres </a:t>
            </a:r>
          </a:p>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mesurés </a:t>
            </a:r>
          </a:p>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sur le patient</a:t>
            </a:r>
          </a:p>
        </p:txBody>
      </p:sp>
      <p:sp>
        <p:nvSpPr>
          <p:cNvPr id="16" name="ZoneTexte 15">
            <a:extLst>
              <a:ext uri="{FF2B5EF4-FFF2-40B4-BE49-F238E27FC236}">
                <a16:creationId xmlns:a16="http://schemas.microsoft.com/office/drawing/2014/main" id="{F3960568-12AD-459F-AFFA-A3DC09B3E710}"/>
              </a:ext>
            </a:extLst>
          </p:cNvPr>
          <p:cNvSpPr txBox="1"/>
          <p:nvPr/>
        </p:nvSpPr>
        <p:spPr>
          <a:xfrm>
            <a:off x="6440851" y="4671029"/>
            <a:ext cx="1118251"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Résultats</a:t>
            </a:r>
          </a:p>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Laboratoire</a:t>
            </a:r>
          </a:p>
        </p:txBody>
      </p:sp>
      <p:sp>
        <p:nvSpPr>
          <p:cNvPr id="17" name="ZoneTexte 16">
            <a:extLst>
              <a:ext uri="{FF2B5EF4-FFF2-40B4-BE49-F238E27FC236}">
                <a16:creationId xmlns:a16="http://schemas.microsoft.com/office/drawing/2014/main" id="{3E86FDA2-D082-46BD-9A4E-2A6DD3779C0A}"/>
              </a:ext>
            </a:extLst>
          </p:cNvPr>
          <p:cNvSpPr txBox="1"/>
          <p:nvPr/>
        </p:nvSpPr>
        <p:spPr>
          <a:xfrm>
            <a:off x="506507" y="4605987"/>
            <a:ext cx="89062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Chronos </a:t>
            </a:r>
          </a:p>
        </p:txBody>
      </p:sp>
      <p:sp>
        <p:nvSpPr>
          <p:cNvPr id="25" name="ZoneTexte 24">
            <a:extLst>
              <a:ext uri="{FF2B5EF4-FFF2-40B4-BE49-F238E27FC236}">
                <a16:creationId xmlns:a16="http://schemas.microsoft.com/office/drawing/2014/main" id="{8E9783E2-D4B9-433F-8735-7EBDAA7CE8A8}"/>
              </a:ext>
            </a:extLst>
          </p:cNvPr>
          <p:cNvSpPr txBox="1"/>
          <p:nvPr/>
        </p:nvSpPr>
        <p:spPr>
          <a:xfrm>
            <a:off x="6999976" y="2233708"/>
            <a:ext cx="150938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Personnel </a:t>
            </a:r>
          </a:p>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présent en salle</a:t>
            </a:r>
          </a:p>
        </p:txBody>
      </p:sp>
      <p:sp>
        <p:nvSpPr>
          <p:cNvPr id="4" name="Titre 3">
            <a:extLst>
              <a:ext uri="{FF2B5EF4-FFF2-40B4-BE49-F238E27FC236}">
                <a16:creationId xmlns:a16="http://schemas.microsoft.com/office/drawing/2014/main" id="{5F9B5A3D-15BB-418E-B15B-688C0B632276}"/>
              </a:ext>
            </a:extLst>
          </p:cNvPr>
          <p:cNvSpPr>
            <a:spLocks noGrp="1"/>
          </p:cNvSpPr>
          <p:nvPr>
            <p:ph type="title" idx="4294967295"/>
          </p:nvPr>
        </p:nvSpPr>
        <p:spPr/>
        <p:txBody>
          <a:bodyPr>
            <a:noAutofit/>
          </a:bodyPr>
          <a:lstStyle/>
          <a:p>
            <a:r>
              <a:rPr lang="fr-FR" sz="2800" dirty="0">
                <a:latin typeface="Montserrat" panose="00000500000000000000" pitchFamily="50" charset="0"/>
              </a:rPr>
              <a:t>LA</a:t>
            </a:r>
            <a:r>
              <a:rPr lang="fr-FR" sz="2800" baseline="0" dirty="0">
                <a:latin typeface="Montserrat" panose="00000500000000000000" pitchFamily="50" charset="0"/>
              </a:rPr>
              <a:t> FEUILLE D’ANESTHESIE - </a:t>
            </a:r>
            <a:r>
              <a:rPr lang="fr-FR" sz="1800" baseline="0" dirty="0">
                <a:latin typeface="Montserrat" panose="00000500000000000000" pitchFamily="50" charset="0"/>
              </a:rPr>
              <a:t>Présentation</a:t>
            </a:r>
            <a:r>
              <a:rPr lang="fr-FR" sz="2800" baseline="0" dirty="0">
                <a:latin typeface="Montserrat" panose="00000500000000000000" pitchFamily="50" charset="0"/>
              </a:rPr>
              <a:t> </a:t>
            </a:r>
            <a:endParaRPr lang="fr-FR" sz="2800" dirty="0">
              <a:latin typeface="Montserrat" panose="00000500000000000000" pitchFamily="50" charset="0"/>
            </a:endParaRPr>
          </a:p>
        </p:txBody>
      </p:sp>
      <p:sp>
        <p:nvSpPr>
          <p:cNvPr id="23" name="Rectangle 22">
            <a:extLst>
              <a:ext uri="{FF2B5EF4-FFF2-40B4-BE49-F238E27FC236}">
                <a16:creationId xmlns:a16="http://schemas.microsoft.com/office/drawing/2014/main" id="{052CC47D-B1E9-4A36-A360-479B4D8E2FCB}"/>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27" name="Connecteur droit avec flèche 26">
            <a:extLst>
              <a:ext uri="{FF2B5EF4-FFF2-40B4-BE49-F238E27FC236}">
                <a16:creationId xmlns:a16="http://schemas.microsoft.com/office/drawing/2014/main" id="{BD27530A-2108-4A85-81DC-05AF631A5D9A}"/>
              </a:ext>
            </a:extLst>
          </p:cNvPr>
          <p:cNvCxnSpPr>
            <a:cxnSpLocks/>
          </p:cNvCxnSpPr>
          <p:nvPr/>
        </p:nvCxnSpPr>
        <p:spPr>
          <a:xfrm flipH="1">
            <a:off x="1464338" y="1336475"/>
            <a:ext cx="1936922" cy="41793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B7AEAE73-53AF-4468-BAA9-316E9F29328B}"/>
              </a:ext>
            </a:extLst>
          </p:cNvPr>
          <p:cNvCxnSpPr>
            <a:cxnSpLocks/>
          </p:cNvCxnSpPr>
          <p:nvPr/>
        </p:nvCxnSpPr>
        <p:spPr>
          <a:xfrm>
            <a:off x="4008030" y="1436343"/>
            <a:ext cx="1885881" cy="12322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id="{6B78266C-0361-4549-827A-BBA9FC878117}"/>
              </a:ext>
            </a:extLst>
          </p:cNvPr>
          <p:cNvCxnSpPr>
            <a:cxnSpLocks/>
          </p:cNvCxnSpPr>
          <p:nvPr/>
        </p:nvCxnSpPr>
        <p:spPr>
          <a:xfrm>
            <a:off x="4618924" y="1369094"/>
            <a:ext cx="3216870" cy="4700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05029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animBg="1"/>
      <p:bldP spid="21" grpId="0" animBg="1"/>
      <p:bldP spid="20" grpId="0" animBg="1"/>
      <p:bldP spid="18" grpId="0" animBg="1"/>
      <p:bldP spid="2" grpId="0"/>
      <p:bldP spid="15" grpId="0"/>
      <p:bldP spid="16" grpId="0"/>
      <p:bldP spid="17"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E3FBD42-CBE8-4482-AA69-4825ABC3EC0A}"/>
              </a:ext>
            </a:extLst>
          </p:cNvPr>
          <p:cNvPicPr>
            <a:picLocks noChangeAspect="1"/>
          </p:cNvPicPr>
          <p:nvPr/>
        </p:nvPicPr>
        <p:blipFill rotWithShape="1">
          <a:blip r:embed="rId3"/>
          <a:srcRect l="5306" t="14914"/>
          <a:stretch/>
        </p:blipFill>
        <p:spPr>
          <a:xfrm>
            <a:off x="6860651" y="1561536"/>
            <a:ext cx="1924050" cy="542974"/>
          </a:xfrm>
          <a:prstGeom prst="rect">
            <a:avLst/>
          </a:prstGeom>
        </p:spPr>
      </p:pic>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r>
              <a:rPr lang="fr-FR" sz="2800" dirty="0">
                <a:solidFill>
                  <a:srgbClr val="114F9D"/>
                </a:solidFill>
                <a:latin typeface="Montserrat" panose="00000500000000000000" pitchFamily="50" charset="0"/>
              </a:rPr>
              <a:t>LA FEUILLE D’ANESTHESIE - </a:t>
            </a:r>
            <a:r>
              <a:rPr lang="fr-FR" sz="1800" dirty="0">
                <a:solidFill>
                  <a:srgbClr val="114F9D"/>
                </a:solidFill>
                <a:latin typeface="Montserrat" panose="00000500000000000000" pitchFamily="50" charset="0"/>
              </a:rPr>
              <a:t>Présentation</a:t>
            </a:r>
          </a:p>
        </p:txBody>
      </p:sp>
      <p:sp>
        <p:nvSpPr>
          <p:cNvPr id="10" name="Rectangle 9">
            <a:extLst>
              <a:ext uri="{FF2B5EF4-FFF2-40B4-BE49-F238E27FC236}">
                <a16:creationId xmlns:a16="http://schemas.microsoft.com/office/drawing/2014/main" id="{16B9AD49-9AD7-41DA-BB13-09AB19180B8C}"/>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pic>
        <p:nvPicPr>
          <p:cNvPr id="5" name="Image 4">
            <a:extLst>
              <a:ext uri="{FF2B5EF4-FFF2-40B4-BE49-F238E27FC236}">
                <a16:creationId xmlns:a16="http://schemas.microsoft.com/office/drawing/2014/main" id="{835E582C-92DA-41BC-99C5-13AD502A3D04}"/>
              </a:ext>
            </a:extLst>
          </p:cNvPr>
          <p:cNvPicPr>
            <a:picLocks noChangeAspect="1"/>
          </p:cNvPicPr>
          <p:nvPr/>
        </p:nvPicPr>
        <p:blipFill>
          <a:blip r:embed="rId4"/>
          <a:stretch>
            <a:fillRect/>
          </a:stretch>
        </p:blipFill>
        <p:spPr>
          <a:xfrm>
            <a:off x="1222301" y="2662601"/>
            <a:ext cx="6379535" cy="3429000"/>
          </a:xfrm>
          <a:prstGeom prst="rect">
            <a:avLst/>
          </a:prstGeom>
          <a:ln>
            <a:solidFill>
              <a:srgbClr val="114F9D"/>
            </a:solidFill>
          </a:ln>
        </p:spPr>
      </p:pic>
      <p:sp>
        <p:nvSpPr>
          <p:cNvPr id="11" name="ZoneTexte 10">
            <a:extLst>
              <a:ext uri="{FF2B5EF4-FFF2-40B4-BE49-F238E27FC236}">
                <a16:creationId xmlns:a16="http://schemas.microsoft.com/office/drawing/2014/main" id="{5378C527-9AA9-4273-8A0B-DCB38C6656AD}"/>
              </a:ext>
            </a:extLst>
          </p:cNvPr>
          <p:cNvSpPr txBox="1"/>
          <p:nvPr/>
        </p:nvSpPr>
        <p:spPr>
          <a:xfrm>
            <a:off x="916557" y="1239128"/>
            <a:ext cx="6618154" cy="523216"/>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Bandeau supérieur permanent </a:t>
            </a:r>
            <a:r>
              <a:rPr lang="fr-FR" sz="1400" dirty="0" err="1">
                <a:solidFill>
                  <a:srgbClr val="114F9D"/>
                </a:solidFill>
                <a:latin typeface="Montserrat" panose="00000500000000000000" pitchFamily="50" charset="0"/>
              </a:rPr>
              <a:t>mentionant</a:t>
            </a:r>
            <a:r>
              <a:rPr lang="fr-FR" sz="1400" dirty="0">
                <a:solidFill>
                  <a:srgbClr val="114F9D"/>
                </a:solidFill>
                <a:latin typeface="Montserrat" panose="00000500000000000000" pitchFamily="50" charset="0"/>
              </a:rPr>
              <a:t>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 NOM, PRENOM, Age, poids, taille, poids </a:t>
            </a:r>
            <a:r>
              <a:rPr lang="fr-FR" sz="1400" dirty="0" err="1">
                <a:solidFill>
                  <a:srgbClr val="114F9D"/>
                </a:solidFill>
                <a:latin typeface="Montserrat" panose="00000500000000000000" pitchFamily="50" charset="0"/>
              </a:rPr>
              <a:t>theorique</a:t>
            </a:r>
            <a:r>
              <a:rPr lang="fr-FR" sz="1400" dirty="0">
                <a:solidFill>
                  <a:srgbClr val="114F9D"/>
                </a:solidFill>
                <a:latin typeface="Montserrat" panose="00000500000000000000" pitchFamily="50" charset="0"/>
              </a:rPr>
              <a:t> et allergie (au survol)</a:t>
            </a:r>
            <a:endParaRPr kumimoji="0" lang="fr-FR" sz="14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3" name="Connecteur droit avec flèche 12">
            <a:extLst>
              <a:ext uri="{FF2B5EF4-FFF2-40B4-BE49-F238E27FC236}">
                <a16:creationId xmlns:a16="http://schemas.microsoft.com/office/drawing/2014/main" id="{DDDAC5AD-26FE-45BC-861E-0FD88EA9BED4}"/>
              </a:ext>
            </a:extLst>
          </p:cNvPr>
          <p:cNvCxnSpPr>
            <a:cxnSpLocks/>
          </p:cNvCxnSpPr>
          <p:nvPr/>
        </p:nvCxnSpPr>
        <p:spPr>
          <a:xfrm>
            <a:off x="1828800" y="2207507"/>
            <a:ext cx="778990" cy="45509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5" name="Image 14">
            <a:extLst>
              <a:ext uri="{FF2B5EF4-FFF2-40B4-BE49-F238E27FC236}">
                <a16:creationId xmlns:a16="http://schemas.microsoft.com/office/drawing/2014/main" id="{68ACBB69-4036-4ECF-848A-F3E37D45DE6E}"/>
              </a:ext>
            </a:extLst>
          </p:cNvPr>
          <p:cNvPicPr>
            <a:picLocks noChangeAspect="1"/>
          </p:cNvPicPr>
          <p:nvPr/>
        </p:nvPicPr>
        <p:blipFill rotWithShape="1">
          <a:blip r:embed="rId5"/>
          <a:srcRect t="9919" b="17172"/>
          <a:stretch/>
        </p:blipFill>
        <p:spPr>
          <a:xfrm>
            <a:off x="95250" y="1928989"/>
            <a:ext cx="6379535" cy="257175"/>
          </a:xfrm>
          <a:prstGeom prst="rect">
            <a:avLst/>
          </a:prstGeom>
          <a:scene3d>
            <a:camera prst="orthographicFront"/>
            <a:lightRig rig="threePt" dir="t"/>
          </a:scene3d>
          <a:sp3d contourW="12700">
            <a:contourClr>
              <a:srgbClr val="61A0ED"/>
            </a:contourClr>
          </a:sp3d>
        </p:spPr>
      </p:pic>
      <p:sp>
        <p:nvSpPr>
          <p:cNvPr id="18" name="Ellipse 17">
            <a:extLst>
              <a:ext uri="{FF2B5EF4-FFF2-40B4-BE49-F238E27FC236}">
                <a16:creationId xmlns:a16="http://schemas.microsoft.com/office/drawing/2014/main" id="{0522213E-FCB5-45CB-BD7E-521D8597D941}"/>
              </a:ext>
            </a:extLst>
          </p:cNvPr>
          <p:cNvSpPr/>
          <p:nvPr/>
        </p:nvSpPr>
        <p:spPr>
          <a:xfrm>
            <a:off x="6762750" y="2591922"/>
            <a:ext cx="1019175" cy="538333"/>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id="{0BB6052F-6B52-42AF-8202-58B7F1310673}"/>
              </a:ext>
            </a:extLst>
          </p:cNvPr>
          <p:cNvCxnSpPr/>
          <p:nvPr/>
        </p:nvCxnSpPr>
        <p:spPr>
          <a:xfrm flipH="1">
            <a:off x="7534711" y="2104510"/>
            <a:ext cx="580589" cy="48741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742127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89F36F1-004C-4066-A118-2D0CE00A1FF5}"/>
              </a:ext>
            </a:extLst>
          </p:cNvPr>
          <p:cNvPicPr>
            <a:picLocks noChangeAspect="1"/>
          </p:cNvPicPr>
          <p:nvPr/>
        </p:nvPicPr>
        <p:blipFill rotWithShape="1">
          <a:blip r:embed="rId3"/>
          <a:srcRect t="5004" b="12904"/>
          <a:stretch/>
        </p:blipFill>
        <p:spPr>
          <a:xfrm>
            <a:off x="222804" y="2123180"/>
            <a:ext cx="8698391" cy="290091"/>
          </a:xfrm>
          <a:prstGeom prst="rect">
            <a:avLst/>
          </a:prstGeom>
        </p:spPr>
      </p:pic>
      <p:sp>
        <p:nvSpPr>
          <p:cNvPr id="7" name="ZoneTexte 6">
            <a:extLst>
              <a:ext uri="{FF2B5EF4-FFF2-40B4-BE49-F238E27FC236}">
                <a16:creationId xmlns:a16="http://schemas.microsoft.com/office/drawing/2014/main" id="{1713A1CF-C9D0-4AD6-BE0E-6B20438086C8}"/>
              </a:ext>
            </a:extLst>
          </p:cNvPr>
          <p:cNvSpPr txBox="1"/>
          <p:nvPr/>
        </p:nvSpPr>
        <p:spPr>
          <a:xfrm>
            <a:off x="1199480" y="1593359"/>
            <a:ext cx="6592506" cy="307773"/>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Zone de boutons</a:t>
            </a:r>
            <a:r>
              <a:rPr kumimoji="0" lang="fr-FR" sz="1400" b="0" i="0" strike="noStrike" cap="none" spc="0" normalizeH="0" baseline="0" dirty="0">
                <a:ln>
                  <a:noFill/>
                </a:ln>
                <a:solidFill>
                  <a:srgbClr val="114F9D"/>
                </a:solidFill>
                <a:effectLst/>
                <a:uFillTx/>
                <a:latin typeface="Montserrat" panose="00000500000000000000" pitchFamily="50" charset="0"/>
                <a:sym typeface="Calibri"/>
              </a:rPr>
              <a:t>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permet d’avoir en accès rapide les actions principales</a:t>
            </a:r>
          </a:p>
        </p:txBody>
      </p:sp>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r>
              <a:rPr lang="fr-FR" sz="2800" dirty="0">
                <a:solidFill>
                  <a:srgbClr val="114F9D"/>
                </a:solidFill>
                <a:latin typeface="Montserrat" panose="00000500000000000000" pitchFamily="50" charset="0"/>
              </a:rPr>
              <a:t>LA FEUILLE D’ANESTHESIE - </a:t>
            </a:r>
            <a:r>
              <a:rPr lang="fr-FR" sz="1800" dirty="0">
                <a:solidFill>
                  <a:srgbClr val="114F9D"/>
                </a:solidFill>
                <a:latin typeface="Montserrat" panose="00000500000000000000" pitchFamily="50" charset="0"/>
              </a:rPr>
              <a:t>Présentation</a:t>
            </a:r>
          </a:p>
        </p:txBody>
      </p:sp>
      <p:sp>
        <p:nvSpPr>
          <p:cNvPr id="10" name="Rectangle 9">
            <a:extLst>
              <a:ext uri="{FF2B5EF4-FFF2-40B4-BE49-F238E27FC236}">
                <a16:creationId xmlns:a16="http://schemas.microsoft.com/office/drawing/2014/main" id="{16B9AD49-9AD7-41DA-BB13-09AB19180B8C}"/>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pic>
        <p:nvPicPr>
          <p:cNvPr id="8" name="Image 7">
            <a:extLst>
              <a:ext uri="{FF2B5EF4-FFF2-40B4-BE49-F238E27FC236}">
                <a16:creationId xmlns:a16="http://schemas.microsoft.com/office/drawing/2014/main" id="{846F156A-3C27-4104-A8D9-CAE61DEACE47}"/>
              </a:ext>
            </a:extLst>
          </p:cNvPr>
          <p:cNvPicPr>
            <a:picLocks noChangeAspect="1"/>
          </p:cNvPicPr>
          <p:nvPr/>
        </p:nvPicPr>
        <p:blipFill>
          <a:blip r:embed="rId4"/>
          <a:stretch>
            <a:fillRect/>
          </a:stretch>
        </p:blipFill>
        <p:spPr>
          <a:xfrm>
            <a:off x="3116914" y="2952749"/>
            <a:ext cx="5804281" cy="3119801"/>
          </a:xfrm>
          <a:prstGeom prst="rect">
            <a:avLst/>
          </a:prstGeom>
          <a:ln>
            <a:solidFill>
              <a:srgbClr val="114F9D"/>
            </a:solidFill>
          </a:ln>
        </p:spPr>
      </p:pic>
      <p:sp>
        <p:nvSpPr>
          <p:cNvPr id="3" name="Rectangle 2">
            <a:extLst>
              <a:ext uri="{FF2B5EF4-FFF2-40B4-BE49-F238E27FC236}">
                <a16:creationId xmlns:a16="http://schemas.microsoft.com/office/drawing/2014/main" id="{4CBED2EC-FAFA-4EE4-8C6C-4F0B1A21A30E}"/>
              </a:ext>
            </a:extLst>
          </p:cNvPr>
          <p:cNvSpPr/>
          <p:nvPr/>
        </p:nvSpPr>
        <p:spPr>
          <a:xfrm>
            <a:off x="3048000" y="3343275"/>
            <a:ext cx="5981700" cy="29883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5" name="Connecteur droit avec flèche 4">
            <a:extLst>
              <a:ext uri="{FF2B5EF4-FFF2-40B4-BE49-F238E27FC236}">
                <a16:creationId xmlns:a16="http://schemas.microsoft.com/office/drawing/2014/main" id="{21276684-8C09-4DCC-9445-5F11F436571C}"/>
              </a:ext>
            </a:extLst>
          </p:cNvPr>
          <p:cNvCxnSpPr>
            <a:cxnSpLocks/>
          </p:cNvCxnSpPr>
          <p:nvPr/>
        </p:nvCxnSpPr>
        <p:spPr>
          <a:xfrm>
            <a:off x="1762125" y="2477447"/>
            <a:ext cx="1219200" cy="86582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497781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6415618-2494-4619-B135-57238F08DD33}"/>
              </a:ext>
            </a:extLst>
          </p:cNvPr>
          <p:cNvPicPr>
            <a:picLocks noChangeAspect="1"/>
          </p:cNvPicPr>
          <p:nvPr/>
        </p:nvPicPr>
        <p:blipFill>
          <a:blip r:embed="rId3"/>
          <a:stretch>
            <a:fillRect/>
          </a:stretch>
        </p:blipFill>
        <p:spPr>
          <a:xfrm>
            <a:off x="814388" y="2126992"/>
            <a:ext cx="7774726" cy="3883284"/>
          </a:xfrm>
          <a:prstGeom prst="rect">
            <a:avLst/>
          </a:prstGeom>
          <a:ln w="9525">
            <a:solidFill>
              <a:srgbClr val="61A0ED"/>
            </a:solidFill>
          </a:ln>
        </p:spPr>
      </p:pic>
      <p:sp>
        <p:nvSpPr>
          <p:cNvPr id="8" name="ZoneTexte 7">
            <a:extLst>
              <a:ext uri="{FF2B5EF4-FFF2-40B4-BE49-F238E27FC236}">
                <a16:creationId xmlns:a16="http://schemas.microsoft.com/office/drawing/2014/main" id="{4A1625A4-7EF6-4E8D-AE1A-0959914F8A4C}"/>
              </a:ext>
            </a:extLst>
          </p:cNvPr>
          <p:cNvSpPr txBox="1"/>
          <p:nvPr/>
        </p:nvSpPr>
        <p:spPr>
          <a:xfrm>
            <a:off x="677247" y="1286103"/>
            <a:ext cx="7450112" cy="523216"/>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Zone graphique</a:t>
            </a:r>
            <a:r>
              <a:rPr kumimoji="0" lang="fr-FR" sz="1400" b="0" i="0" strike="noStrike" cap="none" spc="0" normalizeH="0" baseline="0" dirty="0">
                <a:ln>
                  <a:noFill/>
                </a:ln>
                <a:solidFill>
                  <a:srgbClr val="114F9D"/>
                </a:solidFill>
                <a:effectLst/>
                <a:uFillTx/>
                <a:latin typeface="Montserrat" panose="00000500000000000000" pitchFamily="50" charset="0"/>
                <a:sym typeface="Calibri"/>
              </a:rPr>
              <a:t>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visualisation du déroulé de l’intervention de façon graphique et </a:t>
            </a:r>
          </a:p>
          <a:p>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numérique à l’identique de la feuille papier </a:t>
            </a:r>
            <a:r>
              <a:rPr lang="fr-FR" sz="1400" dirty="0">
                <a:solidFill>
                  <a:srgbClr val="114F9D"/>
                </a:solidFill>
                <a:latin typeface="Montserrat" panose="00000500000000000000" pitchFamily="50" charset="0"/>
              </a:rPr>
              <a:t>(zone configurable) </a:t>
            </a:r>
            <a:endParaRPr lang="fr-FR" altLang="fr-FR" sz="1400" dirty="0">
              <a:solidFill>
                <a:srgbClr val="114F9D"/>
              </a:solidFill>
              <a:latin typeface="Montserrat" panose="00000500000000000000" pitchFamily="50" charset="0"/>
              <a:cs typeface="Calibri Light"/>
              <a:sym typeface="Calibri Light"/>
            </a:endParaRPr>
          </a:p>
        </p:txBody>
      </p:sp>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r>
              <a:rPr lang="fr-FR" sz="2800" dirty="0">
                <a:solidFill>
                  <a:srgbClr val="114F9D"/>
                </a:solidFill>
                <a:latin typeface="Montserrat" panose="00000500000000000000" pitchFamily="50" charset="0"/>
              </a:rPr>
              <a:t>LA FEUILLE D’ANESTHESIE - </a:t>
            </a:r>
            <a:r>
              <a:rPr lang="fr-FR" sz="1800" dirty="0">
                <a:solidFill>
                  <a:srgbClr val="114F9D"/>
                </a:solidFill>
                <a:latin typeface="Montserrat" panose="00000500000000000000" pitchFamily="50" charset="0"/>
              </a:rPr>
              <a:t>Présentation</a:t>
            </a:r>
          </a:p>
        </p:txBody>
      </p:sp>
      <p:sp>
        <p:nvSpPr>
          <p:cNvPr id="3" name="Rectangle 2">
            <a:extLst>
              <a:ext uri="{FF2B5EF4-FFF2-40B4-BE49-F238E27FC236}">
                <a16:creationId xmlns:a16="http://schemas.microsoft.com/office/drawing/2014/main" id="{9E6172EB-A582-47AD-9305-3700104C9254}"/>
              </a:ext>
            </a:extLst>
          </p:cNvPr>
          <p:cNvSpPr/>
          <p:nvPr/>
        </p:nvSpPr>
        <p:spPr>
          <a:xfrm>
            <a:off x="7097036" y="2736097"/>
            <a:ext cx="332464" cy="338847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id="{16B9AD49-9AD7-41DA-BB13-09AB19180B8C}"/>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spTree>
    <p:extLst>
      <p:ext uri="{BB962C8B-B14F-4D97-AF65-F5344CB8AC3E}">
        <p14:creationId xmlns:p14="http://schemas.microsoft.com/office/powerpoint/2010/main" val="5846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id="{37563E50-03AE-4BD6-9B20-0A469D4700ED}"/>
              </a:ext>
            </a:extLst>
          </p:cNvPr>
          <p:cNvSpPr txBox="1"/>
          <p:nvPr/>
        </p:nvSpPr>
        <p:spPr>
          <a:xfrm>
            <a:off x="154499" y="980801"/>
            <a:ext cx="2366064"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200" dirty="0">
                <a:solidFill>
                  <a:srgbClr val="114F9D"/>
                </a:solidFill>
                <a:latin typeface="Montserrat" panose="00000500000000000000" pitchFamily="50" charset="0"/>
              </a:rPr>
              <a:t>Patient data area</a:t>
            </a: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8070882" y="2838611"/>
            <a:ext cx="1094206"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Area buttons</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92666" y="5633140"/>
            <a:ext cx="3992436"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1200" dirty="0">
                <a:solidFill>
                  <a:srgbClr val="114F9D"/>
                </a:solidFill>
                <a:latin typeface="Montserrat" panose="00000500000000000000" pitchFamily="50" charset="0"/>
              </a:rPr>
              <a:t>Graphics area (Collecting and display patient data)</a:t>
            </a:r>
          </a:p>
        </p:txBody>
      </p:sp>
      <p:sp>
        <p:nvSpPr>
          <p:cNvPr id="5" name="Rectangle 4">
            <a:extLst>
              <a:ext uri="{FF2B5EF4-FFF2-40B4-BE49-F238E27FC236}">
                <a16:creationId xmlns:a16="http://schemas.microsoft.com/office/drawing/2014/main" id="{E46ED882-D419-4998-BAB6-95809C78191C}"/>
              </a:ext>
            </a:extLst>
          </p:cNvPr>
          <p:cNvSpPr/>
          <p:nvPr/>
        </p:nvSpPr>
        <p:spPr>
          <a:xfrm>
            <a:off x="3583395" y="2568078"/>
            <a:ext cx="2873064" cy="461665"/>
          </a:xfrm>
          <a:prstGeom prst="rect">
            <a:avLst/>
          </a:prstGeom>
        </p:spPr>
        <p:txBody>
          <a:bodyPr wrap="square">
            <a:spAutoFit/>
          </a:bodyPr>
          <a:lstStyle/>
          <a:p>
            <a:r>
              <a:rPr lang="en-US" sz="1200" dirty="0"/>
              <a:t>Entries / Exits (drugs, diuresis,</a:t>
            </a:r>
          </a:p>
          <a:p>
            <a:r>
              <a:rPr lang="en-US" sz="1200" dirty="0"/>
              <a:t> blood loss)</a:t>
            </a:r>
            <a:endParaRPr lang="fr-FR" sz="1200" dirty="0">
              <a:solidFill>
                <a:srgbClr val="114F9D"/>
              </a:solidFill>
              <a:latin typeface="Montserrat" panose="00000500000000000000" pitchFamily="50" charset="0"/>
            </a:endParaRP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a:t>
            </a:r>
            <a:r>
              <a:rPr lang="fr-FR" sz="1800" dirty="0">
                <a:latin typeface="Montserrat" panose="00000500000000000000" pitchFamily="50" charset="0"/>
              </a:rPr>
              <a:t>: Saisie </a:t>
            </a:r>
          </a:p>
        </p:txBody>
      </p:sp>
      <p:sp>
        <p:nvSpPr>
          <p:cNvPr id="8" name="Rectangle 7">
            <a:extLst>
              <a:ext uri="{FF2B5EF4-FFF2-40B4-BE49-F238E27FC236}">
                <a16:creationId xmlns:a16="http://schemas.microsoft.com/office/drawing/2014/main"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80DECB5C-4ECF-4A2D-80FC-8A1E0D49D94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931678" y="2132501"/>
            <a:ext cx="2686307"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3583395" y="2568078"/>
            <a:ext cx="2594768"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267667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1AA84D-43C8-4006-986C-9E1E4D142119}"/>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endParaRPr lang="fr-FR" altLang="fr-FR" sz="2800" dirty="0">
              <a:solidFill>
                <a:srgbClr val="1B4F9E"/>
              </a:solidFill>
              <a:latin typeface="Montserrat" panose="00000500000000000000" pitchFamily="50" charset="0"/>
              <a:cs typeface="Calibri Light"/>
              <a:sym typeface="Calibri Light"/>
            </a:endParaRPr>
          </a:p>
        </p:txBody>
      </p:sp>
      <p:pic>
        <p:nvPicPr>
          <p:cNvPr id="13" name="Image 12">
            <a:extLst>
              <a:ext uri="{FF2B5EF4-FFF2-40B4-BE49-F238E27FC236}">
                <a16:creationId xmlns:a16="http://schemas.microsoft.com/office/drawing/2014/main" id="{D1459A4F-1D4F-4C43-A14C-05074832C6E8}"/>
              </a:ext>
            </a:extLst>
          </p:cNvPr>
          <p:cNvPicPr>
            <a:picLocks noChangeAspect="1"/>
          </p:cNvPicPr>
          <p:nvPr/>
        </p:nvPicPr>
        <p:blipFill>
          <a:blip r:embed="rId3"/>
          <a:stretch>
            <a:fillRect/>
          </a:stretch>
        </p:blipFill>
        <p:spPr>
          <a:xfrm>
            <a:off x="3016256" y="1800731"/>
            <a:ext cx="594412" cy="518205"/>
          </a:xfrm>
          <a:prstGeom prst="rect">
            <a:avLst/>
          </a:prstGeom>
          <a:ln>
            <a:solidFill>
              <a:srgbClr val="114F9D"/>
            </a:solidFill>
          </a:ln>
        </p:spPr>
      </p:pic>
      <p:sp>
        <p:nvSpPr>
          <p:cNvPr id="14" name="ZoneTexte 13">
            <a:extLst>
              <a:ext uri="{FF2B5EF4-FFF2-40B4-BE49-F238E27FC236}">
                <a16:creationId xmlns:a16="http://schemas.microsoft.com/office/drawing/2014/main" id="{9A57A347-4CB2-48C1-8D81-44C4FB6FF1BC}"/>
              </a:ext>
            </a:extLst>
          </p:cNvPr>
          <p:cNvSpPr txBox="1"/>
          <p:nvPr/>
        </p:nvSpPr>
        <p:spPr>
          <a:xfrm>
            <a:off x="5692646" y="2059834"/>
            <a:ext cx="1722583"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Arrivée du </a:t>
            </a:r>
            <a:r>
              <a:rPr lang="fr-FR" sz="1400" dirty="0">
                <a:solidFill>
                  <a:srgbClr val="114F9D"/>
                </a:solidFill>
                <a:latin typeface="Montserrat" panose="00000500000000000000" pitchFamily="50" charset="0"/>
              </a:rPr>
              <a:t>p</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atient</a:t>
            </a:r>
          </a:p>
        </p:txBody>
      </p:sp>
      <p:cxnSp>
        <p:nvCxnSpPr>
          <p:cNvPr id="15" name="Connecteur droit avec flèche 14">
            <a:extLst>
              <a:ext uri="{FF2B5EF4-FFF2-40B4-BE49-F238E27FC236}">
                <a16:creationId xmlns:a16="http://schemas.microsoft.com/office/drawing/2014/main" id="{652F4664-6018-4C6E-A3A1-4299EB9DAD7E}"/>
              </a:ext>
            </a:extLst>
          </p:cNvPr>
          <p:cNvCxnSpPr>
            <a:cxnSpLocks/>
          </p:cNvCxnSpPr>
          <p:nvPr/>
        </p:nvCxnSpPr>
        <p:spPr>
          <a:xfrm flipH="1" flipV="1">
            <a:off x="3681543" y="2073520"/>
            <a:ext cx="1958797" cy="15863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6" name="Image 15">
            <a:extLst>
              <a:ext uri="{FF2B5EF4-FFF2-40B4-BE49-F238E27FC236}">
                <a16:creationId xmlns:a16="http://schemas.microsoft.com/office/drawing/2014/main" id="{8B5DEBC9-7AF5-4FB4-8723-DCDC1ADAECE7}"/>
              </a:ext>
            </a:extLst>
          </p:cNvPr>
          <p:cNvPicPr>
            <a:picLocks noChangeAspect="1"/>
          </p:cNvPicPr>
          <p:nvPr/>
        </p:nvPicPr>
        <p:blipFill>
          <a:blip r:embed="rId4"/>
          <a:stretch>
            <a:fillRect/>
          </a:stretch>
        </p:blipFill>
        <p:spPr>
          <a:xfrm>
            <a:off x="1921313" y="3373037"/>
            <a:ext cx="5479255" cy="1950889"/>
          </a:xfrm>
          <a:prstGeom prst="rect">
            <a:avLst/>
          </a:prstGeom>
          <a:ln>
            <a:solidFill>
              <a:srgbClr val="114F9D"/>
            </a:solidFill>
          </a:ln>
        </p:spPr>
      </p:pic>
      <p:cxnSp>
        <p:nvCxnSpPr>
          <p:cNvPr id="17" name="Connecteur droit avec flèche 16">
            <a:extLst>
              <a:ext uri="{FF2B5EF4-FFF2-40B4-BE49-F238E27FC236}">
                <a16:creationId xmlns:a16="http://schemas.microsoft.com/office/drawing/2014/main" id="{CFC98B21-84A8-4756-B1D2-9779C7B130A6}"/>
              </a:ext>
            </a:extLst>
          </p:cNvPr>
          <p:cNvCxnSpPr>
            <a:cxnSpLocks/>
          </p:cNvCxnSpPr>
          <p:nvPr/>
        </p:nvCxnSpPr>
        <p:spPr>
          <a:xfrm flipH="1">
            <a:off x="2657475" y="2236056"/>
            <a:ext cx="2982866" cy="179301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 name="Titre 1">
            <a:extLst>
              <a:ext uri="{FF2B5EF4-FFF2-40B4-BE49-F238E27FC236}">
                <a16:creationId xmlns:a16="http://schemas.microsoft.com/office/drawing/2014/main" id="{F9ED0A54-ADAE-435B-995B-E67D96657B6E}"/>
              </a:ext>
            </a:extLst>
          </p:cNvPr>
          <p:cNvSpPr>
            <a:spLocks noGrp="1"/>
          </p:cNvSpPr>
          <p:nvPr>
            <p:ph type="title" idx="4294967295"/>
          </p:nvPr>
        </p:nvSpPr>
        <p:spPr/>
        <p:txBody>
          <a:bodyPr>
            <a:normAutofit fontScale="90000"/>
          </a:bodyPr>
          <a:lstStyle/>
          <a:p>
            <a:r>
              <a:rPr lang="fr-FR" sz="28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8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sp>
        <p:nvSpPr>
          <p:cNvPr id="18" name="ZoneTexte 17">
            <a:extLst>
              <a:ext uri="{FF2B5EF4-FFF2-40B4-BE49-F238E27FC236}">
                <a16:creationId xmlns:a16="http://schemas.microsoft.com/office/drawing/2014/main" id="{54B29A60-E5E6-435E-95A9-AE255FFD5CF5}"/>
              </a:ext>
            </a:extLst>
          </p:cNvPr>
          <p:cNvSpPr txBox="1"/>
          <p:nvPr/>
        </p:nvSpPr>
        <p:spPr>
          <a:xfrm>
            <a:off x="1254919" y="1142141"/>
            <a:ext cx="4853248" cy="307773"/>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u="sng" dirty="0">
                <a:solidFill>
                  <a:srgbClr val="114F9D"/>
                </a:solidFill>
                <a:latin typeface="Montserrat" panose="00000500000000000000" pitchFamily="50" charset="0"/>
              </a:rPr>
              <a:t>Pour les </a:t>
            </a: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actions récurrentes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accès rapide « bouton »</a:t>
            </a:r>
          </a:p>
        </p:txBody>
      </p:sp>
      <p:sp>
        <p:nvSpPr>
          <p:cNvPr id="12" name="Rectangle 11">
            <a:extLst>
              <a:ext uri="{FF2B5EF4-FFF2-40B4-BE49-F238E27FC236}">
                <a16:creationId xmlns:a16="http://schemas.microsoft.com/office/drawing/2014/main" id="{6F8AF2CF-29EC-4EEE-8561-33F917C04CAB}"/>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spTree>
    <p:extLst>
      <p:ext uri="{BB962C8B-B14F-4D97-AF65-F5344CB8AC3E}">
        <p14:creationId xmlns:p14="http://schemas.microsoft.com/office/powerpoint/2010/main" val="12736146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73738C5-2E1D-4D3F-B6B2-30E4CD502562}"/>
              </a:ext>
            </a:extLst>
          </p:cNvPr>
          <p:cNvPicPr>
            <a:picLocks noChangeAspect="1"/>
          </p:cNvPicPr>
          <p:nvPr/>
        </p:nvPicPr>
        <p:blipFill>
          <a:blip r:embed="rId3"/>
          <a:stretch>
            <a:fillRect/>
          </a:stretch>
        </p:blipFill>
        <p:spPr>
          <a:xfrm>
            <a:off x="418382" y="1993183"/>
            <a:ext cx="3802783" cy="286231"/>
          </a:xfrm>
          <a:prstGeom prst="rect">
            <a:avLst/>
          </a:prstGeom>
          <a:ln>
            <a:solidFill>
              <a:srgbClr val="114F9D"/>
            </a:solidFill>
          </a:ln>
        </p:spPr>
      </p:pic>
      <p:sp>
        <p:nvSpPr>
          <p:cNvPr id="3" name="ZoneTexte 2">
            <a:extLst>
              <a:ext uri="{FF2B5EF4-FFF2-40B4-BE49-F238E27FC236}">
                <a16:creationId xmlns:a16="http://schemas.microsoft.com/office/drawing/2014/main" id="{9FFE2D21-F083-452C-B7AB-D4755F8474A6}"/>
              </a:ext>
            </a:extLst>
          </p:cNvPr>
          <p:cNvSpPr txBox="1"/>
          <p:nvPr/>
        </p:nvSpPr>
        <p:spPr>
          <a:xfrm>
            <a:off x="1223113" y="1408379"/>
            <a:ext cx="485324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u="sng" dirty="0">
                <a:solidFill>
                  <a:srgbClr val="114F9D"/>
                </a:solidFill>
                <a:latin typeface="Montserrat" panose="00000500000000000000" pitchFamily="50" charset="0"/>
              </a:rPr>
              <a:t>Pour les </a:t>
            </a: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actions récurrentes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accès rapide « bouton »</a:t>
            </a:r>
          </a:p>
        </p:txBody>
      </p:sp>
      <p:pic>
        <p:nvPicPr>
          <p:cNvPr id="3076" name="Picture 4" descr="O &#10;O &#10;Fermer le menu &#10;Fermeture &#10;Sortie vers la SSPI &#10;Sortie sans passage en SSPI &#10;Sortie vers la réanimation néonatale &#10;Sortie vers la réanimation adulte &#10;Sortie vers la réanimation pédiatrique &#10;Evénements &#10;Environnements Patient &#10;Saisie Multiple &#10;Complications &#10;Médicaments &#10;Balance Liquidienne &#10;Produits Sanguins &#10;Saisies Avancées &#10;Commentaires.„ ">
            <a:extLst>
              <a:ext uri="{FF2B5EF4-FFF2-40B4-BE49-F238E27FC236}">
                <a16:creationId xmlns:a16="http://schemas.microsoft.com/office/drawing/2014/main" id="{6FC00647-8D80-4A97-A077-6A011147C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68" y="3781787"/>
            <a:ext cx="1653039" cy="2017939"/>
          </a:xfrm>
          <a:prstGeom prst="rect">
            <a:avLst/>
          </a:prstGeom>
          <a:noFill/>
          <a:ln>
            <a:solidFill>
              <a:srgbClr val="114F9D"/>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CB35441-E930-4B6E-AAA8-14B78816AF60}"/>
              </a:ext>
            </a:extLst>
          </p:cNvPr>
          <p:cNvSpPr txBox="1"/>
          <p:nvPr/>
        </p:nvSpPr>
        <p:spPr>
          <a:xfrm>
            <a:off x="4572000" y="2704155"/>
            <a:ext cx="3893049" cy="738660"/>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démarrage de chronomètre qui</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amène l’action de clôture de l’évènement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en accès rapide</a:t>
            </a:r>
          </a:p>
        </p:txBody>
      </p:sp>
      <p:sp>
        <p:nvSpPr>
          <p:cNvPr id="5" name="Titre 4">
            <a:extLst>
              <a:ext uri="{FF2B5EF4-FFF2-40B4-BE49-F238E27FC236}">
                <a16:creationId xmlns:a16="http://schemas.microsoft.com/office/drawing/2014/main" id="{88402CB7-74B0-4756-814B-F1F6800CBBAE}"/>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Saisie </a:t>
            </a:r>
            <a:endParaRPr lang="fr-FR" dirty="0"/>
          </a:p>
        </p:txBody>
      </p:sp>
      <p:sp>
        <p:nvSpPr>
          <p:cNvPr id="10" name="Rectangle 9">
            <a:extLst>
              <a:ext uri="{FF2B5EF4-FFF2-40B4-BE49-F238E27FC236}">
                <a16:creationId xmlns:a16="http://schemas.microsoft.com/office/drawing/2014/main" id="{AB3F10B2-999C-470A-AA8A-127FD676B4C7}"/>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11" name="Connecteur droit avec flèche 10">
            <a:extLst>
              <a:ext uri="{FF2B5EF4-FFF2-40B4-BE49-F238E27FC236}">
                <a16:creationId xmlns:a16="http://schemas.microsoft.com/office/drawing/2014/main" id="{33A50AE2-3DBA-4BC2-AFCF-C4DA63A76C1D}"/>
              </a:ext>
            </a:extLst>
          </p:cNvPr>
          <p:cNvCxnSpPr>
            <a:cxnSpLocks/>
            <a:stCxn id="4" idx="1"/>
          </p:cNvCxnSpPr>
          <p:nvPr/>
        </p:nvCxnSpPr>
        <p:spPr>
          <a:xfrm flipH="1" flipV="1">
            <a:off x="1939007" y="2279414"/>
            <a:ext cx="2632993" cy="79407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5" name="Connecteur droit avec flèche 14">
            <a:extLst>
              <a:ext uri="{FF2B5EF4-FFF2-40B4-BE49-F238E27FC236}">
                <a16:creationId xmlns:a16="http://schemas.microsoft.com/office/drawing/2014/main" id="{B025B040-F6DE-44C3-A644-B0C69D3F1F64}"/>
              </a:ext>
            </a:extLst>
          </p:cNvPr>
          <p:cNvCxnSpPr>
            <a:cxnSpLocks/>
            <a:stCxn id="4" idx="1"/>
          </p:cNvCxnSpPr>
          <p:nvPr/>
        </p:nvCxnSpPr>
        <p:spPr>
          <a:xfrm flipH="1">
            <a:off x="887104" y="3073485"/>
            <a:ext cx="3684896" cy="85707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2" name="Image 11">
            <a:extLst>
              <a:ext uri="{FF2B5EF4-FFF2-40B4-BE49-F238E27FC236}">
                <a16:creationId xmlns:a16="http://schemas.microsoft.com/office/drawing/2014/main" id="{FFCA1572-542F-424C-8116-DB7F0B87CAE3}"/>
              </a:ext>
            </a:extLst>
          </p:cNvPr>
          <p:cNvPicPr>
            <a:picLocks noChangeAspect="1"/>
          </p:cNvPicPr>
          <p:nvPr/>
        </p:nvPicPr>
        <p:blipFill>
          <a:blip r:embed="rId5"/>
          <a:stretch>
            <a:fillRect/>
          </a:stretch>
        </p:blipFill>
        <p:spPr>
          <a:xfrm>
            <a:off x="5228723" y="3989402"/>
            <a:ext cx="3716138" cy="1997424"/>
          </a:xfrm>
          <a:prstGeom prst="rect">
            <a:avLst/>
          </a:prstGeom>
          <a:ln>
            <a:solidFill>
              <a:srgbClr val="114F9D"/>
            </a:solidFill>
          </a:ln>
        </p:spPr>
      </p:pic>
      <p:sp>
        <p:nvSpPr>
          <p:cNvPr id="20" name="Rectangle 19">
            <a:extLst>
              <a:ext uri="{FF2B5EF4-FFF2-40B4-BE49-F238E27FC236}">
                <a16:creationId xmlns:a16="http://schemas.microsoft.com/office/drawing/2014/main" id="{27C3825F-5DED-4CC8-B417-991E11DADD63}"/>
              </a:ext>
            </a:extLst>
          </p:cNvPr>
          <p:cNvSpPr/>
          <p:nvPr/>
        </p:nvSpPr>
        <p:spPr>
          <a:xfrm>
            <a:off x="6243851" y="4196687"/>
            <a:ext cx="914400" cy="23413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8974D2A5-1428-4B9A-A6EE-58134152F4B2}"/>
              </a:ext>
            </a:extLst>
          </p:cNvPr>
          <p:cNvSpPr/>
          <p:nvPr/>
        </p:nvSpPr>
        <p:spPr>
          <a:xfrm>
            <a:off x="6591869" y="4764360"/>
            <a:ext cx="661916" cy="32072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4093289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83B77A1-4D64-454A-B438-F3196B0FF0E6}"/>
              </a:ext>
            </a:extLst>
          </p:cNvPr>
          <p:cNvPicPr>
            <a:picLocks noChangeAspect="1"/>
          </p:cNvPicPr>
          <p:nvPr/>
        </p:nvPicPr>
        <p:blipFill rotWithShape="1">
          <a:blip r:embed="rId3"/>
          <a:srcRect l="291"/>
          <a:stretch/>
        </p:blipFill>
        <p:spPr>
          <a:xfrm>
            <a:off x="701697" y="1532763"/>
            <a:ext cx="5381132" cy="1528605"/>
          </a:xfrm>
          <a:prstGeom prst="rect">
            <a:avLst/>
          </a:prstGeom>
          <a:ln w="9525">
            <a:solidFill>
              <a:schemeClr val="tx1"/>
            </a:solidFill>
          </a:ln>
        </p:spPr>
      </p:pic>
      <p:pic>
        <p:nvPicPr>
          <p:cNvPr id="2050" name="Picture 2" descr="Û Auscultation pulmonaire &#10;Û Environnements Patient &#10;Û Environnements Patient &#10;Û Position &#10;Positon Genu-pectorale &#10;Auscultabon pulmonaire daire et syr &#10;Points cfappui vérifiés &#10;Globes oculaires vérifiés &#10;Installa bon chirurgicale &#10;3ilot Mise en place &#10;3ilot Fin &#10;Unique &#10;Unique &#10;Unique &#10;Unique &#10;Unique &#10;Unique &#10;09:37:34 &#10;09237227 &#10;, 09:37:27 &#10;09:37:27 &#10;x &#10;Heure actuele &#10;Heure actuele &#10;Heure actuele &#10;Heure actuele &#10;Heure actuele &#10;Conserver cette saisie multiple &#10;09237227 &#10;Heure actuele &#10;X Annuler et choisir à la place... &#10;Touche Ctrl : décale Ihoraire de l%tem choisi et les suivants. ">
            <a:extLst>
              <a:ext uri="{FF2B5EF4-FFF2-40B4-BE49-F238E27FC236}">
                <a16:creationId xmlns:a16="http://schemas.microsoft.com/office/drawing/2014/main" id="{F683322A-5CA0-4F77-BCCA-937450DB05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20" b="1"/>
          <a:stretch/>
        </p:blipFill>
        <p:spPr bwMode="auto">
          <a:xfrm>
            <a:off x="3263568" y="3649649"/>
            <a:ext cx="5381132" cy="2125675"/>
          </a:xfrm>
          <a:prstGeom prst="rect">
            <a:avLst/>
          </a:prstGeom>
          <a:noFill/>
          <a:ln w="9525">
            <a:solidFill>
              <a:srgbClr val="61A0ED"/>
            </a:solidFill>
          </a:ln>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id="{21256769-B093-4FBF-9D6C-4B89F1226ECD}"/>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t>
            </a:r>
            <a:r>
              <a:rPr lang="fr-FR" sz="2500" b="0" i="0" spc="0" baseline="0" dirty="0" err="1">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ANESTHESIE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 </a:t>
            </a:r>
            <a:endParaRPr lang="fr-FR" dirty="0"/>
          </a:p>
        </p:txBody>
      </p:sp>
      <p:sp>
        <p:nvSpPr>
          <p:cNvPr id="7" name="Rectangle 6">
            <a:extLst>
              <a:ext uri="{FF2B5EF4-FFF2-40B4-BE49-F238E27FC236}">
                <a16:creationId xmlns:a16="http://schemas.microsoft.com/office/drawing/2014/main" id="{A6DFAFAF-12A4-451E-BA17-815E3BB082C9}"/>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22" name="Connecteur droit avec flèche 21">
            <a:extLst>
              <a:ext uri="{FF2B5EF4-FFF2-40B4-BE49-F238E27FC236}">
                <a16:creationId xmlns:a16="http://schemas.microsoft.com/office/drawing/2014/main" id="{C18387C8-AA3C-4B53-BA01-775EAE82E31B}"/>
              </a:ext>
            </a:extLst>
          </p:cNvPr>
          <p:cNvCxnSpPr/>
          <p:nvPr/>
        </p:nvCxnSpPr>
        <p:spPr>
          <a:xfrm>
            <a:off x="2470087" y="2932767"/>
            <a:ext cx="1028574" cy="647700"/>
          </a:xfrm>
          <a:prstGeom prst="straightConnector1">
            <a:avLst/>
          </a:prstGeom>
          <a:noFill/>
          <a:ln w="9525" cap="flat">
            <a:solidFill>
              <a:schemeClr val="accent1"/>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a16="http://schemas.microsoft.com/office/drawing/2014/main" id="{47C1FD53-6C94-4A7D-8C3B-47B9A016BEB7}"/>
              </a:ext>
            </a:extLst>
          </p:cNvPr>
          <p:cNvSpPr txBox="1"/>
          <p:nvPr/>
        </p:nvSpPr>
        <p:spPr>
          <a:xfrm>
            <a:off x="608037" y="1069547"/>
            <a:ext cx="8440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Pour les séries d’actes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utilisations de « Saisies Multiples » , soit pour une séquenc</a:t>
            </a:r>
            <a:r>
              <a:rPr lang="fr-FR" sz="1400" dirty="0">
                <a:solidFill>
                  <a:srgbClr val="114F9D"/>
                </a:solidFill>
                <a:latin typeface="Montserrat" panose="00000500000000000000" pitchFamily="50" charset="0"/>
              </a:rPr>
              <a:t>e complète</a:t>
            </a:r>
            <a:endParaRPr kumimoji="0" lang="fr-FR"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362948907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7978F41-BBDF-4765-BA39-F6C90B68DE57}"/>
              </a:ext>
            </a:extLst>
          </p:cNvPr>
          <p:cNvSpPr txBox="1"/>
          <p:nvPr/>
        </p:nvSpPr>
        <p:spPr>
          <a:xfrm>
            <a:off x="6841486" y="2391402"/>
            <a:ext cx="1948606" cy="523216"/>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Curseur pour définir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l’heure de départ</a:t>
            </a:r>
          </a:p>
        </p:txBody>
      </p:sp>
      <p:pic>
        <p:nvPicPr>
          <p:cNvPr id="1025" name="Picture 1" descr="SMAG/ IOT &#10;Arrivée du *tient - Début de prise &#10;Anesthésie &#10;ECG 3 branches, PNI, sp02 &#10;Mmitorage &#10;Pabent perfusé en salle dopérabon &#10;Perfijsion &#10;Voie Veineuse Périphérique (VVP) mi &#10;Voie Veineuse Périphérique &#10;@ Cathlon &#10;SOLUTES &#10;IV PERF - 1000 ml &#10;Anesthésie &#10;Masque facial &#10;@ Induction &#10;ANALGESIQUES &#10;IVD - 20 ug &#10;HYPNOTIQUES &#10;Û Canule de Guedel &#10;Û Type de ventiabon &#10;Û CLRARES &#10;Anesthésie &#10;Lame laryngoscope &#10;Scores &#10;Û Détai de fint-Jbation &#10;@ Intubation &#10;Sonde d%ntubation &#10;Détail de l%ntubabon &#10;Indéterminé &#10;pré -oxygénation &#10;04 &#10;Su fentanil &#10;Propofol &#10;Ventila assistée &#10;Atracriurn (Tracriurn) &#10;Laryngoscopie &#10;Mac Intosch 4 Métal IX &#10;Am' tique &#10;Indéterminé &#10;non armée 7 &#10;Intubation facile &#10;••/ OK et poursuivre avec. &#10;Û Conserver cette saisie multble &#10;200 mg &#10;IVD - 30 &#10;unique &#10;Unique &#10;Unique &#10;Unique &#10;Unique &#10;Unique &#10;Unique &#10;unique &#10;Unique &#10;Unique &#10;unique &#10;Unique &#10;Unique &#10;Unique &#10;Unique &#10;Unique &#10;09:38:49 &#10;9:3434 &#10;.35:34 &#10;:4234 &#10;.4&amp;34 &#10;x &#10;Heure actuele &#10;Heure actuele &#10;Heure actuele &#10;Heure actuele &#10;Heure actuele &#10;Heure actuele &#10;Heure actuele &#10;Heure actuele &#10;Heure actuele &#10;Heure actuele &#10;Heure actuele &#10;Heure actuele &#10;Heure actuele &#10;Heure actuele &#10;Heure actuele &#10;Heure actuele &#10;et à la place... &#10;Touche Ctrl : décale l'horaire de ritem choisi et les suivants, ">
            <a:extLst>
              <a:ext uri="{FF2B5EF4-FFF2-40B4-BE49-F238E27FC236}">
                <a16:creationId xmlns:a16="http://schemas.microsoft.com/office/drawing/2014/main" id="{F8B29204-BBD0-4BDB-AD0E-F28928ACA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70" y="1007996"/>
            <a:ext cx="4987674" cy="42662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étail de Pintubabon &#10;INTUBATION &#10;Auscultation pulmonaire &#10;Anesthésie &#10;Û ANTIBIOTIQUES &#10;Anesthésie &#10;Chirurgie &#10;OK &#10;Intubation facile &#10;Intubation diffcile non prévue &#10;Auscultation pulmonaire claire et syr &#10;Protecton - Fermeture oculair &#10;Prêt gour chirurgien &#10;Acte Débu t &#10;OK et goursuivre avec. &#10;[n d é terminé &#10;Unique &#10;Conserver cette saisie multiple &#10;Heure actuelle &#10;Touche Ctrl : décale l'horaire de l'item choisi et les suivants. ">
            <a:extLst>
              <a:ext uri="{FF2B5EF4-FFF2-40B4-BE49-F238E27FC236}">
                <a16:creationId xmlns:a16="http://schemas.microsoft.com/office/drawing/2014/main" id="{750CAA5F-8E87-4E04-A69C-3CBAE8467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99" y="4409093"/>
            <a:ext cx="4981445" cy="151342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0675D267-E6AF-4C9B-9A56-52940A385587}"/>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 </a:t>
            </a:r>
            <a:endParaRPr lang="fr-FR" sz="2000" dirty="0"/>
          </a:p>
        </p:txBody>
      </p:sp>
      <p:sp>
        <p:nvSpPr>
          <p:cNvPr id="11" name="Rectangle 10">
            <a:extLst>
              <a:ext uri="{FF2B5EF4-FFF2-40B4-BE49-F238E27FC236}">
                <a16:creationId xmlns:a16="http://schemas.microsoft.com/office/drawing/2014/main" id="{7854D647-3EC2-41FE-A401-0CF74AF6C133}"/>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12" name="Connecteur droit avec flèche 11">
            <a:extLst>
              <a:ext uri="{FF2B5EF4-FFF2-40B4-BE49-F238E27FC236}">
                <a16:creationId xmlns:a16="http://schemas.microsoft.com/office/drawing/2014/main" id="{79AD5215-4B07-4011-8CEC-B54F9F10D2AD}"/>
              </a:ext>
            </a:extLst>
          </p:cNvPr>
          <p:cNvCxnSpPr>
            <a:cxnSpLocks/>
            <a:stCxn id="8" idx="1"/>
          </p:cNvCxnSpPr>
          <p:nvPr/>
        </p:nvCxnSpPr>
        <p:spPr>
          <a:xfrm flipH="1" flipV="1">
            <a:off x="3248025" y="1276350"/>
            <a:ext cx="3593461" cy="137666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889653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rgbClr val="1B4F9E"/>
                </a:solidFill>
                <a:latin typeface="Montserrat" panose="00000500000000000000" pitchFamily="50" charset="0"/>
              </a:rPr>
              <a:t>SOMMAIRE</a:t>
            </a:r>
          </a:p>
        </p:txBody>
      </p:sp>
      <p:sp>
        <p:nvSpPr>
          <p:cNvPr id="6" name="ZoneTexte 5">
            <a:extLst>
              <a:ext uri="{FF2B5EF4-FFF2-40B4-BE49-F238E27FC236}">
                <a16:creationId xmlns:a16="http://schemas.microsoft.com/office/drawing/2014/main" id="{997A5DFB-11D2-48FD-A626-37110CDEB238}"/>
              </a:ext>
            </a:extLst>
          </p:cNvPr>
          <p:cNvSpPr txBox="1"/>
          <p:nvPr/>
        </p:nvSpPr>
        <p:spPr>
          <a:xfrm>
            <a:off x="610612" y="1030739"/>
            <a:ext cx="7722354" cy="4770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buFont typeface="Wingdings" panose="05000000000000000000" pitchFamily="2" charset="2"/>
              <a:buChar char="Ø"/>
            </a:pPr>
            <a:r>
              <a:rPr kumimoji="0" lang="fr-FR" sz="1600" b="0" i="0" u="none" strike="noStrike" cap="none" spc="0" normalizeH="0" baseline="0" dirty="0">
                <a:ln>
                  <a:noFill/>
                </a:ln>
                <a:solidFill>
                  <a:srgbClr val="1B4F9E"/>
                </a:solidFill>
                <a:effectLst/>
                <a:uFillTx/>
                <a:latin typeface="+mn-lt"/>
                <a:ea typeface="+mn-ea"/>
                <a:cs typeface="+mn-cs"/>
                <a:sym typeface="Calibri"/>
                <a:hlinkClick r:id="rId3" action="ppaction://hlinksldjump"/>
              </a:rPr>
              <a:t>SALLE D’INTERVENTION – (SI)</a:t>
            </a:r>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839788" lvl="3" indent="-285750">
              <a:buFont typeface="Wingdings" panose="05000000000000000000" pitchFamily="2" charset="2"/>
              <a:buChar char="Ø"/>
            </a:pPr>
            <a:r>
              <a:rPr lang="fr-FR" sz="1600" dirty="0">
                <a:solidFill>
                  <a:srgbClr val="1B4F9E"/>
                </a:solidFill>
              </a:rPr>
              <a:t>Démarrage</a:t>
            </a:r>
          </a:p>
          <a:p>
            <a:pPr marL="839788" lvl="3" indent="-285750">
              <a:buFont typeface="Wingdings" panose="05000000000000000000" pitchFamily="2" charset="2"/>
              <a:buChar char="Ø"/>
            </a:pPr>
            <a:r>
              <a:rPr lang="fr-FR" sz="1600" dirty="0">
                <a:solidFill>
                  <a:srgbClr val="1B4F9E"/>
                </a:solidFill>
              </a:rPr>
              <a:t>Feuille d’Ouverture de Salle</a:t>
            </a:r>
          </a:p>
          <a:p>
            <a:pPr marL="839788" lvl="3" indent="-285750">
              <a:buFont typeface="Wingdings" panose="05000000000000000000" pitchFamily="2" charset="2"/>
              <a:buChar char="Ø"/>
            </a:pPr>
            <a:r>
              <a:rPr lang="fr-FR" sz="1600" dirty="0">
                <a:solidFill>
                  <a:srgbClr val="1B4F9E"/>
                </a:solidFill>
              </a:rPr>
              <a:t>Sélection du patient</a:t>
            </a:r>
          </a:p>
          <a:p>
            <a:pPr marL="839788" lvl="3" indent="-285750">
              <a:buFont typeface="Wingdings" panose="05000000000000000000" pitchFamily="2" charset="2"/>
              <a:buChar char="Ø"/>
            </a:pPr>
            <a:r>
              <a:rPr lang="fr-FR" sz="1600" dirty="0">
                <a:solidFill>
                  <a:srgbClr val="1B4F9E"/>
                </a:solidFill>
              </a:rPr>
              <a:t>Sélection du dossier</a:t>
            </a:r>
          </a:p>
          <a:p>
            <a:pPr marL="839788" lvl="3" indent="-285750">
              <a:buFont typeface="Wingdings" panose="05000000000000000000" pitchFamily="2" charset="2"/>
              <a:buChar char="Ø"/>
            </a:pPr>
            <a:r>
              <a:rPr lang="fr-FR" sz="1600" dirty="0">
                <a:solidFill>
                  <a:srgbClr val="1B4F9E"/>
                </a:solidFill>
              </a:rPr>
              <a:t>La feuille d’anesthésie : présentation</a:t>
            </a:r>
          </a:p>
          <a:p>
            <a:pPr marL="839788" lvl="3" indent="-285750">
              <a:buFont typeface="Wingdings" panose="05000000000000000000" pitchFamily="2" charset="2"/>
              <a:buChar char="Ø"/>
            </a:pPr>
            <a:r>
              <a:rPr lang="fr-FR" sz="1600" dirty="0">
                <a:solidFill>
                  <a:srgbClr val="1B4F9E"/>
                </a:solidFill>
              </a:rPr>
              <a:t>La feuille d’anesthésie : saisie des actes / Evènements</a:t>
            </a:r>
          </a:p>
          <a:p>
            <a:pPr marL="839788" lvl="3" indent="-285750">
              <a:buFont typeface="Wingdings" panose="05000000000000000000" pitchFamily="2" charset="2"/>
              <a:buChar char="Ø"/>
            </a:pPr>
            <a:r>
              <a:rPr lang="fr-FR" sz="1600" dirty="0">
                <a:solidFill>
                  <a:srgbClr val="1B4F9E"/>
                </a:solidFill>
              </a:rPr>
              <a:t>Sortie de salle</a:t>
            </a:r>
          </a:p>
          <a:p>
            <a:pPr lvl="1"/>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342900" lvl="1" indent="-342900">
              <a:buFont typeface="Wingdings" panose="05000000000000000000" pitchFamily="2" charset="2"/>
              <a:buChar char="Ø"/>
            </a:pPr>
            <a:r>
              <a:rPr lang="fr-FR" sz="1600" dirty="0">
                <a:solidFill>
                  <a:srgbClr val="1B4F9E"/>
                </a:solidFill>
                <a:hlinkClick r:id="rId4" action="ppaction://hlinksldjump"/>
              </a:rPr>
              <a:t>SALLE DE SURVEILLANCE POST INTERVENTIONNELLE (Salle de Réveil) – (SR)</a:t>
            </a:r>
            <a:endParaRPr lang="fr-FR" sz="1600" dirty="0">
              <a:solidFill>
                <a:srgbClr val="1B4F9E"/>
              </a:solidFill>
            </a:endParaRPr>
          </a:p>
          <a:p>
            <a:pPr marL="628650" lvl="3" indent="-90488">
              <a:buFont typeface="Wingdings" panose="05000000000000000000" pitchFamily="2" charset="2"/>
              <a:buChar char="Ø"/>
            </a:pPr>
            <a:r>
              <a:rPr kumimoji="0" lang="fr-FR" sz="1600" b="0" i="0" u="none" strike="noStrike" cap="none" spc="0" normalizeH="0" baseline="0" dirty="0">
                <a:ln>
                  <a:noFill/>
                </a:ln>
                <a:solidFill>
                  <a:srgbClr val="1B4F9E"/>
                </a:solidFill>
                <a:effectLst/>
                <a:uFillTx/>
                <a:latin typeface="+mn-lt"/>
                <a:ea typeface="+mn-ea"/>
                <a:cs typeface="+mn-cs"/>
                <a:sym typeface="Calibri"/>
              </a:rPr>
              <a:t>  Démarrage</a:t>
            </a:r>
          </a:p>
          <a:p>
            <a:pPr marL="628650" lvl="3" indent="-90488">
              <a:buFont typeface="Wingdings" panose="05000000000000000000" pitchFamily="2" charset="2"/>
              <a:buChar char="Ø"/>
            </a:pPr>
            <a:r>
              <a:rPr lang="fr-FR" sz="1600" dirty="0">
                <a:solidFill>
                  <a:srgbClr val="1B4F9E"/>
                </a:solidFill>
              </a:rPr>
              <a:t>  Feuille d’Ouverture de Salle</a:t>
            </a:r>
            <a:endParaRPr kumimoji="0" lang="fr-FR" sz="1600" b="0" i="0" u="none" strike="noStrike" cap="none" spc="0" normalizeH="0" baseline="0" dirty="0">
              <a:ln>
                <a:noFill/>
              </a:ln>
              <a:solidFill>
                <a:srgbClr val="1B4F9E"/>
              </a:solidFill>
              <a:effectLst/>
              <a:uFillTx/>
              <a:sym typeface="Calibri"/>
            </a:endParaRPr>
          </a:p>
          <a:p>
            <a:pPr marL="628650" lvl="3" indent="-90488">
              <a:buFont typeface="Wingdings" panose="05000000000000000000" pitchFamily="2" charset="2"/>
              <a:buChar char="Ø"/>
            </a:pPr>
            <a:r>
              <a:rPr lang="fr-FR" sz="1600" dirty="0">
                <a:solidFill>
                  <a:srgbClr val="1B4F9E"/>
                </a:solidFill>
              </a:rPr>
              <a:t>  Sélection du patient</a:t>
            </a:r>
          </a:p>
          <a:p>
            <a:pPr marL="628650" lvl="3" indent="-90488">
              <a:buFont typeface="Wingdings" panose="05000000000000000000" pitchFamily="2" charset="2"/>
              <a:buChar char="Ø"/>
            </a:pPr>
            <a:r>
              <a:rPr lang="fr-FR" sz="1600" dirty="0">
                <a:solidFill>
                  <a:srgbClr val="1B4F9E"/>
                </a:solidFill>
              </a:rPr>
              <a:t>  Sélection du dossier</a:t>
            </a:r>
          </a:p>
          <a:p>
            <a:pPr marL="628650" lvl="3" indent="-90488">
              <a:buFont typeface="Wingdings" panose="05000000000000000000" pitchFamily="2" charset="2"/>
              <a:buChar char="Ø"/>
            </a:pPr>
            <a:r>
              <a:rPr lang="fr-FR" sz="1600" dirty="0">
                <a:solidFill>
                  <a:srgbClr val="1B4F9E"/>
                </a:solidFill>
              </a:rPr>
              <a:t>  La feuille d’anesthésie : présentation</a:t>
            </a:r>
          </a:p>
          <a:p>
            <a:pPr marL="628650" lvl="3" indent="-90488">
              <a:buFont typeface="Wingdings" panose="05000000000000000000" pitchFamily="2" charset="2"/>
              <a:buChar char="Ø"/>
            </a:pPr>
            <a:r>
              <a:rPr lang="fr-FR" sz="1600" dirty="0">
                <a:solidFill>
                  <a:srgbClr val="1B4F9E"/>
                </a:solidFill>
              </a:rPr>
              <a:t>  La feuille d’anesthésie : saisie des actes / Evènements</a:t>
            </a:r>
          </a:p>
          <a:p>
            <a:pPr marL="628650" lvl="3" indent="-90488">
              <a:buFont typeface="Wingdings" panose="05000000000000000000" pitchFamily="2" charset="2"/>
              <a:buChar char="Ø"/>
            </a:pPr>
            <a:r>
              <a:rPr lang="fr-FR" sz="1600" dirty="0">
                <a:solidFill>
                  <a:srgbClr val="1B4F9E"/>
                </a:solidFill>
              </a:rPr>
              <a:t>  Clôture du dossier</a:t>
            </a:r>
          </a:p>
          <a:p>
            <a:pPr marL="538162" lvl="3"/>
            <a:endParaRPr lang="fr-FR" sz="1600" dirty="0">
              <a:solidFill>
                <a:srgbClr val="1B4F9E"/>
              </a:solidFill>
            </a:endParaRPr>
          </a:p>
          <a:p>
            <a:pPr marL="285750" lvl="5" indent="-285750">
              <a:buFont typeface="Wingdings" panose="05000000000000000000" pitchFamily="2" charset="2"/>
              <a:buChar char="Ø"/>
            </a:pPr>
            <a:r>
              <a:rPr lang="fr-FR" sz="1600" dirty="0">
                <a:solidFill>
                  <a:srgbClr val="1B4F9E"/>
                </a:solidFill>
              </a:rPr>
              <a:t>	</a:t>
            </a:r>
            <a:r>
              <a:rPr lang="fr-FR" sz="1600" dirty="0">
                <a:solidFill>
                  <a:srgbClr val="1B4F9E"/>
                </a:solidFill>
                <a:hlinkClick r:id="rId5" action="ppaction://hlinksldjump"/>
              </a:rPr>
              <a:t>Génération d’un COMPTE RENDU D’</a:t>
            </a:r>
            <a:r>
              <a:rPr lang="fr-FR" sz="1600" dirty="0" err="1">
                <a:solidFill>
                  <a:srgbClr val="1B4F9E"/>
                </a:solidFill>
                <a:hlinkClick r:id="rId5" action="ppaction://hlinksldjump"/>
              </a:rPr>
              <a:t>ANESTHESIE</a:t>
            </a:r>
            <a:endParaRPr kumimoji="0" lang="fr-FR" sz="1600" b="0" i="0" u="none" strike="noStrike" cap="none" spc="0" normalizeH="0" baseline="0" dirty="0">
              <a:ln>
                <a:noFill/>
              </a:ln>
              <a:solidFill>
                <a:srgbClr val="1B4F9E"/>
              </a:solidFill>
              <a:effectLst/>
              <a:uFillTx/>
              <a:sym typeface="Calibri"/>
            </a:endParaRPr>
          </a:p>
        </p:txBody>
      </p:sp>
    </p:spTree>
    <p:extLst>
      <p:ext uri="{BB962C8B-B14F-4D97-AF65-F5344CB8AC3E}">
        <p14:creationId xmlns:p14="http://schemas.microsoft.com/office/powerpoint/2010/main" val="2294094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753044-DC30-4ABB-80D1-3259714FADBD}"/>
              </a:ext>
            </a:extLst>
          </p:cNvPr>
          <p:cNvPicPr>
            <a:picLocks noChangeAspect="1"/>
          </p:cNvPicPr>
          <p:nvPr/>
        </p:nvPicPr>
        <p:blipFill>
          <a:blip r:embed="rId3"/>
          <a:stretch>
            <a:fillRect/>
          </a:stretch>
        </p:blipFill>
        <p:spPr>
          <a:xfrm>
            <a:off x="731213" y="1232771"/>
            <a:ext cx="5002837" cy="1574039"/>
          </a:xfrm>
          <a:prstGeom prst="rect">
            <a:avLst/>
          </a:prstGeom>
          <a:ln>
            <a:solidFill>
              <a:srgbClr val="61A0ED"/>
            </a:solidFill>
          </a:ln>
        </p:spPr>
      </p:pic>
      <p:sp>
        <p:nvSpPr>
          <p:cNvPr id="9" name="ZoneTexte 8">
            <a:extLst>
              <a:ext uri="{FF2B5EF4-FFF2-40B4-BE49-F238E27FC236}">
                <a16:creationId xmlns:a16="http://schemas.microsoft.com/office/drawing/2014/main" id="{9B3A4546-8412-48D9-A931-115EB3A5B550}"/>
              </a:ext>
            </a:extLst>
          </p:cNvPr>
          <p:cNvSpPr txBox="1"/>
          <p:nvPr/>
        </p:nvSpPr>
        <p:spPr>
          <a:xfrm>
            <a:off x="839004" y="3714750"/>
            <a:ext cx="3675041" cy="523216"/>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Un clic droit sur la ligne permet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d</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e saisir rapidement les doses itératives</a:t>
            </a:r>
          </a:p>
        </p:txBody>
      </p:sp>
      <p:sp>
        <p:nvSpPr>
          <p:cNvPr id="2" name="Titre 1">
            <a:extLst>
              <a:ext uri="{FF2B5EF4-FFF2-40B4-BE49-F238E27FC236}">
                <a16:creationId xmlns:a16="http://schemas.microsoft.com/office/drawing/2014/main" id="{84C81EF2-1F05-4E1B-B74C-58983CBCAEE8}"/>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t>
            </a:r>
            <a:r>
              <a:rPr lang="fr-FR" sz="2500" b="0" i="0" spc="0" baseline="0" dirty="0" err="1">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ANESTHESIE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sp>
        <p:nvSpPr>
          <p:cNvPr id="7" name="Rectangle 6">
            <a:extLst>
              <a:ext uri="{FF2B5EF4-FFF2-40B4-BE49-F238E27FC236}">
                <a16:creationId xmlns:a16="http://schemas.microsoft.com/office/drawing/2014/main" id="{046731C9-3B31-46AF-9C21-6EBB09CCEDE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8" name="Connecteur droit avec flèche 7">
            <a:extLst>
              <a:ext uri="{FF2B5EF4-FFF2-40B4-BE49-F238E27FC236}">
                <a16:creationId xmlns:a16="http://schemas.microsoft.com/office/drawing/2014/main" id="{5D1414AE-7CDC-4907-B147-41070339DC44}"/>
              </a:ext>
            </a:extLst>
          </p:cNvPr>
          <p:cNvCxnSpPr>
            <a:cxnSpLocks/>
          </p:cNvCxnSpPr>
          <p:nvPr/>
        </p:nvCxnSpPr>
        <p:spPr>
          <a:xfrm flipV="1">
            <a:off x="2676525" y="2019790"/>
            <a:ext cx="1504950" cy="169496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0" name="Image 9">
            <a:extLst>
              <a:ext uri="{FF2B5EF4-FFF2-40B4-BE49-F238E27FC236}">
                <a16:creationId xmlns:a16="http://schemas.microsoft.com/office/drawing/2014/main" id="{C51A7070-DD19-477B-9873-37C9A82061CC}"/>
              </a:ext>
            </a:extLst>
          </p:cNvPr>
          <p:cNvPicPr>
            <a:picLocks noChangeAspect="1"/>
          </p:cNvPicPr>
          <p:nvPr/>
        </p:nvPicPr>
        <p:blipFill>
          <a:blip r:embed="rId4"/>
          <a:stretch>
            <a:fillRect/>
          </a:stretch>
        </p:blipFill>
        <p:spPr>
          <a:xfrm>
            <a:off x="4849034" y="3886200"/>
            <a:ext cx="4113991" cy="2211270"/>
          </a:xfrm>
          <a:prstGeom prst="rect">
            <a:avLst/>
          </a:prstGeom>
          <a:ln>
            <a:solidFill>
              <a:srgbClr val="61A0ED"/>
            </a:solidFill>
          </a:ln>
        </p:spPr>
      </p:pic>
      <p:sp>
        <p:nvSpPr>
          <p:cNvPr id="6" name="Rectangle 5">
            <a:extLst>
              <a:ext uri="{FF2B5EF4-FFF2-40B4-BE49-F238E27FC236}">
                <a16:creationId xmlns:a16="http://schemas.microsoft.com/office/drawing/2014/main" id="{F0E2BE47-3CBC-4044-BC18-0AF7833838E0}"/>
              </a:ext>
            </a:extLst>
          </p:cNvPr>
          <p:cNvSpPr/>
          <p:nvPr/>
        </p:nvSpPr>
        <p:spPr>
          <a:xfrm>
            <a:off x="5286375" y="4314825"/>
            <a:ext cx="3790950" cy="81915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4688805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81EF2-1F05-4E1B-B74C-58983CBCAEE8}"/>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sp>
        <p:nvSpPr>
          <p:cNvPr id="7" name="Rectangle 6">
            <a:extLst>
              <a:ext uri="{FF2B5EF4-FFF2-40B4-BE49-F238E27FC236}">
                <a16:creationId xmlns:a16="http://schemas.microsoft.com/office/drawing/2014/main" id="{046731C9-3B31-46AF-9C21-6EBB09CCEDE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pic>
        <p:nvPicPr>
          <p:cNvPr id="10" name="Image 9">
            <a:extLst>
              <a:ext uri="{FF2B5EF4-FFF2-40B4-BE49-F238E27FC236}">
                <a16:creationId xmlns:a16="http://schemas.microsoft.com/office/drawing/2014/main" id="{C51A7070-DD19-477B-9873-37C9A82061CC}"/>
              </a:ext>
            </a:extLst>
          </p:cNvPr>
          <p:cNvPicPr>
            <a:picLocks noChangeAspect="1"/>
          </p:cNvPicPr>
          <p:nvPr/>
        </p:nvPicPr>
        <p:blipFill>
          <a:blip r:embed="rId3"/>
          <a:stretch>
            <a:fillRect/>
          </a:stretch>
        </p:blipFill>
        <p:spPr>
          <a:xfrm>
            <a:off x="4849034" y="3886200"/>
            <a:ext cx="4113991" cy="2211270"/>
          </a:xfrm>
          <a:prstGeom prst="rect">
            <a:avLst/>
          </a:prstGeom>
          <a:ln>
            <a:solidFill>
              <a:srgbClr val="61A0ED"/>
            </a:solidFill>
          </a:ln>
        </p:spPr>
      </p:pic>
      <p:sp>
        <p:nvSpPr>
          <p:cNvPr id="6" name="Rectangle 5">
            <a:extLst>
              <a:ext uri="{FF2B5EF4-FFF2-40B4-BE49-F238E27FC236}">
                <a16:creationId xmlns:a16="http://schemas.microsoft.com/office/drawing/2014/main" id="{F0E2BE47-3CBC-4044-BC18-0AF7833838E0}"/>
              </a:ext>
            </a:extLst>
          </p:cNvPr>
          <p:cNvSpPr/>
          <p:nvPr/>
        </p:nvSpPr>
        <p:spPr>
          <a:xfrm>
            <a:off x="5286375" y="4314825"/>
            <a:ext cx="3790950" cy="81915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4" name="Image 3">
            <a:extLst>
              <a:ext uri="{FF2B5EF4-FFF2-40B4-BE49-F238E27FC236}">
                <a16:creationId xmlns:a16="http://schemas.microsoft.com/office/drawing/2014/main" id="{C12FD8CA-0FB4-41E2-9EBD-E243AA401896}"/>
              </a:ext>
            </a:extLst>
          </p:cNvPr>
          <p:cNvPicPr>
            <a:picLocks noChangeAspect="1"/>
          </p:cNvPicPr>
          <p:nvPr/>
        </p:nvPicPr>
        <p:blipFill rotWithShape="1">
          <a:blip r:embed="rId4"/>
          <a:srcRect l="11978" t="21764" b="55062"/>
          <a:stretch/>
        </p:blipFill>
        <p:spPr>
          <a:xfrm>
            <a:off x="571936" y="1352550"/>
            <a:ext cx="8048625" cy="1133475"/>
          </a:xfrm>
          <a:prstGeom prst="rect">
            <a:avLst/>
          </a:prstGeom>
          <a:ln w="9525">
            <a:solidFill>
              <a:schemeClr val="tx1"/>
            </a:solidFill>
          </a:ln>
          <a:scene3d>
            <a:camera prst="orthographicFront"/>
            <a:lightRig rig="threePt" dir="t"/>
          </a:scene3d>
          <a:sp3d contourW="19050">
            <a:contourClr>
              <a:srgbClr val="61A0ED"/>
            </a:contourClr>
          </a:sp3d>
        </p:spPr>
      </p:pic>
      <p:sp>
        <p:nvSpPr>
          <p:cNvPr id="5" name="ZoneTexte 4">
            <a:extLst>
              <a:ext uri="{FF2B5EF4-FFF2-40B4-BE49-F238E27FC236}">
                <a16:creationId xmlns:a16="http://schemas.microsoft.com/office/drawing/2014/main" id="{1FC5FB44-D0C1-492A-A828-9FD1878208EA}"/>
              </a:ext>
            </a:extLst>
          </p:cNvPr>
          <p:cNvSpPr txBox="1"/>
          <p:nvPr/>
        </p:nvSpPr>
        <p:spPr>
          <a:xfrm>
            <a:off x="406601" y="2982000"/>
            <a:ext cx="6775249" cy="738660"/>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Les données </a:t>
            </a:r>
            <a:r>
              <a:rPr lang="fr-FR" sz="1400" dirty="0">
                <a:solidFill>
                  <a:srgbClr val="114F9D"/>
                </a:solidFill>
                <a:latin typeface="Montserrat" panose="00000500000000000000" pitchFamily="50" charset="0"/>
              </a:rPr>
              <a:t>des pousses-seringue connectés (</a:t>
            </a:r>
            <a:r>
              <a:rPr lang="fr-FR" sz="1400" dirty="0" err="1">
                <a:solidFill>
                  <a:srgbClr val="114F9D"/>
                </a:solidFill>
                <a:latin typeface="Montserrat" panose="00000500000000000000" pitchFamily="50" charset="0"/>
              </a:rPr>
              <a:t>Primea</a:t>
            </a:r>
            <a:r>
              <a:rPr lang="fr-FR" sz="1400" dirty="0">
                <a:solidFill>
                  <a:srgbClr val="114F9D"/>
                </a:solidFill>
                <a:latin typeface="Montserrat" panose="00000500000000000000" pitchFamily="50" charset="0"/>
              </a:rPr>
              <a:t>, </a:t>
            </a:r>
            <a:r>
              <a:rPr lang="fr-FR" sz="1400" dirty="0" err="1">
                <a:solidFill>
                  <a:srgbClr val="114F9D"/>
                </a:solidFill>
                <a:latin typeface="Montserrat" panose="00000500000000000000" pitchFamily="50" charset="0"/>
              </a:rPr>
              <a:t>Alaris</a:t>
            </a:r>
            <a:r>
              <a:rPr lang="fr-FR" sz="1400" dirty="0">
                <a:solidFill>
                  <a:srgbClr val="114F9D"/>
                </a:solidFill>
                <a:latin typeface="Montserrat" panose="00000500000000000000" pitchFamily="50" charset="0"/>
              </a:rPr>
              <a:t>…) seront </a:t>
            </a:r>
          </a:p>
          <a:p>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remontées automatiquement… </a:t>
            </a:r>
          </a:p>
          <a:p>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et les changements de débit seront incrémentés automatiquement aussi. </a:t>
            </a:r>
          </a:p>
        </p:txBody>
      </p:sp>
      <p:cxnSp>
        <p:nvCxnSpPr>
          <p:cNvPr id="12" name="Connecteur droit avec flèche 11">
            <a:extLst>
              <a:ext uri="{FF2B5EF4-FFF2-40B4-BE49-F238E27FC236}">
                <a16:creationId xmlns:a16="http://schemas.microsoft.com/office/drawing/2014/main" id="{CC808CFC-8379-4138-BE7C-132F03565139}"/>
              </a:ext>
            </a:extLst>
          </p:cNvPr>
          <p:cNvCxnSpPr>
            <a:cxnSpLocks/>
          </p:cNvCxnSpPr>
          <p:nvPr/>
        </p:nvCxnSpPr>
        <p:spPr>
          <a:xfrm flipV="1">
            <a:off x="2962275" y="2310083"/>
            <a:ext cx="352425" cy="61731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9447331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6D60B0E-177F-4E4C-B8A9-2DE6504E0BC8}"/>
              </a:ext>
            </a:extLst>
          </p:cNvPr>
          <p:cNvSpPr txBox="1"/>
          <p:nvPr/>
        </p:nvSpPr>
        <p:spPr>
          <a:xfrm>
            <a:off x="139504" y="3390213"/>
            <a:ext cx="8310925" cy="646327"/>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14F9D"/>
                </a:solidFill>
                <a:effectLst/>
                <a:uFillTx/>
                <a:latin typeface="Montserrat" panose="00000500000000000000" pitchFamily="50" charset="0"/>
                <a:sym typeface="Calibri"/>
              </a:rPr>
              <a:t>Les données des appareils biomédicaux (respirateur, scope, Bis, ANI … ) </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14F9D"/>
                </a:solidFill>
                <a:effectLst/>
                <a:uFillTx/>
                <a:latin typeface="Montserrat" panose="00000500000000000000" pitchFamily="50" charset="0"/>
                <a:sym typeface="Calibri"/>
              </a:rPr>
              <a:t>remontent automatiquemen</a:t>
            </a:r>
            <a:r>
              <a:rPr lang="fr-FR" dirty="0">
                <a:solidFill>
                  <a:srgbClr val="114F9D"/>
                </a:solidFill>
                <a:latin typeface="Montserrat" panose="00000500000000000000" pitchFamily="50" charset="0"/>
              </a:rPr>
              <a:t>t</a:t>
            </a:r>
            <a:endParaRPr kumimoji="0" lang="fr-FR" sz="18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 name="Titre 1">
            <a:extLst>
              <a:ext uri="{FF2B5EF4-FFF2-40B4-BE49-F238E27FC236}">
                <a16:creationId xmlns:a16="http://schemas.microsoft.com/office/drawing/2014/main" id="{84C81EF2-1F05-4E1B-B74C-58983CBCAEE8}"/>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sp>
        <p:nvSpPr>
          <p:cNvPr id="7" name="Rectangle 6">
            <a:extLst>
              <a:ext uri="{FF2B5EF4-FFF2-40B4-BE49-F238E27FC236}">
                <a16:creationId xmlns:a16="http://schemas.microsoft.com/office/drawing/2014/main" id="{046731C9-3B31-46AF-9C21-6EBB09CCEDE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pic>
        <p:nvPicPr>
          <p:cNvPr id="3" name="Image 2">
            <a:extLst>
              <a:ext uri="{FF2B5EF4-FFF2-40B4-BE49-F238E27FC236}">
                <a16:creationId xmlns:a16="http://schemas.microsoft.com/office/drawing/2014/main" id="{6AEF9644-2886-4FDE-AF84-8551F758DCC1}"/>
              </a:ext>
            </a:extLst>
          </p:cNvPr>
          <p:cNvPicPr>
            <a:picLocks noChangeAspect="1"/>
          </p:cNvPicPr>
          <p:nvPr/>
        </p:nvPicPr>
        <p:blipFill>
          <a:blip r:embed="rId3"/>
          <a:stretch>
            <a:fillRect/>
          </a:stretch>
        </p:blipFill>
        <p:spPr>
          <a:xfrm>
            <a:off x="285968" y="1104384"/>
            <a:ext cx="6629400" cy="1997419"/>
          </a:xfrm>
          <a:prstGeom prst="rect">
            <a:avLst/>
          </a:prstGeom>
          <a:ln w="9525">
            <a:solidFill>
              <a:srgbClr val="61A0ED"/>
            </a:solidFill>
          </a:ln>
        </p:spPr>
      </p:pic>
      <p:pic>
        <p:nvPicPr>
          <p:cNvPr id="10" name="Image 9">
            <a:extLst>
              <a:ext uri="{FF2B5EF4-FFF2-40B4-BE49-F238E27FC236}">
                <a16:creationId xmlns:a16="http://schemas.microsoft.com/office/drawing/2014/main" id="{C51A7070-DD19-477B-9873-37C9A82061CC}"/>
              </a:ext>
            </a:extLst>
          </p:cNvPr>
          <p:cNvPicPr>
            <a:picLocks noChangeAspect="1"/>
          </p:cNvPicPr>
          <p:nvPr/>
        </p:nvPicPr>
        <p:blipFill>
          <a:blip r:embed="rId4"/>
          <a:stretch>
            <a:fillRect/>
          </a:stretch>
        </p:blipFill>
        <p:spPr>
          <a:xfrm>
            <a:off x="4849034" y="3886200"/>
            <a:ext cx="4113991" cy="2211270"/>
          </a:xfrm>
          <a:prstGeom prst="rect">
            <a:avLst/>
          </a:prstGeom>
          <a:ln>
            <a:solidFill>
              <a:srgbClr val="61A0ED"/>
            </a:solidFill>
          </a:ln>
        </p:spPr>
      </p:pic>
      <p:sp>
        <p:nvSpPr>
          <p:cNvPr id="8" name="Rectangle 7">
            <a:extLst>
              <a:ext uri="{FF2B5EF4-FFF2-40B4-BE49-F238E27FC236}">
                <a16:creationId xmlns:a16="http://schemas.microsoft.com/office/drawing/2014/main" id="{6EE925B6-F0AA-4B1F-8585-8A179673174C}"/>
              </a:ext>
            </a:extLst>
          </p:cNvPr>
          <p:cNvSpPr/>
          <p:nvPr/>
        </p:nvSpPr>
        <p:spPr>
          <a:xfrm>
            <a:off x="5229225" y="4857750"/>
            <a:ext cx="3848100" cy="123972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9393574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81EF2-1F05-4E1B-B74C-58983CBCAEE8}"/>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sp>
        <p:nvSpPr>
          <p:cNvPr id="6" name="Rectangle 5">
            <a:extLst>
              <a:ext uri="{FF2B5EF4-FFF2-40B4-BE49-F238E27FC236}">
                <a16:creationId xmlns:a16="http://schemas.microsoft.com/office/drawing/2014/main" id="{0E5B51F0-C03C-46FD-AD8F-41A64252AADF}"/>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pic>
        <p:nvPicPr>
          <p:cNvPr id="3" name="Image 2">
            <a:extLst>
              <a:ext uri="{FF2B5EF4-FFF2-40B4-BE49-F238E27FC236}">
                <a16:creationId xmlns:a16="http://schemas.microsoft.com/office/drawing/2014/main" id="{661CFE97-0BB0-43DC-AB9F-CB7B3944A687}"/>
              </a:ext>
            </a:extLst>
          </p:cNvPr>
          <p:cNvPicPr>
            <a:picLocks noChangeAspect="1"/>
          </p:cNvPicPr>
          <p:nvPr/>
        </p:nvPicPr>
        <p:blipFill>
          <a:blip r:embed="rId3"/>
          <a:stretch>
            <a:fillRect/>
          </a:stretch>
        </p:blipFill>
        <p:spPr>
          <a:xfrm>
            <a:off x="327340" y="1158395"/>
            <a:ext cx="8489319" cy="4541210"/>
          </a:xfrm>
          <a:prstGeom prst="rect">
            <a:avLst/>
          </a:prstGeom>
          <a:ln>
            <a:solidFill>
              <a:srgbClr val="61A0ED"/>
            </a:solidFill>
          </a:ln>
        </p:spPr>
      </p:pic>
    </p:spTree>
    <p:extLst>
      <p:ext uri="{BB962C8B-B14F-4D97-AF65-F5344CB8AC3E}">
        <p14:creationId xmlns:p14="http://schemas.microsoft.com/office/powerpoint/2010/main" val="20424659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id="{37563E50-03AE-4BD6-9B20-0A469D4700ED}"/>
              </a:ext>
            </a:extLst>
          </p:cNvPr>
          <p:cNvSpPr txBox="1"/>
          <p:nvPr/>
        </p:nvSpPr>
        <p:spPr>
          <a:xfrm>
            <a:off x="3388968" y="964555"/>
            <a:ext cx="2366064"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d’informations patient </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8070882" y="2838611"/>
            <a:ext cx="1116648"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buttons area </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92666" y="5633140"/>
            <a:ext cx="506644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Zones de graphiques (récupération de données principalement) </a:t>
            </a:r>
          </a:p>
        </p:txBody>
      </p:sp>
      <p:sp>
        <p:nvSpPr>
          <p:cNvPr id="5" name="Rectangle 4">
            <a:extLst>
              <a:ext uri="{FF2B5EF4-FFF2-40B4-BE49-F238E27FC236}">
                <a16:creationId xmlns:a16="http://schemas.microsoft.com/office/drawing/2014/main" id="{E46ED882-D419-4998-BAB6-95809C78191C}"/>
              </a:ext>
            </a:extLst>
          </p:cNvPr>
          <p:cNvSpPr/>
          <p:nvPr/>
        </p:nvSpPr>
        <p:spPr>
          <a:xfrm>
            <a:off x="3583395" y="2568078"/>
            <a:ext cx="2873064" cy="461665"/>
          </a:xfrm>
          <a:prstGeom prst="rect">
            <a:avLst/>
          </a:prstGeom>
        </p:spPr>
        <p:txBody>
          <a:bodyPr wrap="square">
            <a:spAutoFit/>
          </a:bodyPr>
          <a:lstStyle/>
          <a:p>
            <a:r>
              <a:rPr lang="fr-FR" sz="1200" dirty="0">
                <a:solidFill>
                  <a:srgbClr val="114F9D"/>
                </a:solidFill>
                <a:latin typeface="Montserrat" panose="00000500000000000000" pitchFamily="50" charset="0"/>
              </a:rPr>
              <a:t>Entrées / Sorties (médicaments, </a:t>
            </a:r>
            <a:r>
              <a:rPr lang="fr-FR" sz="1200" dirty="0" err="1">
                <a:solidFill>
                  <a:srgbClr val="114F9D"/>
                </a:solidFill>
                <a:latin typeface="Montserrat" panose="00000500000000000000" pitchFamily="50" charset="0"/>
              </a:rPr>
              <a:t>diurese</a:t>
            </a:r>
            <a:r>
              <a:rPr lang="fr-FR" sz="1200" dirty="0">
                <a:solidFill>
                  <a:srgbClr val="114F9D"/>
                </a:solidFill>
                <a:latin typeface="Montserrat" panose="00000500000000000000" pitchFamily="50" charset="0"/>
              </a:rPr>
              <a:t>, pertes sanguines)</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a:t>
            </a:r>
            <a:r>
              <a:rPr lang="fr-FR" sz="1800" dirty="0">
                <a:latin typeface="Montserrat" panose="00000500000000000000" pitchFamily="50" charset="0"/>
              </a:rPr>
              <a:t>: Sortie de salle</a:t>
            </a:r>
          </a:p>
        </p:txBody>
      </p:sp>
      <p:sp>
        <p:nvSpPr>
          <p:cNvPr id="8" name="Rectangle 7">
            <a:extLst>
              <a:ext uri="{FF2B5EF4-FFF2-40B4-BE49-F238E27FC236}">
                <a16:creationId xmlns:a16="http://schemas.microsoft.com/office/drawing/2014/main"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80DECB5C-4ECF-4A2D-80FC-8A1E0D49D94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174521" y="3965938"/>
            <a:ext cx="1113937" cy="16891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4288458" y="4477109"/>
            <a:ext cx="990908" cy="117796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H="1">
            <a:off x="1356176" y="1248828"/>
            <a:ext cx="2619476" cy="18206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931678" y="2132501"/>
            <a:ext cx="2697528"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id="{A85738E6-D0C2-4DA0-B657-9736ACE8563F}"/>
              </a:ext>
            </a:extLst>
          </p:cNvPr>
          <p:cNvSpPr/>
          <p:nvPr/>
        </p:nvSpPr>
        <p:spPr>
          <a:xfrm>
            <a:off x="1856159" y="2329732"/>
            <a:ext cx="61247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id="{275CCA91-F5C3-4611-98A0-DDCA23B25355}"/>
              </a:ext>
            </a:extLst>
          </p:cNvPr>
          <p:cNvSpPr/>
          <p:nvPr/>
        </p:nvSpPr>
        <p:spPr>
          <a:xfrm>
            <a:off x="1056873" y="1935270"/>
            <a:ext cx="6924072" cy="39446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83D28610-C478-4C50-8E63-7CA07DEE4237}"/>
              </a:ext>
            </a:extLst>
          </p:cNvPr>
          <p:cNvSpPr/>
          <p:nvPr/>
        </p:nvSpPr>
        <p:spPr>
          <a:xfrm>
            <a:off x="1056873" y="1455027"/>
            <a:ext cx="6924072" cy="274044"/>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flipH="1">
            <a:off x="2890003" y="1248828"/>
            <a:ext cx="1085649" cy="38135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3583395" y="2568078"/>
            <a:ext cx="2594768"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9" name="Ellipse 8">
            <a:extLst>
              <a:ext uri="{FF2B5EF4-FFF2-40B4-BE49-F238E27FC236}">
                <a16:creationId xmlns:a16="http://schemas.microsoft.com/office/drawing/2014/main" id="{3F19058E-1020-4BFC-A5C0-F3034147506A}"/>
              </a:ext>
            </a:extLst>
          </p:cNvPr>
          <p:cNvSpPr/>
          <p:nvPr/>
        </p:nvSpPr>
        <p:spPr>
          <a:xfrm>
            <a:off x="930304" y="1359673"/>
            <a:ext cx="866692" cy="473607"/>
          </a:xfrm>
          <a:prstGeom prst="ellipse">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0" name="ZoneTexte 9">
            <a:extLst>
              <a:ext uri="{FF2B5EF4-FFF2-40B4-BE49-F238E27FC236}">
                <a16:creationId xmlns:a16="http://schemas.microsoft.com/office/drawing/2014/main" id="{700509F1-9A36-41F0-AC34-390DAFF1D103}"/>
              </a:ext>
            </a:extLst>
          </p:cNvPr>
          <p:cNvSpPr txBox="1"/>
          <p:nvPr/>
        </p:nvSpPr>
        <p:spPr>
          <a:xfrm>
            <a:off x="204147" y="954433"/>
            <a:ext cx="1169547"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Sortie de salle</a:t>
            </a:r>
          </a:p>
        </p:txBody>
      </p:sp>
      <p:cxnSp>
        <p:nvCxnSpPr>
          <p:cNvPr id="25" name="Connecteur droit avec flèche 24">
            <a:extLst>
              <a:ext uri="{FF2B5EF4-FFF2-40B4-BE49-F238E27FC236}">
                <a16:creationId xmlns:a16="http://schemas.microsoft.com/office/drawing/2014/main" id="{AE38D899-ABE5-4097-B794-95ABB55BDDBE}"/>
              </a:ext>
            </a:extLst>
          </p:cNvPr>
          <p:cNvCxnSpPr>
            <a:cxnSpLocks/>
            <a:endCxn id="9" idx="1"/>
          </p:cNvCxnSpPr>
          <p:nvPr/>
        </p:nvCxnSpPr>
        <p:spPr>
          <a:xfrm>
            <a:off x="678940" y="1231428"/>
            <a:ext cx="378288" cy="19760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23720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sual - Consultation - 1 ">
            <a:extLst>
              <a:ext uri="{FF2B5EF4-FFF2-40B4-BE49-F238E27FC236}">
                <a16:creationId xmlns:a16="http://schemas.microsoft.com/office/drawing/2014/main" id="{1EAF63E5-A7F0-4D94-9649-FEC8C9A7C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64" y="1513407"/>
            <a:ext cx="1317150" cy="634934"/>
          </a:xfrm>
          <a:prstGeom prst="rect">
            <a:avLst/>
          </a:prstGeom>
          <a:noFill/>
          <a:ln w="9525">
            <a:solidFill>
              <a:srgbClr val="61A0ED"/>
            </a:solidFill>
          </a:ln>
        </p:spPr>
      </p:pic>
      <p:sp>
        <p:nvSpPr>
          <p:cNvPr id="3" name="ZoneTexte 2">
            <a:extLst>
              <a:ext uri="{FF2B5EF4-FFF2-40B4-BE49-F238E27FC236}">
                <a16:creationId xmlns:a16="http://schemas.microsoft.com/office/drawing/2014/main" id="{F8D81B32-28E4-4293-89BD-E5DB26D9F281}"/>
              </a:ext>
            </a:extLst>
          </p:cNvPr>
          <p:cNvSpPr txBox="1"/>
          <p:nvPr/>
        </p:nvSpPr>
        <p:spPr>
          <a:xfrm>
            <a:off x="2233042" y="2341755"/>
            <a:ext cx="3955566"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Déclenchement de la fermeture du dossier</a:t>
            </a:r>
          </a:p>
        </p:txBody>
      </p:sp>
      <p:cxnSp>
        <p:nvCxnSpPr>
          <p:cNvPr id="5" name="Connecteur droit avec flèche 4">
            <a:extLst>
              <a:ext uri="{FF2B5EF4-FFF2-40B4-BE49-F238E27FC236}">
                <a16:creationId xmlns:a16="http://schemas.microsoft.com/office/drawing/2014/main" id="{C36C2399-C929-454B-94B8-F27A7F0B7202}"/>
              </a:ext>
            </a:extLst>
          </p:cNvPr>
          <p:cNvCxnSpPr>
            <a:cxnSpLocks/>
          </p:cNvCxnSpPr>
          <p:nvPr/>
        </p:nvCxnSpPr>
        <p:spPr>
          <a:xfrm flipH="1" flipV="1">
            <a:off x="1155942" y="1875442"/>
            <a:ext cx="982959" cy="620199"/>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9" name="Accolade ouvrante 8">
            <a:extLst>
              <a:ext uri="{FF2B5EF4-FFF2-40B4-BE49-F238E27FC236}">
                <a16:creationId xmlns:a16="http://schemas.microsoft.com/office/drawing/2014/main" id="{D956FD2B-F228-420A-A3A0-5985669D2EE7}"/>
              </a:ext>
            </a:extLst>
          </p:cNvPr>
          <p:cNvSpPr/>
          <p:nvPr/>
        </p:nvSpPr>
        <p:spPr>
          <a:xfrm>
            <a:off x="5253487" y="3585071"/>
            <a:ext cx="262195" cy="624620"/>
          </a:xfrm>
          <a:prstGeom prst="leftBrac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1029" name="Picture 5" descr="vous sûr(e) de vouloir fermer le dossier &#10;Fermer le dossier du patient Bb TEST ? &#10;Il y a 3 avertissement(s) : &#10;- Saisir le feuille d'ouverture &#10;- Signature du médecin responsable &#10;- Saisir révènement.„ &#10;Il reste 2 chronomètre(s) qui n'a(n'ont) pas été arrêté(s) : &#10;- BLOC OPERATOIRE &#10;- Chirurgie &#10;Û Terminer tous les chronornètres à la &#10;Choisissez les à effectuer pour le dossier &#10;O Ck)turer &#10;@ Transférer : Réveil &#10;Heure de fin dintervention &#10;06/03/2020 &#10;Irnprrner le dossier &#10;Oui &#10;Non ">
            <a:extLst>
              <a:ext uri="{FF2B5EF4-FFF2-40B4-BE49-F238E27FC236}">
                <a16:creationId xmlns:a16="http://schemas.microsoft.com/office/drawing/2014/main" id="{6216DA92-81B3-4716-8C66-3B54D3B2B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682" y="3109481"/>
            <a:ext cx="3170789" cy="2352927"/>
          </a:xfrm>
          <a:prstGeom prst="rect">
            <a:avLst/>
          </a:prstGeom>
          <a:noFill/>
          <a:effectLst>
            <a:softEdge rad="50800"/>
          </a:effectLst>
          <a:scene3d>
            <a:camera prst="orthographicFront"/>
            <a:lightRig rig="threePt" dir="t"/>
          </a:scene3d>
          <a:sp3d contourW="19050">
            <a:contourClr>
              <a:srgbClr val="61A0ED"/>
            </a:contourClr>
          </a:sp3d>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F4C84BEA-E252-47B9-A9F9-11CAC605DC73}"/>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SORTIE DE SALLE</a:t>
            </a:r>
            <a:endParaRPr lang="fr-FR" dirty="0"/>
          </a:p>
        </p:txBody>
      </p:sp>
      <p:sp>
        <p:nvSpPr>
          <p:cNvPr id="10" name="ZoneTexte 9">
            <a:extLst>
              <a:ext uri="{FF2B5EF4-FFF2-40B4-BE49-F238E27FC236}">
                <a16:creationId xmlns:a16="http://schemas.microsoft.com/office/drawing/2014/main" id="{0324C92A-396E-4570-8381-36BFBD525B5B}"/>
              </a:ext>
            </a:extLst>
          </p:cNvPr>
          <p:cNvSpPr txBox="1"/>
          <p:nvPr/>
        </p:nvSpPr>
        <p:spPr>
          <a:xfrm>
            <a:off x="1847086" y="3429000"/>
            <a:ext cx="3275304" cy="95410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Rappel des actions non réalisées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(check </a:t>
            </a:r>
            <a:r>
              <a:rPr kumimoji="0" lang="fr-FR" sz="1400" b="0" i="0" u="none" strike="noStrike" cap="none" spc="0" normalizeH="0" baseline="0" dirty="0" err="1">
                <a:ln>
                  <a:noFill/>
                </a:ln>
                <a:solidFill>
                  <a:srgbClr val="114F9D"/>
                </a:solidFill>
                <a:effectLst/>
                <a:uFillTx/>
                <a:latin typeface="Montserrat" panose="00000500000000000000" pitchFamily="50" charset="0"/>
                <a:sym typeface="Calibri"/>
              </a:rPr>
              <a:t>list</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nom des intervenants,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saisie des complications, fermeture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des chronos…)</a:t>
            </a:r>
          </a:p>
        </p:txBody>
      </p:sp>
      <p:sp>
        <p:nvSpPr>
          <p:cNvPr id="12" name="Rectangle 11">
            <a:extLst>
              <a:ext uri="{FF2B5EF4-FFF2-40B4-BE49-F238E27FC236}">
                <a16:creationId xmlns:a16="http://schemas.microsoft.com/office/drawing/2014/main" id="{6FD5357F-3899-4FA2-82C3-EE5D6477D3D0}"/>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spTree>
    <p:extLst>
      <p:ext uri="{BB962C8B-B14F-4D97-AF65-F5344CB8AC3E}">
        <p14:creationId xmlns:p14="http://schemas.microsoft.com/office/powerpoint/2010/main" val="32502153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780589" y="2299499"/>
            <a:ext cx="7772404" cy="1522003"/>
          </a:xfrm>
        </p:spPr>
        <p:txBody>
          <a:bodyPr>
            <a:normAutofit/>
          </a:bodyPr>
          <a:lstStyle/>
          <a:p>
            <a:r>
              <a:rPr lang="fr-FR" sz="3600" dirty="0">
                <a:latin typeface="Montserrat" panose="00000500000000000000" pitchFamily="50" charset="0"/>
              </a:rPr>
              <a:t>SALLE DE SURVEILLANCE </a:t>
            </a:r>
            <a:br>
              <a:rPr lang="fr-FR" sz="3600" dirty="0">
                <a:latin typeface="Montserrat" panose="00000500000000000000" pitchFamily="50" charset="0"/>
              </a:rPr>
            </a:br>
            <a:r>
              <a:rPr lang="fr-FR" sz="3600" dirty="0">
                <a:latin typeface="Montserrat" panose="00000500000000000000" pitchFamily="50" charset="0"/>
              </a:rPr>
              <a:t>POST-INTERVENTIONELLE</a:t>
            </a:r>
            <a:r>
              <a:rPr lang="fr-FR" sz="3600" baseline="0" dirty="0">
                <a:latin typeface="Montserrat" panose="00000500000000000000" pitchFamily="50" charset="0"/>
              </a:rPr>
              <a:t> </a:t>
            </a:r>
            <a:br>
              <a:rPr lang="fr-FR" sz="3600" baseline="0" dirty="0">
                <a:latin typeface="Montserrat" panose="00000500000000000000" pitchFamily="50" charset="0"/>
              </a:rPr>
            </a:br>
            <a:r>
              <a:rPr lang="fr-FR" sz="2000" baseline="0" dirty="0">
                <a:latin typeface="Montserrat" panose="00000500000000000000" pitchFamily="50" charset="0"/>
              </a:rPr>
              <a:t>(S.R.)</a:t>
            </a:r>
            <a:endParaRPr lang="fr-FR" sz="2800" dirty="0">
              <a:latin typeface="Montserrat" panose="00000500000000000000" pitchFamily="50" charset="0"/>
            </a:endParaRPr>
          </a:p>
        </p:txBody>
      </p:sp>
    </p:spTree>
    <p:extLst>
      <p:ext uri="{BB962C8B-B14F-4D97-AF65-F5344CB8AC3E}">
        <p14:creationId xmlns:p14="http://schemas.microsoft.com/office/powerpoint/2010/main" val="1214834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7A969CF-D35F-40C0-8C6B-0A91990B6B77}"/>
              </a:ext>
            </a:extLst>
          </p:cNvPr>
          <p:cNvPicPr>
            <a:picLocks noChangeAspect="1"/>
          </p:cNvPicPr>
          <p:nvPr/>
        </p:nvPicPr>
        <p:blipFill rotWithShape="1">
          <a:blip r:embed="rId3"/>
          <a:srcRect l="582" t="1310" r="857"/>
          <a:stretch/>
        </p:blipFill>
        <p:spPr>
          <a:xfrm>
            <a:off x="876300" y="1371600"/>
            <a:ext cx="4572000" cy="3860838"/>
          </a:xfrm>
          <a:prstGeom prst="rect">
            <a:avLst/>
          </a:prstGeom>
          <a:ln w="38100">
            <a:solidFill>
              <a:srgbClr val="114F9D"/>
            </a:solidFill>
          </a:ln>
          <a:effectLst>
            <a:softEdge rad="38100"/>
          </a:effectLst>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DEMARRAGE</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342076" y="2038896"/>
            <a:ext cx="1760303"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 Post-opératoire »</a:t>
            </a:r>
            <a:endParaRPr kumimoji="0" lang="fr-FR" sz="14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p:cNvCxnSpPr>
          <p:nvPr/>
        </p:nvCxnSpPr>
        <p:spPr>
          <a:xfrm flipH="1">
            <a:off x="3029447" y="2192783"/>
            <a:ext cx="3203574" cy="345971"/>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8" name="Ellipse 7">
            <a:extLst>
              <a:ext uri="{FF2B5EF4-FFF2-40B4-BE49-F238E27FC236}">
                <a16:creationId xmlns:a16="http://schemas.microsoft.com/office/drawing/2014/main" id="{A4F401C6-C875-4139-BDBD-061D87039679}"/>
              </a:ext>
            </a:extLst>
          </p:cNvPr>
          <p:cNvSpPr/>
          <p:nvPr/>
        </p:nvSpPr>
        <p:spPr>
          <a:xfrm>
            <a:off x="3558988" y="2761129"/>
            <a:ext cx="160229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3" name="Ellipse 12">
            <a:extLst>
              <a:ext uri="{FF2B5EF4-FFF2-40B4-BE49-F238E27FC236}">
                <a16:creationId xmlns:a16="http://schemas.microsoft.com/office/drawing/2014/main" id="{6819ED3D-702D-4EEE-80E7-30CF025DFF79}"/>
              </a:ext>
            </a:extLst>
          </p:cNvPr>
          <p:cNvSpPr/>
          <p:nvPr/>
        </p:nvSpPr>
        <p:spPr>
          <a:xfrm>
            <a:off x="3558988" y="3514165"/>
            <a:ext cx="1703294" cy="57374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CE45EB2B-16BF-41EF-B8C5-D8FC42BDD5F7}"/>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353035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DC9624-819D-4703-92F6-8A88EA191EA7}"/>
              </a:ext>
            </a:extLst>
          </p:cNvPr>
          <p:cNvPicPr>
            <a:picLocks noChangeAspect="1"/>
          </p:cNvPicPr>
          <p:nvPr/>
        </p:nvPicPr>
        <p:blipFill rotWithShape="1">
          <a:blip r:embed="rId3"/>
          <a:srcRect l="1097" r="1609"/>
          <a:stretch/>
        </p:blipFill>
        <p:spPr>
          <a:xfrm>
            <a:off x="438150" y="1314580"/>
            <a:ext cx="6334125" cy="2607772"/>
          </a:xfrm>
          <a:prstGeom prst="rect">
            <a:avLst/>
          </a:prstGeom>
        </p:spPr>
      </p:pic>
      <p:cxnSp>
        <p:nvCxnSpPr>
          <p:cNvPr id="7" name="Connecteur droit avec flèche 6">
            <a:extLst>
              <a:ext uri="{FF2B5EF4-FFF2-40B4-BE49-F238E27FC236}">
                <a16:creationId xmlns:a16="http://schemas.microsoft.com/office/drawing/2014/main" id="{A245A373-EDBA-4B64-B55D-0C929055E547}"/>
              </a:ext>
            </a:extLst>
          </p:cNvPr>
          <p:cNvCxnSpPr/>
          <p:nvPr/>
        </p:nvCxnSpPr>
        <p:spPr>
          <a:xfrm flipH="1" flipV="1">
            <a:off x="4796287" y="2286000"/>
            <a:ext cx="1406105" cy="232050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B969F23D-9A33-4453-A490-6655AE0B5941}"/>
              </a:ext>
            </a:extLst>
          </p:cNvPr>
          <p:cNvSpPr txBox="1"/>
          <p:nvPr/>
        </p:nvSpPr>
        <p:spPr>
          <a:xfrm>
            <a:off x="3882881" y="4632164"/>
            <a:ext cx="4386774"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La présélection permet de ne montrer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que les dossiers des patients « attendu en SSPI»</a:t>
            </a:r>
          </a:p>
        </p:txBody>
      </p:sp>
      <p:sp>
        <p:nvSpPr>
          <p:cNvPr id="6" name="Titre 1">
            <a:extLst>
              <a:ext uri="{FF2B5EF4-FFF2-40B4-BE49-F238E27FC236}">
                <a16:creationId xmlns:a16="http://schemas.microsoft.com/office/drawing/2014/main" id="{1398C82D-9349-4E82-B372-D8656A83674A}"/>
              </a:ext>
            </a:extLst>
          </p:cNvPr>
          <p:cNvSpPr txBox="1">
            <a:spLocks/>
          </p:cNvSpPr>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a:latin typeface="Montserrat" panose="00000500000000000000" pitchFamily="50" charset="0"/>
              </a:rPr>
              <a:t>SELECTION DU PATIENT</a:t>
            </a:r>
            <a:endParaRPr lang="fr-FR" sz="2800" dirty="0">
              <a:latin typeface="Montserrat" panose="00000500000000000000" pitchFamily="50" charset="0"/>
            </a:endParaRPr>
          </a:p>
        </p:txBody>
      </p:sp>
      <p:sp>
        <p:nvSpPr>
          <p:cNvPr id="10" name="Rectangle 9">
            <a:extLst>
              <a:ext uri="{FF2B5EF4-FFF2-40B4-BE49-F238E27FC236}">
                <a16:creationId xmlns:a16="http://schemas.microsoft.com/office/drawing/2014/main" id="{89FA226C-D4DB-4274-A981-AF47E771BA94}"/>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3689849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C4A2685-69DD-4D59-8B14-7993B5DA518D}"/>
              </a:ext>
            </a:extLst>
          </p:cNvPr>
          <p:cNvPicPr>
            <a:picLocks noChangeAspect="1"/>
          </p:cNvPicPr>
          <p:nvPr/>
        </p:nvPicPr>
        <p:blipFill>
          <a:blip r:embed="rId3"/>
          <a:stretch>
            <a:fillRect/>
          </a:stretch>
        </p:blipFill>
        <p:spPr>
          <a:xfrm>
            <a:off x="983412" y="1267865"/>
            <a:ext cx="5900468" cy="2161135"/>
          </a:xfrm>
          <a:prstGeom prst="rect">
            <a:avLst/>
          </a:prstGeom>
          <a:ln w="19050">
            <a:solidFill>
              <a:srgbClr val="61A0ED"/>
            </a:solidFill>
          </a:ln>
        </p:spPr>
      </p:pic>
      <p:sp>
        <p:nvSpPr>
          <p:cNvPr id="4" name="Ellipse 3">
            <a:extLst>
              <a:ext uri="{FF2B5EF4-FFF2-40B4-BE49-F238E27FC236}">
                <a16:creationId xmlns:a16="http://schemas.microsoft.com/office/drawing/2014/main" id="{DC4B81B4-6F2B-4776-BEC6-B7C1505BBB9B}"/>
              </a:ext>
            </a:extLst>
          </p:cNvPr>
          <p:cNvSpPr/>
          <p:nvPr/>
        </p:nvSpPr>
        <p:spPr>
          <a:xfrm>
            <a:off x="5511491" y="1664898"/>
            <a:ext cx="923815" cy="543464"/>
          </a:xfrm>
          <a:prstGeom prst="ellips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9" name="Connecteur droit avec flèche 8">
            <a:extLst>
              <a:ext uri="{FF2B5EF4-FFF2-40B4-BE49-F238E27FC236}">
                <a16:creationId xmlns:a16="http://schemas.microsoft.com/office/drawing/2014/main" id="{1AB24604-82BF-454E-9493-0F78F4244AD1}"/>
              </a:ext>
            </a:extLst>
          </p:cNvPr>
          <p:cNvCxnSpPr/>
          <p:nvPr/>
        </p:nvCxnSpPr>
        <p:spPr>
          <a:xfrm flipH="1" flipV="1">
            <a:off x="6038491" y="2268747"/>
            <a:ext cx="698739" cy="240677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1" name="Connecteur droit avec flèche 10">
            <a:extLst>
              <a:ext uri="{FF2B5EF4-FFF2-40B4-BE49-F238E27FC236}">
                <a16:creationId xmlns:a16="http://schemas.microsoft.com/office/drawing/2014/main" id="{5FBF5412-6256-43D6-A8A0-72AE9DC1A6E8}"/>
              </a:ext>
            </a:extLst>
          </p:cNvPr>
          <p:cNvCxnSpPr/>
          <p:nvPr/>
        </p:nvCxnSpPr>
        <p:spPr>
          <a:xfrm flipH="1" flipV="1">
            <a:off x="2346385" y="1355571"/>
            <a:ext cx="4390845" cy="331994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2" name="ZoneTexte 11">
            <a:extLst>
              <a:ext uri="{FF2B5EF4-FFF2-40B4-BE49-F238E27FC236}">
                <a16:creationId xmlns:a16="http://schemas.microsoft.com/office/drawing/2014/main" id="{1C39E2A8-39B6-401A-A9E6-7FD76EDCF8B7}"/>
              </a:ext>
            </a:extLst>
          </p:cNvPr>
          <p:cNvSpPr txBox="1"/>
          <p:nvPr/>
        </p:nvSpPr>
        <p:spPr>
          <a:xfrm>
            <a:off x="4624795" y="4735902"/>
            <a:ext cx="4069380"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Dossier du patient et confirmation du statut</a:t>
            </a:r>
          </a:p>
        </p:txBody>
      </p:sp>
      <p:sp>
        <p:nvSpPr>
          <p:cNvPr id="10" name="Titre 2">
            <a:extLst>
              <a:ext uri="{FF2B5EF4-FFF2-40B4-BE49-F238E27FC236}">
                <a16:creationId xmlns:a16="http://schemas.microsoft.com/office/drawing/2014/main" id="{83F3398E-9A5C-4BCA-826D-00F0BF5CECCC}"/>
              </a:ext>
            </a:extLst>
          </p:cNvPr>
          <p:cNvSpPr txBox="1">
            <a:spLocks/>
          </p:cNvSpPr>
          <p:nvPr/>
        </p:nvSpPr>
        <p:spPr>
          <a:xfrm>
            <a:off x="1568141" y="363026"/>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a:latin typeface="Montserrat" panose="00000500000000000000" pitchFamily="50" charset="0"/>
              </a:rPr>
              <a:t>SELECTION DU DOSSIER</a:t>
            </a:r>
            <a:endParaRPr lang="fr-FR" sz="2800" dirty="0">
              <a:latin typeface="Montserrat" panose="00000500000000000000" pitchFamily="50" charset="0"/>
            </a:endParaRPr>
          </a:p>
        </p:txBody>
      </p:sp>
      <p:sp>
        <p:nvSpPr>
          <p:cNvPr id="13" name="Rectangle 12">
            <a:extLst>
              <a:ext uri="{FF2B5EF4-FFF2-40B4-BE49-F238E27FC236}">
                <a16:creationId xmlns:a16="http://schemas.microsoft.com/office/drawing/2014/main" id="{B1B86725-DF86-4DD8-A6E1-B8D1AB5E4D23}"/>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2366078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err="1">
                <a:solidFill>
                  <a:srgbClr val="1B4F9E"/>
                </a:solidFill>
                <a:latin typeface="Montserrat" panose="00000500000000000000" pitchFamily="50" charset="0"/>
              </a:rPr>
              <a:t>SUMMARY</a:t>
            </a:r>
            <a:endParaRPr lang="fr-FR" sz="2800" dirty="0">
              <a:solidFill>
                <a:srgbClr val="1B4F9E"/>
              </a:solidFill>
              <a:latin typeface="Montserrat" panose="00000500000000000000" pitchFamily="50" charset="0"/>
            </a:endParaRPr>
          </a:p>
        </p:txBody>
      </p:sp>
      <p:sp>
        <p:nvSpPr>
          <p:cNvPr id="6" name="ZoneTexte 5">
            <a:extLst>
              <a:ext uri="{FF2B5EF4-FFF2-40B4-BE49-F238E27FC236}">
                <a16:creationId xmlns:a16="http://schemas.microsoft.com/office/drawing/2014/main" id="{997A5DFB-11D2-48FD-A626-37110CDEB238}"/>
              </a:ext>
            </a:extLst>
          </p:cNvPr>
          <p:cNvSpPr txBox="1"/>
          <p:nvPr/>
        </p:nvSpPr>
        <p:spPr>
          <a:xfrm>
            <a:off x="610612" y="1030739"/>
            <a:ext cx="7722354" cy="4770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buFont typeface="Wingdings" panose="05000000000000000000" pitchFamily="2" charset="2"/>
              <a:buChar char="Ø"/>
            </a:pPr>
            <a:r>
              <a:rPr kumimoji="0" lang="fr-FR" sz="1600" b="0" i="0" u="none" strike="noStrike" cap="none" spc="0" normalizeH="0" baseline="0" dirty="0">
                <a:ln>
                  <a:noFill/>
                </a:ln>
                <a:solidFill>
                  <a:srgbClr val="1B4F9E"/>
                </a:solidFill>
                <a:effectLst/>
                <a:uFillTx/>
                <a:latin typeface="+mn-lt"/>
                <a:ea typeface="+mn-ea"/>
                <a:cs typeface="+mn-cs"/>
                <a:sym typeface="Calibri"/>
              </a:rPr>
              <a:t>OPERATING ROO</a:t>
            </a:r>
            <a:r>
              <a:rPr lang="fr-FR" sz="1600" dirty="0">
                <a:solidFill>
                  <a:srgbClr val="1B4F9E"/>
                </a:solidFill>
              </a:rPr>
              <a:t>M</a:t>
            </a:r>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839788" lvl="3" indent="-285750">
              <a:buFont typeface="Wingdings" panose="05000000000000000000" pitchFamily="2" charset="2"/>
              <a:buChar char="Ø"/>
            </a:pPr>
            <a:r>
              <a:rPr lang="fr-FR" sz="1600" dirty="0" err="1">
                <a:solidFill>
                  <a:srgbClr val="1B4F9E"/>
                </a:solidFill>
              </a:rPr>
              <a:t>STarting</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rPr>
              <a:t>The operating room </a:t>
            </a:r>
            <a:r>
              <a:rPr lang="fr-FR" sz="1600" dirty="0" err="1">
                <a:solidFill>
                  <a:srgbClr val="1B4F9E"/>
                </a:solidFill>
              </a:rPr>
              <a:t>opening</a:t>
            </a:r>
            <a:r>
              <a:rPr lang="fr-FR" sz="1600" dirty="0">
                <a:solidFill>
                  <a:srgbClr val="1B4F9E"/>
                </a:solidFill>
              </a:rPr>
              <a:t> </a:t>
            </a:r>
            <a:r>
              <a:rPr lang="fr-FR" sz="1600" dirty="0" err="1">
                <a:solidFill>
                  <a:srgbClr val="1B4F9E"/>
                </a:solidFill>
              </a:rPr>
              <a:t>sheet</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rPr>
              <a:t>Patient </a:t>
            </a:r>
            <a:r>
              <a:rPr lang="fr-FR" sz="1600" dirty="0" err="1">
                <a:solidFill>
                  <a:srgbClr val="1B4F9E"/>
                </a:solidFill>
              </a:rPr>
              <a:t>selection</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rPr>
              <a:t>Patient </a:t>
            </a:r>
            <a:r>
              <a:rPr lang="fr-FR" sz="1600" dirty="0" err="1">
                <a:solidFill>
                  <a:srgbClr val="1B4F9E"/>
                </a:solidFill>
              </a:rPr>
              <a:t>folder</a:t>
            </a:r>
            <a:r>
              <a:rPr lang="fr-FR" sz="1600" dirty="0">
                <a:solidFill>
                  <a:srgbClr val="1B4F9E"/>
                </a:solidFill>
              </a:rPr>
              <a:t> </a:t>
            </a:r>
            <a:r>
              <a:rPr lang="fr-FR" sz="1600" dirty="0" err="1">
                <a:solidFill>
                  <a:srgbClr val="1B4F9E"/>
                </a:solidFill>
              </a:rPr>
              <a:t>selection</a:t>
            </a:r>
            <a:endParaRPr lang="fr-FR" sz="1600" dirty="0">
              <a:solidFill>
                <a:srgbClr val="1B4F9E"/>
              </a:solidFill>
            </a:endParaRPr>
          </a:p>
          <a:p>
            <a:pPr marL="839788" lvl="3" indent="-285750">
              <a:buFont typeface="Wingdings" panose="05000000000000000000" pitchFamily="2" charset="2"/>
              <a:buChar char="Ø"/>
            </a:pPr>
            <a:r>
              <a:rPr lang="fr-FR" sz="1600" dirty="0" err="1">
                <a:solidFill>
                  <a:srgbClr val="1B4F9E"/>
                </a:solidFill>
              </a:rPr>
              <a:t>Anaesthesia</a:t>
            </a:r>
            <a:r>
              <a:rPr lang="fr-FR" sz="1600" dirty="0">
                <a:solidFill>
                  <a:srgbClr val="1B4F9E"/>
                </a:solidFill>
              </a:rPr>
              <a:t> tracking </a:t>
            </a:r>
            <a:r>
              <a:rPr lang="fr-FR" sz="1600" dirty="0" err="1">
                <a:solidFill>
                  <a:srgbClr val="1B4F9E"/>
                </a:solidFill>
              </a:rPr>
              <a:t>sheet</a:t>
            </a:r>
            <a:r>
              <a:rPr lang="fr-FR" sz="1600" dirty="0">
                <a:solidFill>
                  <a:srgbClr val="1B4F9E"/>
                </a:solidFill>
              </a:rPr>
              <a:t> </a:t>
            </a:r>
            <a:r>
              <a:rPr lang="fr-FR" sz="1600" dirty="0" err="1">
                <a:solidFill>
                  <a:srgbClr val="1B4F9E"/>
                </a:solidFill>
              </a:rPr>
              <a:t>presentation</a:t>
            </a:r>
            <a:endParaRPr lang="fr-FR" sz="1600" dirty="0">
              <a:solidFill>
                <a:srgbClr val="1B4F9E"/>
              </a:solidFill>
            </a:endParaRPr>
          </a:p>
          <a:p>
            <a:pPr marL="839788" lvl="3" indent="-285750">
              <a:buFont typeface="Wingdings" panose="05000000000000000000" pitchFamily="2" charset="2"/>
              <a:buChar char="Ø"/>
            </a:pPr>
            <a:r>
              <a:rPr lang="fr-FR" sz="1600" dirty="0" err="1">
                <a:solidFill>
                  <a:srgbClr val="1B4F9E"/>
                </a:solidFill>
              </a:rPr>
              <a:t>Anaesthesia</a:t>
            </a:r>
            <a:r>
              <a:rPr lang="fr-FR" sz="1600" dirty="0">
                <a:solidFill>
                  <a:srgbClr val="1B4F9E"/>
                </a:solidFill>
              </a:rPr>
              <a:t> tracking </a:t>
            </a:r>
            <a:r>
              <a:rPr lang="fr-FR" sz="1600" dirty="0" err="1">
                <a:solidFill>
                  <a:srgbClr val="1B4F9E"/>
                </a:solidFill>
              </a:rPr>
              <a:t>sheet</a:t>
            </a:r>
            <a:r>
              <a:rPr lang="fr-FR" sz="1600" dirty="0">
                <a:solidFill>
                  <a:srgbClr val="1B4F9E"/>
                </a:solidFill>
              </a:rPr>
              <a:t> Data/events entry</a:t>
            </a:r>
          </a:p>
          <a:p>
            <a:pPr marL="839788" lvl="3" indent="-285750">
              <a:buFont typeface="Wingdings" panose="05000000000000000000" pitchFamily="2" charset="2"/>
              <a:buChar char="Ø"/>
            </a:pPr>
            <a:r>
              <a:rPr lang="fr-FR" sz="1600" dirty="0">
                <a:solidFill>
                  <a:srgbClr val="1B4F9E"/>
                </a:solidFill>
              </a:rPr>
              <a:t>Operating room exit</a:t>
            </a:r>
          </a:p>
          <a:p>
            <a:pPr lvl="1"/>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342900" lvl="1" indent="-342900">
              <a:buFont typeface="Wingdings" panose="05000000000000000000" pitchFamily="2" charset="2"/>
              <a:buChar char="Ø"/>
            </a:pPr>
            <a:r>
              <a:rPr lang="fr-FR" sz="1600" dirty="0">
                <a:solidFill>
                  <a:srgbClr val="1B4F9E"/>
                </a:solidFill>
              </a:rPr>
              <a:t>POST MONITORING </a:t>
            </a:r>
            <a:r>
              <a:rPr lang="fr-FR" sz="1600" dirty="0" err="1">
                <a:solidFill>
                  <a:srgbClr val="1B4F9E"/>
                </a:solidFill>
              </a:rPr>
              <a:t>INTERVENTIONAL</a:t>
            </a:r>
            <a:r>
              <a:rPr lang="fr-FR" sz="1600" dirty="0">
                <a:solidFill>
                  <a:srgbClr val="1B4F9E"/>
                </a:solidFill>
              </a:rPr>
              <a:t> ROOM</a:t>
            </a:r>
          </a:p>
          <a:p>
            <a:pPr marL="628650" lvl="3" indent="-90488">
              <a:buFont typeface="Wingdings" panose="05000000000000000000" pitchFamily="2" charset="2"/>
              <a:buChar char="Ø"/>
            </a:pPr>
            <a:r>
              <a:rPr kumimoji="0" lang="fr-FR" sz="1600" b="0" i="0" u="none" strike="noStrike" cap="none" spc="0" normalizeH="0" baseline="0" dirty="0">
                <a:ln>
                  <a:noFill/>
                </a:ln>
                <a:solidFill>
                  <a:srgbClr val="1B4F9E"/>
                </a:solidFill>
                <a:effectLst/>
                <a:uFillTx/>
                <a:latin typeface="+mn-lt"/>
                <a:ea typeface="+mn-ea"/>
                <a:cs typeface="+mn-cs"/>
                <a:sym typeface="Calibri"/>
              </a:rPr>
              <a:t>  </a:t>
            </a:r>
            <a:r>
              <a:rPr lang="fr-FR" sz="1600" dirty="0" err="1">
                <a:solidFill>
                  <a:srgbClr val="1B4F9E"/>
                </a:solidFill>
              </a:rPr>
              <a:t>Starting</a:t>
            </a:r>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628650" lvl="3" indent="-90488">
              <a:buFont typeface="Wingdings" panose="05000000000000000000" pitchFamily="2" charset="2"/>
              <a:buChar char="Ø"/>
            </a:pPr>
            <a:r>
              <a:rPr lang="fr-FR" sz="1600" dirty="0">
                <a:solidFill>
                  <a:srgbClr val="1B4F9E"/>
                </a:solidFill>
              </a:rPr>
              <a:t>  </a:t>
            </a:r>
            <a:r>
              <a:rPr lang="fr-FR" sz="1600" dirty="0" err="1">
                <a:solidFill>
                  <a:srgbClr val="1B4F9E"/>
                </a:solidFill>
              </a:rPr>
              <a:t>Opening</a:t>
            </a:r>
            <a:r>
              <a:rPr lang="fr-FR" sz="1600" dirty="0">
                <a:solidFill>
                  <a:srgbClr val="1B4F9E"/>
                </a:solidFill>
              </a:rPr>
              <a:t> </a:t>
            </a:r>
            <a:r>
              <a:rPr lang="fr-FR" sz="1600" dirty="0" err="1">
                <a:solidFill>
                  <a:srgbClr val="1B4F9E"/>
                </a:solidFill>
              </a:rPr>
              <a:t>the</a:t>
            </a:r>
            <a:r>
              <a:rPr lang="fr-FR" sz="1600" dirty="0">
                <a:solidFill>
                  <a:srgbClr val="1B4F9E"/>
                </a:solidFill>
              </a:rPr>
              <a:t> post </a:t>
            </a:r>
            <a:r>
              <a:rPr lang="fr-FR" sz="1600" dirty="0" err="1">
                <a:solidFill>
                  <a:srgbClr val="1B4F9E"/>
                </a:solidFill>
              </a:rPr>
              <a:t>interventional</a:t>
            </a:r>
            <a:r>
              <a:rPr lang="fr-FR" sz="1600" dirty="0">
                <a:solidFill>
                  <a:srgbClr val="1B4F9E"/>
                </a:solidFill>
              </a:rPr>
              <a:t> room </a:t>
            </a:r>
            <a:r>
              <a:rPr lang="fr-FR" sz="1600" dirty="0" err="1">
                <a:solidFill>
                  <a:srgbClr val="1B4F9E"/>
                </a:solidFill>
              </a:rPr>
              <a:t>sheet</a:t>
            </a:r>
            <a:endParaRPr kumimoji="0" lang="fr-FR" sz="1600" b="0" i="0" u="none" strike="noStrike" cap="none" spc="0" normalizeH="0" baseline="0" dirty="0">
              <a:ln>
                <a:noFill/>
              </a:ln>
              <a:solidFill>
                <a:srgbClr val="1B4F9E"/>
              </a:solidFill>
              <a:effectLst/>
              <a:uFillTx/>
              <a:sym typeface="Calibri"/>
            </a:endParaRPr>
          </a:p>
          <a:p>
            <a:pPr marL="628650" lvl="3" indent="-90488">
              <a:buFont typeface="Wingdings" panose="05000000000000000000" pitchFamily="2" charset="2"/>
              <a:buChar char="Ø"/>
            </a:pPr>
            <a:r>
              <a:rPr lang="fr-FR" sz="1600" dirty="0">
                <a:solidFill>
                  <a:srgbClr val="1B4F9E"/>
                </a:solidFill>
              </a:rPr>
              <a:t>  patient </a:t>
            </a:r>
            <a:r>
              <a:rPr lang="fr-FR" sz="1600" dirty="0" err="1">
                <a:solidFill>
                  <a:srgbClr val="1B4F9E"/>
                </a:solidFill>
              </a:rPr>
              <a:t>selection</a:t>
            </a:r>
            <a:endParaRPr lang="fr-FR" sz="1600" dirty="0">
              <a:solidFill>
                <a:srgbClr val="1B4F9E"/>
              </a:solidFill>
            </a:endParaRPr>
          </a:p>
          <a:p>
            <a:pPr marL="628650" lvl="3" indent="-90488">
              <a:buFont typeface="Wingdings" panose="05000000000000000000" pitchFamily="2" charset="2"/>
              <a:buChar char="Ø"/>
            </a:pPr>
            <a:r>
              <a:rPr lang="fr-FR" sz="1600" dirty="0">
                <a:solidFill>
                  <a:srgbClr val="1B4F9E"/>
                </a:solidFill>
              </a:rPr>
              <a:t>  Patient </a:t>
            </a:r>
            <a:r>
              <a:rPr lang="fr-FR" sz="1600" dirty="0" err="1">
                <a:solidFill>
                  <a:srgbClr val="1B4F9E"/>
                </a:solidFill>
              </a:rPr>
              <a:t>selection</a:t>
            </a:r>
            <a:r>
              <a:rPr lang="fr-FR" sz="1600" dirty="0">
                <a:solidFill>
                  <a:srgbClr val="1B4F9E"/>
                </a:solidFill>
              </a:rPr>
              <a:t> </a:t>
            </a:r>
            <a:r>
              <a:rPr lang="fr-FR" sz="1600" dirty="0" err="1">
                <a:solidFill>
                  <a:srgbClr val="1B4F9E"/>
                </a:solidFill>
              </a:rPr>
              <a:t>folder</a:t>
            </a:r>
            <a:endParaRPr lang="fr-FR" sz="1600" dirty="0">
              <a:solidFill>
                <a:srgbClr val="1B4F9E"/>
              </a:solidFill>
            </a:endParaRPr>
          </a:p>
          <a:p>
            <a:pPr marL="628650" lvl="3" indent="-90488">
              <a:buFont typeface="Wingdings" panose="05000000000000000000" pitchFamily="2" charset="2"/>
              <a:buChar char="Ø"/>
            </a:pPr>
            <a:r>
              <a:rPr lang="fr-FR" sz="1600" dirty="0">
                <a:solidFill>
                  <a:srgbClr val="1B4F9E"/>
                </a:solidFill>
              </a:rPr>
              <a:t>  </a:t>
            </a:r>
            <a:r>
              <a:rPr lang="fr-FR" sz="1600" dirty="0" err="1">
                <a:solidFill>
                  <a:srgbClr val="1B4F9E"/>
                </a:solidFill>
              </a:rPr>
              <a:t>Anaesthesia</a:t>
            </a:r>
            <a:r>
              <a:rPr lang="fr-FR" sz="1600" dirty="0">
                <a:solidFill>
                  <a:srgbClr val="1B4F9E"/>
                </a:solidFill>
              </a:rPr>
              <a:t> tracking </a:t>
            </a:r>
            <a:r>
              <a:rPr lang="fr-FR" sz="1600" dirty="0" err="1">
                <a:solidFill>
                  <a:srgbClr val="1B4F9E"/>
                </a:solidFill>
              </a:rPr>
              <a:t>sheet</a:t>
            </a:r>
            <a:r>
              <a:rPr lang="fr-FR" sz="1600" dirty="0">
                <a:solidFill>
                  <a:srgbClr val="1B4F9E"/>
                </a:solidFill>
              </a:rPr>
              <a:t> </a:t>
            </a:r>
            <a:r>
              <a:rPr lang="fr-FR" sz="1600" dirty="0" err="1">
                <a:solidFill>
                  <a:srgbClr val="1B4F9E"/>
                </a:solidFill>
              </a:rPr>
              <a:t>presentation</a:t>
            </a:r>
            <a:endParaRPr lang="fr-FR" sz="1600" dirty="0">
              <a:solidFill>
                <a:srgbClr val="1B4F9E"/>
              </a:solidFill>
            </a:endParaRPr>
          </a:p>
          <a:p>
            <a:pPr marL="628650" lvl="3" indent="-90488">
              <a:buFont typeface="Wingdings" panose="05000000000000000000" pitchFamily="2" charset="2"/>
              <a:buChar char="Ø"/>
            </a:pPr>
            <a:r>
              <a:rPr lang="fr-FR" sz="1600" dirty="0">
                <a:solidFill>
                  <a:srgbClr val="1B4F9E"/>
                </a:solidFill>
              </a:rPr>
              <a:t>  </a:t>
            </a:r>
            <a:r>
              <a:rPr lang="fr-FR" sz="1600" dirty="0" err="1">
                <a:solidFill>
                  <a:srgbClr val="1B4F9E"/>
                </a:solidFill>
              </a:rPr>
              <a:t>Anaesthesia</a:t>
            </a:r>
            <a:r>
              <a:rPr lang="fr-FR" sz="1600" dirty="0">
                <a:solidFill>
                  <a:srgbClr val="1B4F9E"/>
                </a:solidFill>
              </a:rPr>
              <a:t> tracking </a:t>
            </a:r>
            <a:r>
              <a:rPr lang="fr-FR" sz="1600" dirty="0" err="1">
                <a:solidFill>
                  <a:srgbClr val="1B4F9E"/>
                </a:solidFill>
              </a:rPr>
              <a:t>sheet</a:t>
            </a:r>
            <a:r>
              <a:rPr lang="fr-FR" sz="1600" dirty="0">
                <a:solidFill>
                  <a:srgbClr val="1B4F9E"/>
                </a:solidFill>
              </a:rPr>
              <a:t> data/events entry</a:t>
            </a:r>
          </a:p>
          <a:p>
            <a:pPr marL="628650" lvl="3" indent="-90488">
              <a:buFont typeface="Wingdings" panose="05000000000000000000" pitchFamily="2" charset="2"/>
              <a:buChar char="Ø"/>
            </a:pPr>
            <a:r>
              <a:rPr lang="fr-FR" sz="1600" dirty="0">
                <a:solidFill>
                  <a:srgbClr val="1B4F9E"/>
                </a:solidFill>
              </a:rPr>
              <a:t>  </a:t>
            </a:r>
            <a:r>
              <a:rPr lang="fr-FR" sz="1600" dirty="0" err="1">
                <a:solidFill>
                  <a:srgbClr val="1B4F9E"/>
                </a:solidFill>
              </a:rPr>
              <a:t>Closing</a:t>
            </a:r>
            <a:r>
              <a:rPr lang="fr-FR" sz="1600" dirty="0">
                <a:solidFill>
                  <a:srgbClr val="1B4F9E"/>
                </a:solidFill>
              </a:rPr>
              <a:t> </a:t>
            </a:r>
            <a:r>
              <a:rPr lang="fr-FR" sz="1600" dirty="0" err="1">
                <a:solidFill>
                  <a:srgbClr val="1B4F9E"/>
                </a:solidFill>
              </a:rPr>
              <a:t>the</a:t>
            </a:r>
            <a:r>
              <a:rPr lang="fr-FR" sz="1600" dirty="0">
                <a:solidFill>
                  <a:srgbClr val="1B4F9E"/>
                </a:solidFill>
              </a:rPr>
              <a:t> post </a:t>
            </a:r>
            <a:r>
              <a:rPr lang="fr-FR" sz="1600" dirty="0" err="1">
                <a:solidFill>
                  <a:srgbClr val="1B4F9E"/>
                </a:solidFill>
              </a:rPr>
              <a:t>interventional</a:t>
            </a:r>
            <a:r>
              <a:rPr lang="fr-FR" sz="1600" dirty="0">
                <a:solidFill>
                  <a:srgbClr val="1B4F9E"/>
                </a:solidFill>
              </a:rPr>
              <a:t> monitoring room</a:t>
            </a:r>
          </a:p>
          <a:p>
            <a:pPr marL="538162" lvl="3"/>
            <a:endParaRPr lang="fr-FR" sz="1600" dirty="0">
              <a:solidFill>
                <a:srgbClr val="1B4F9E"/>
              </a:solidFill>
            </a:endParaRPr>
          </a:p>
          <a:p>
            <a:pPr marL="285750" lvl="5" indent="-285750">
              <a:buFont typeface="Wingdings" panose="05000000000000000000" pitchFamily="2" charset="2"/>
              <a:buChar char="Ø"/>
            </a:pPr>
            <a:r>
              <a:rPr lang="fr-FR" sz="1600" dirty="0">
                <a:solidFill>
                  <a:srgbClr val="1B4F9E"/>
                </a:solidFill>
              </a:rPr>
              <a:t>	</a:t>
            </a:r>
            <a:r>
              <a:rPr lang="fr-FR" sz="1600" dirty="0" err="1">
                <a:solidFill>
                  <a:srgbClr val="1B4F9E"/>
                </a:solidFill>
              </a:rPr>
              <a:t>ANAESTHESIA</a:t>
            </a:r>
            <a:r>
              <a:rPr lang="fr-FR" sz="1600" dirty="0">
                <a:solidFill>
                  <a:srgbClr val="1B4F9E"/>
                </a:solidFill>
              </a:rPr>
              <a:t> REPORT </a:t>
            </a:r>
            <a:r>
              <a:rPr lang="fr-FR" sz="1600" dirty="0" err="1">
                <a:solidFill>
                  <a:srgbClr val="1B4F9E"/>
                </a:solidFill>
              </a:rPr>
              <a:t>GENERATION</a:t>
            </a:r>
            <a:endParaRPr kumimoji="0" lang="fr-FR" sz="1600" b="0" i="0" u="none" strike="noStrike" cap="none" spc="0" normalizeH="0" baseline="0" dirty="0">
              <a:ln>
                <a:noFill/>
              </a:ln>
              <a:solidFill>
                <a:srgbClr val="1B4F9E"/>
              </a:solidFill>
              <a:effectLst/>
              <a:uFillTx/>
              <a:sym typeface="Calibri"/>
            </a:endParaRP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id="{37563E50-03AE-4BD6-9B20-0A469D4700ED}"/>
              </a:ext>
            </a:extLst>
          </p:cNvPr>
          <p:cNvSpPr txBox="1"/>
          <p:nvPr/>
        </p:nvSpPr>
        <p:spPr>
          <a:xfrm>
            <a:off x="154499" y="980801"/>
            <a:ext cx="1701660"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Zone d’informations</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Zone de</a:t>
            </a:r>
          </a:p>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boutons </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92666" y="5633140"/>
            <a:ext cx="506644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Zones de graphiques (récupération de données principalement) </a:t>
            </a:r>
          </a:p>
        </p:txBody>
      </p:sp>
      <p:sp>
        <p:nvSpPr>
          <p:cNvPr id="5" name="Rectangle 4">
            <a:extLst>
              <a:ext uri="{FF2B5EF4-FFF2-40B4-BE49-F238E27FC236}">
                <a16:creationId xmlns:a16="http://schemas.microsoft.com/office/drawing/2014/main" id="{E46ED882-D419-4998-BAB6-95809C78191C}"/>
              </a:ext>
            </a:extLst>
          </p:cNvPr>
          <p:cNvSpPr/>
          <p:nvPr/>
        </p:nvSpPr>
        <p:spPr>
          <a:xfrm>
            <a:off x="3583395" y="2568078"/>
            <a:ext cx="2873064" cy="461665"/>
          </a:xfrm>
          <a:prstGeom prst="rect">
            <a:avLst/>
          </a:prstGeom>
        </p:spPr>
        <p:txBody>
          <a:bodyPr wrap="square">
            <a:spAutoFit/>
          </a:bodyPr>
          <a:lstStyle/>
          <a:p>
            <a:r>
              <a:rPr lang="fr-FR" sz="1200" dirty="0">
                <a:solidFill>
                  <a:srgbClr val="114F9D"/>
                </a:solidFill>
                <a:latin typeface="Montserrat" panose="00000500000000000000" pitchFamily="50" charset="0"/>
              </a:rPr>
              <a:t>Entrées / Sorties (médicaments, </a:t>
            </a:r>
            <a:r>
              <a:rPr lang="fr-FR" sz="1200" dirty="0" err="1">
                <a:solidFill>
                  <a:srgbClr val="114F9D"/>
                </a:solidFill>
                <a:latin typeface="Montserrat" panose="00000500000000000000" pitchFamily="50" charset="0"/>
              </a:rPr>
              <a:t>diurese</a:t>
            </a:r>
            <a:r>
              <a:rPr lang="fr-FR" sz="1200" dirty="0">
                <a:solidFill>
                  <a:srgbClr val="114F9D"/>
                </a:solidFill>
                <a:latin typeface="Montserrat" panose="00000500000000000000" pitchFamily="50" charset="0"/>
              </a:rPr>
              <a:t>, pertes sanguines)</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a:t>
            </a:r>
            <a:r>
              <a:rPr lang="fr-FR" sz="1800" dirty="0">
                <a:latin typeface="Montserrat" panose="00000500000000000000" pitchFamily="50" charset="0"/>
              </a:rPr>
              <a:t>: Présentation </a:t>
            </a:r>
          </a:p>
        </p:txBody>
      </p:sp>
      <p:sp>
        <p:nvSpPr>
          <p:cNvPr id="8" name="Rectangle 7">
            <a:extLst>
              <a:ext uri="{FF2B5EF4-FFF2-40B4-BE49-F238E27FC236}">
                <a16:creationId xmlns:a16="http://schemas.microsoft.com/office/drawing/2014/main"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3583395" y="2568078"/>
            <a:ext cx="2594768"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2" name="Rectangle 21">
            <a:extLst>
              <a:ext uri="{FF2B5EF4-FFF2-40B4-BE49-F238E27FC236}">
                <a16:creationId xmlns:a16="http://schemas.microsoft.com/office/drawing/2014/main" id="{F5BFF029-D032-4268-BEFE-201783DB4EDB}"/>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1390825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8" grpId="0" animBg="1"/>
      <p:bldP spid="5" grpId="0"/>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5784A11-68AB-483F-9D81-7D51F475C014}"/>
              </a:ext>
            </a:extLst>
          </p:cNvPr>
          <p:cNvPicPr>
            <a:picLocks noChangeAspect="1"/>
          </p:cNvPicPr>
          <p:nvPr/>
        </p:nvPicPr>
        <p:blipFill>
          <a:blip r:embed="rId3"/>
          <a:stretch>
            <a:fillRect/>
          </a:stretch>
        </p:blipFill>
        <p:spPr>
          <a:xfrm>
            <a:off x="7881522" y="1080176"/>
            <a:ext cx="982220" cy="3413758"/>
          </a:xfrm>
          <a:prstGeom prst="rect">
            <a:avLst/>
          </a:prstGeom>
          <a:ln>
            <a:solidFill>
              <a:srgbClr val="61A0ED"/>
            </a:solidFill>
          </a:ln>
        </p:spPr>
      </p:pic>
      <p:sp>
        <p:nvSpPr>
          <p:cNvPr id="26" name="Ellipse 25">
            <a:extLst>
              <a:ext uri="{FF2B5EF4-FFF2-40B4-BE49-F238E27FC236}">
                <a16:creationId xmlns:a16="http://schemas.microsoft.com/office/drawing/2014/main" id="{2B880BC8-1932-4C20-BEDB-77E908BEE9A3}"/>
              </a:ext>
            </a:extLst>
          </p:cNvPr>
          <p:cNvSpPr/>
          <p:nvPr/>
        </p:nvSpPr>
        <p:spPr>
          <a:xfrm>
            <a:off x="6948699" y="2104824"/>
            <a:ext cx="1553777" cy="839711"/>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11" name="Image 10">
            <a:extLst>
              <a:ext uri="{FF2B5EF4-FFF2-40B4-BE49-F238E27FC236}">
                <a16:creationId xmlns:a16="http://schemas.microsoft.com/office/drawing/2014/main" id="{869048CC-BDAF-455A-B7AB-F6C26F12CF6A}"/>
              </a:ext>
            </a:extLst>
          </p:cNvPr>
          <p:cNvPicPr>
            <a:picLocks noChangeAspect="1"/>
          </p:cNvPicPr>
          <p:nvPr/>
        </p:nvPicPr>
        <p:blipFill>
          <a:blip r:embed="rId4"/>
          <a:stretch>
            <a:fillRect/>
          </a:stretch>
        </p:blipFill>
        <p:spPr>
          <a:xfrm>
            <a:off x="5940835" y="2207525"/>
            <a:ext cx="982220" cy="3435569"/>
          </a:xfrm>
          <a:prstGeom prst="rect">
            <a:avLst/>
          </a:prstGeom>
          <a:ln>
            <a:solidFill>
              <a:srgbClr val="61A0ED"/>
            </a:solidFill>
          </a:ln>
        </p:spPr>
      </p:pic>
      <p:pic>
        <p:nvPicPr>
          <p:cNvPr id="10" name="Image 9">
            <a:extLst>
              <a:ext uri="{FF2B5EF4-FFF2-40B4-BE49-F238E27FC236}">
                <a16:creationId xmlns:a16="http://schemas.microsoft.com/office/drawing/2014/main" id="{A007C59A-FE8E-43FF-A11F-1E35647EC70C}"/>
              </a:ext>
            </a:extLst>
          </p:cNvPr>
          <p:cNvPicPr>
            <a:picLocks noChangeAspect="1"/>
          </p:cNvPicPr>
          <p:nvPr/>
        </p:nvPicPr>
        <p:blipFill>
          <a:blip r:embed="rId5"/>
          <a:stretch>
            <a:fillRect/>
          </a:stretch>
        </p:blipFill>
        <p:spPr>
          <a:xfrm>
            <a:off x="427718" y="1269285"/>
            <a:ext cx="1036621" cy="3663352"/>
          </a:xfrm>
          <a:prstGeom prst="rect">
            <a:avLst/>
          </a:prstGeom>
          <a:ln w="12700">
            <a:solidFill>
              <a:srgbClr val="61A0ED"/>
            </a:solidFill>
          </a:ln>
        </p:spPr>
      </p:pic>
      <p:sp>
        <p:nvSpPr>
          <p:cNvPr id="19" name="Ellipse 18">
            <a:extLst>
              <a:ext uri="{FF2B5EF4-FFF2-40B4-BE49-F238E27FC236}">
                <a16:creationId xmlns:a16="http://schemas.microsoft.com/office/drawing/2014/main" id="{EB30A8EB-723D-405B-9247-B4CD6D1E4057}"/>
              </a:ext>
            </a:extLst>
          </p:cNvPr>
          <p:cNvSpPr/>
          <p:nvPr/>
        </p:nvSpPr>
        <p:spPr>
          <a:xfrm>
            <a:off x="1370920" y="1839096"/>
            <a:ext cx="1871482" cy="1032964"/>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1" name="Ellipse 20">
            <a:extLst>
              <a:ext uri="{FF2B5EF4-FFF2-40B4-BE49-F238E27FC236}">
                <a16:creationId xmlns:a16="http://schemas.microsoft.com/office/drawing/2014/main" id="{DE1D1F64-7594-4399-BA10-3FD24D90A92E}"/>
              </a:ext>
            </a:extLst>
          </p:cNvPr>
          <p:cNvSpPr/>
          <p:nvPr/>
        </p:nvSpPr>
        <p:spPr>
          <a:xfrm>
            <a:off x="6342077" y="4605988"/>
            <a:ext cx="1373229" cy="611010"/>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0" name="Ellipse 19">
            <a:extLst>
              <a:ext uri="{FF2B5EF4-FFF2-40B4-BE49-F238E27FC236}">
                <a16:creationId xmlns:a16="http://schemas.microsoft.com/office/drawing/2014/main" id="{1F96AD30-BA0A-4636-A084-36E53DDBF910}"/>
              </a:ext>
            </a:extLst>
          </p:cNvPr>
          <p:cNvSpPr/>
          <p:nvPr/>
        </p:nvSpPr>
        <p:spPr>
          <a:xfrm>
            <a:off x="5028096" y="3450672"/>
            <a:ext cx="1524336" cy="1015068"/>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id="{F17AB453-4D2B-4A3A-A7D5-A158C6139CA6}"/>
              </a:ext>
            </a:extLst>
          </p:cNvPr>
          <p:cNvSpPr/>
          <p:nvPr/>
        </p:nvSpPr>
        <p:spPr>
          <a:xfrm>
            <a:off x="427717" y="4502422"/>
            <a:ext cx="1036621" cy="514905"/>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3" name="Image 2">
            <a:extLst>
              <a:ext uri="{FF2B5EF4-FFF2-40B4-BE49-F238E27FC236}">
                <a16:creationId xmlns:a16="http://schemas.microsoft.com/office/drawing/2014/main" id="{8FCDD108-8D3D-46E4-8674-C01F1C2CF0F7}"/>
              </a:ext>
            </a:extLst>
          </p:cNvPr>
          <p:cNvPicPr>
            <a:picLocks noChangeAspect="1"/>
          </p:cNvPicPr>
          <p:nvPr/>
        </p:nvPicPr>
        <p:blipFill>
          <a:blip r:embed="rId6"/>
          <a:stretch>
            <a:fillRect/>
          </a:stretch>
        </p:blipFill>
        <p:spPr>
          <a:xfrm>
            <a:off x="3405026" y="1252742"/>
            <a:ext cx="1321911" cy="4677532"/>
          </a:xfrm>
          <a:prstGeom prst="rect">
            <a:avLst/>
          </a:prstGeom>
          <a:ln w="12700">
            <a:solidFill>
              <a:srgbClr val="61A0ED"/>
            </a:solidFill>
          </a:ln>
        </p:spPr>
      </p:pic>
      <p:sp>
        <p:nvSpPr>
          <p:cNvPr id="2" name="ZoneTexte 1">
            <a:extLst>
              <a:ext uri="{FF2B5EF4-FFF2-40B4-BE49-F238E27FC236}">
                <a16:creationId xmlns:a16="http://schemas.microsoft.com/office/drawing/2014/main" id="{5965B69F-3EF7-4539-8D7D-973A648B9333}"/>
              </a:ext>
            </a:extLst>
          </p:cNvPr>
          <p:cNvSpPr txBox="1"/>
          <p:nvPr/>
        </p:nvSpPr>
        <p:spPr>
          <a:xfrm>
            <a:off x="1370920" y="1929950"/>
            <a:ext cx="184485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Informations</a:t>
            </a:r>
          </a:p>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Patient issues </a:t>
            </a:r>
          </a:p>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de la consultation</a:t>
            </a:r>
            <a:endParaRPr kumimoji="0" lang="fr-FR"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5" name="ZoneTexte 14">
            <a:extLst>
              <a:ext uri="{FF2B5EF4-FFF2-40B4-BE49-F238E27FC236}">
                <a16:creationId xmlns:a16="http://schemas.microsoft.com/office/drawing/2014/main" id="{F4463125-50E2-4EC5-9771-2A10490A6CDB}"/>
              </a:ext>
            </a:extLst>
          </p:cNvPr>
          <p:cNvSpPr txBox="1"/>
          <p:nvPr/>
        </p:nvSpPr>
        <p:spPr>
          <a:xfrm>
            <a:off x="5148584" y="3581401"/>
            <a:ext cx="1283361"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Paramètres </a:t>
            </a:r>
          </a:p>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mesurés </a:t>
            </a:r>
          </a:p>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sur le patient</a:t>
            </a:r>
          </a:p>
        </p:txBody>
      </p:sp>
      <p:sp>
        <p:nvSpPr>
          <p:cNvPr id="16" name="ZoneTexte 15">
            <a:extLst>
              <a:ext uri="{FF2B5EF4-FFF2-40B4-BE49-F238E27FC236}">
                <a16:creationId xmlns:a16="http://schemas.microsoft.com/office/drawing/2014/main" id="{F3960568-12AD-459F-AFFA-A3DC09B3E710}"/>
              </a:ext>
            </a:extLst>
          </p:cNvPr>
          <p:cNvSpPr txBox="1"/>
          <p:nvPr/>
        </p:nvSpPr>
        <p:spPr>
          <a:xfrm>
            <a:off x="6440851" y="4671029"/>
            <a:ext cx="1118251"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Résultats</a:t>
            </a:r>
          </a:p>
          <a:p>
            <a:pPr marL="0" marR="0" indent="0" algn="ctr"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Laboratoire</a:t>
            </a:r>
          </a:p>
        </p:txBody>
      </p:sp>
      <p:sp>
        <p:nvSpPr>
          <p:cNvPr id="17" name="ZoneTexte 16">
            <a:extLst>
              <a:ext uri="{FF2B5EF4-FFF2-40B4-BE49-F238E27FC236}">
                <a16:creationId xmlns:a16="http://schemas.microsoft.com/office/drawing/2014/main" id="{3E86FDA2-D082-46BD-9A4E-2A6DD3779C0A}"/>
              </a:ext>
            </a:extLst>
          </p:cNvPr>
          <p:cNvSpPr txBox="1"/>
          <p:nvPr/>
        </p:nvSpPr>
        <p:spPr>
          <a:xfrm>
            <a:off x="506507" y="4605987"/>
            <a:ext cx="89062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Chronos </a:t>
            </a:r>
          </a:p>
        </p:txBody>
      </p:sp>
      <p:sp>
        <p:nvSpPr>
          <p:cNvPr id="25" name="ZoneTexte 24">
            <a:extLst>
              <a:ext uri="{FF2B5EF4-FFF2-40B4-BE49-F238E27FC236}">
                <a16:creationId xmlns:a16="http://schemas.microsoft.com/office/drawing/2014/main" id="{8E9783E2-D4B9-433F-8735-7EBDAA7CE8A8}"/>
              </a:ext>
            </a:extLst>
          </p:cNvPr>
          <p:cNvSpPr txBox="1"/>
          <p:nvPr/>
        </p:nvSpPr>
        <p:spPr>
          <a:xfrm>
            <a:off x="6999976" y="2233708"/>
            <a:ext cx="150938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Personnel </a:t>
            </a:r>
          </a:p>
          <a:p>
            <a:pPr marL="0" marR="0" indent="0" algn="ctr"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présent en salle</a:t>
            </a:r>
          </a:p>
        </p:txBody>
      </p:sp>
      <p:sp>
        <p:nvSpPr>
          <p:cNvPr id="4" name="Titre 3">
            <a:extLst>
              <a:ext uri="{FF2B5EF4-FFF2-40B4-BE49-F238E27FC236}">
                <a16:creationId xmlns:a16="http://schemas.microsoft.com/office/drawing/2014/main" id="{5F9B5A3D-15BB-418E-B15B-688C0B632276}"/>
              </a:ext>
            </a:extLst>
          </p:cNvPr>
          <p:cNvSpPr>
            <a:spLocks noGrp="1"/>
          </p:cNvSpPr>
          <p:nvPr>
            <p:ph type="title" idx="4294967295"/>
          </p:nvPr>
        </p:nvSpPr>
        <p:spPr/>
        <p:txBody>
          <a:bodyPr>
            <a:noAutofit/>
          </a:bodyPr>
          <a:lstStyle/>
          <a:p>
            <a:r>
              <a:rPr lang="fr-FR" sz="2800" dirty="0">
                <a:latin typeface="Montserrat" panose="00000500000000000000" pitchFamily="50" charset="0"/>
              </a:rPr>
              <a:t>LA</a:t>
            </a:r>
            <a:r>
              <a:rPr lang="fr-FR" sz="2800" baseline="0" dirty="0">
                <a:latin typeface="Montserrat" panose="00000500000000000000" pitchFamily="50" charset="0"/>
              </a:rPr>
              <a:t> FEUILLE D’ANESTHESIE - </a:t>
            </a:r>
            <a:r>
              <a:rPr lang="fr-FR" sz="1800" baseline="0" dirty="0">
                <a:latin typeface="Montserrat" panose="00000500000000000000" pitchFamily="50" charset="0"/>
              </a:rPr>
              <a:t>Présentation</a:t>
            </a:r>
            <a:r>
              <a:rPr lang="fr-FR" sz="2800" baseline="0" dirty="0">
                <a:latin typeface="Montserrat" panose="00000500000000000000" pitchFamily="50" charset="0"/>
              </a:rPr>
              <a:t> </a:t>
            </a:r>
            <a:endParaRPr lang="fr-FR" sz="2800" dirty="0">
              <a:latin typeface="Montserrat" panose="00000500000000000000" pitchFamily="50" charset="0"/>
            </a:endParaRPr>
          </a:p>
        </p:txBody>
      </p:sp>
      <p:cxnSp>
        <p:nvCxnSpPr>
          <p:cNvPr id="27" name="Connecteur droit avec flèche 26">
            <a:extLst>
              <a:ext uri="{FF2B5EF4-FFF2-40B4-BE49-F238E27FC236}">
                <a16:creationId xmlns:a16="http://schemas.microsoft.com/office/drawing/2014/main" id="{BD27530A-2108-4A85-81DC-05AF631A5D9A}"/>
              </a:ext>
            </a:extLst>
          </p:cNvPr>
          <p:cNvCxnSpPr>
            <a:cxnSpLocks/>
          </p:cNvCxnSpPr>
          <p:nvPr/>
        </p:nvCxnSpPr>
        <p:spPr>
          <a:xfrm flipH="1">
            <a:off x="1464338" y="1336475"/>
            <a:ext cx="1936922" cy="41793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B7AEAE73-53AF-4468-BAA9-316E9F29328B}"/>
              </a:ext>
            </a:extLst>
          </p:cNvPr>
          <p:cNvCxnSpPr>
            <a:cxnSpLocks/>
          </p:cNvCxnSpPr>
          <p:nvPr/>
        </p:nvCxnSpPr>
        <p:spPr>
          <a:xfrm>
            <a:off x="4008030" y="1436343"/>
            <a:ext cx="1885881" cy="12322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id="{6B78266C-0361-4549-827A-BBA9FC878117}"/>
              </a:ext>
            </a:extLst>
          </p:cNvPr>
          <p:cNvCxnSpPr>
            <a:cxnSpLocks/>
          </p:cNvCxnSpPr>
          <p:nvPr/>
        </p:nvCxnSpPr>
        <p:spPr>
          <a:xfrm>
            <a:off x="4618924" y="1369094"/>
            <a:ext cx="3216870" cy="4700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2" name="Rectangle 21">
            <a:extLst>
              <a:ext uri="{FF2B5EF4-FFF2-40B4-BE49-F238E27FC236}">
                <a16:creationId xmlns:a16="http://schemas.microsoft.com/office/drawing/2014/main" id="{2AB36209-ABC6-4C90-B235-EA4BBF38DD8B}"/>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1873175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animBg="1"/>
      <p:bldP spid="21" grpId="0" animBg="1"/>
      <p:bldP spid="20" grpId="0" animBg="1"/>
      <p:bldP spid="18" grpId="0" animBg="1"/>
      <p:bldP spid="2" grpId="0"/>
      <p:bldP spid="15" grpId="0"/>
      <p:bldP spid="16" grpId="0"/>
      <p:bldP spid="17"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E3FBD42-CBE8-4482-AA69-4825ABC3EC0A}"/>
              </a:ext>
            </a:extLst>
          </p:cNvPr>
          <p:cNvPicPr>
            <a:picLocks noChangeAspect="1"/>
          </p:cNvPicPr>
          <p:nvPr/>
        </p:nvPicPr>
        <p:blipFill rotWithShape="1">
          <a:blip r:embed="rId3"/>
          <a:srcRect l="5306" t="14914"/>
          <a:stretch/>
        </p:blipFill>
        <p:spPr>
          <a:xfrm>
            <a:off x="6860651" y="1561536"/>
            <a:ext cx="1924050" cy="542974"/>
          </a:xfrm>
          <a:prstGeom prst="rect">
            <a:avLst/>
          </a:prstGeom>
        </p:spPr>
      </p:pic>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r>
              <a:rPr lang="fr-FR" sz="2800" dirty="0">
                <a:solidFill>
                  <a:srgbClr val="114F9D"/>
                </a:solidFill>
                <a:latin typeface="Montserrat" panose="00000500000000000000" pitchFamily="50" charset="0"/>
              </a:rPr>
              <a:t>LA FEUILLE D’ANESTHESIE - </a:t>
            </a:r>
            <a:r>
              <a:rPr lang="fr-FR" sz="1800" dirty="0">
                <a:solidFill>
                  <a:srgbClr val="114F9D"/>
                </a:solidFill>
                <a:latin typeface="Montserrat" panose="00000500000000000000" pitchFamily="50" charset="0"/>
              </a:rPr>
              <a:t>Présentation</a:t>
            </a:r>
          </a:p>
        </p:txBody>
      </p:sp>
      <p:pic>
        <p:nvPicPr>
          <p:cNvPr id="5" name="Image 4">
            <a:extLst>
              <a:ext uri="{FF2B5EF4-FFF2-40B4-BE49-F238E27FC236}">
                <a16:creationId xmlns:a16="http://schemas.microsoft.com/office/drawing/2014/main" id="{835E582C-92DA-41BC-99C5-13AD502A3D04}"/>
              </a:ext>
            </a:extLst>
          </p:cNvPr>
          <p:cNvPicPr>
            <a:picLocks noChangeAspect="1"/>
          </p:cNvPicPr>
          <p:nvPr/>
        </p:nvPicPr>
        <p:blipFill>
          <a:blip r:embed="rId4"/>
          <a:stretch>
            <a:fillRect/>
          </a:stretch>
        </p:blipFill>
        <p:spPr>
          <a:xfrm>
            <a:off x="1222301" y="2662601"/>
            <a:ext cx="6379535" cy="3429000"/>
          </a:xfrm>
          <a:prstGeom prst="rect">
            <a:avLst/>
          </a:prstGeom>
          <a:ln>
            <a:solidFill>
              <a:srgbClr val="61A0ED"/>
            </a:solidFill>
          </a:ln>
        </p:spPr>
      </p:pic>
      <p:sp>
        <p:nvSpPr>
          <p:cNvPr id="11" name="ZoneTexte 10">
            <a:extLst>
              <a:ext uri="{FF2B5EF4-FFF2-40B4-BE49-F238E27FC236}">
                <a16:creationId xmlns:a16="http://schemas.microsoft.com/office/drawing/2014/main" id="{5378C527-9AA9-4273-8A0B-DCB38C6656AD}"/>
              </a:ext>
            </a:extLst>
          </p:cNvPr>
          <p:cNvSpPr txBox="1"/>
          <p:nvPr/>
        </p:nvSpPr>
        <p:spPr>
          <a:xfrm>
            <a:off x="916557" y="1239128"/>
            <a:ext cx="6618154" cy="523216"/>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Bandeau supérieur permanent </a:t>
            </a:r>
            <a:r>
              <a:rPr lang="fr-FR" sz="1400" dirty="0" err="1">
                <a:solidFill>
                  <a:srgbClr val="114F9D"/>
                </a:solidFill>
                <a:latin typeface="Montserrat" panose="00000500000000000000" pitchFamily="50" charset="0"/>
              </a:rPr>
              <a:t>mentionant</a:t>
            </a:r>
            <a:r>
              <a:rPr lang="fr-FR" sz="1400" dirty="0">
                <a:solidFill>
                  <a:srgbClr val="114F9D"/>
                </a:solidFill>
                <a:latin typeface="Montserrat" panose="00000500000000000000" pitchFamily="50" charset="0"/>
              </a:rPr>
              <a:t>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 NOM, PRENOM, Age, poids, taille, poids </a:t>
            </a:r>
            <a:r>
              <a:rPr lang="fr-FR" sz="1400" dirty="0" err="1">
                <a:solidFill>
                  <a:srgbClr val="114F9D"/>
                </a:solidFill>
                <a:latin typeface="Montserrat" panose="00000500000000000000" pitchFamily="50" charset="0"/>
              </a:rPr>
              <a:t>theorique</a:t>
            </a:r>
            <a:r>
              <a:rPr lang="fr-FR" sz="1400" dirty="0">
                <a:solidFill>
                  <a:srgbClr val="114F9D"/>
                </a:solidFill>
                <a:latin typeface="Montserrat" panose="00000500000000000000" pitchFamily="50" charset="0"/>
              </a:rPr>
              <a:t> et allergie (au survol)</a:t>
            </a:r>
            <a:endParaRPr kumimoji="0" lang="fr-FR" sz="14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3" name="Connecteur droit avec flèche 12">
            <a:extLst>
              <a:ext uri="{FF2B5EF4-FFF2-40B4-BE49-F238E27FC236}">
                <a16:creationId xmlns:a16="http://schemas.microsoft.com/office/drawing/2014/main" id="{DDDAC5AD-26FE-45BC-861E-0FD88EA9BED4}"/>
              </a:ext>
            </a:extLst>
          </p:cNvPr>
          <p:cNvCxnSpPr>
            <a:cxnSpLocks/>
          </p:cNvCxnSpPr>
          <p:nvPr/>
        </p:nvCxnSpPr>
        <p:spPr>
          <a:xfrm>
            <a:off x="1828800" y="2207507"/>
            <a:ext cx="778990" cy="45509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8" name="Ellipse 17">
            <a:extLst>
              <a:ext uri="{FF2B5EF4-FFF2-40B4-BE49-F238E27FC236}">
                <a16:creationId xmlns:a16="http://schemas.microsoft.com/office/drawing/2014/main" id="{0522213E-FCB5-45CB-BD7E-521D8597D941}"/>
              </a:ext>
            </a:extLst>
          </p:cNvPr>
          <p:cNvSpPr/>
          <p:nvPr/>
        </p:nvSpPr>
        <p:spPr>
          <a:xfrm>
            <a:off x="6762750" y="2591922"/>
            <a:ext cx="1019175" cy="538333"/>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id="{0BB6052F-6B52-42AF-8202-58B7F1310673}"/>
              </a:ext>
            </a:extLst>
          </p:cNvPr>
          <p:cNvCxnSpPr/>
          <p:nvPr/>
        </p:nvCxnSpPr>
        <p:spPr>
          <a:xfrm flipH="1">
            <a:off x="7534711" y="2104510"/>
            <a:ext cx="580589" cy="48741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2" name="Image 11">
            <a:extLst>
              <a:ext uri="{FF2B5EF4-FFF2-40B4-BE49-F238E27FC236}">
                <a16:creationId xmlns:a16="http://schemas.microsoft.com/office/drawing/2014/main" id="{D9401740-5D6A-424C-B006-40BD4692C625}"/>
              </a:ext>
            </a:extLst>
          </p:cNvPr>
          <p:cNvPicPr>
            <a:picLocks noChangeAspect="1"/>
          </p:cNvPicPr>
          <p:nvPr/>
        </p:nvPicPr>
        <p:blipFill rotWithShape="1">
          <a:blip r:embed="rId5"/>
          <a:srcRect l="666" t="11897" r="46006" b="3016"/>
          <a:stretch/>
        </p:blipFill>
        <p:spPr>
          <a:xfrm>
            <a:off x="238125" y="1833023"/>
            <a:ext cx="5969944" cy="370917"/>
          </a:xfrm>
          <a:prstGeom prst="rect">
            <a:avLst/>
          </a:prstGeom>
          <a:ln w="19050">
            <a:solidFill>
              <a:srgbClr val="61A0ED"/>
            </a:solidFill>
          </a:ln>
        </p:spPr>
      </p:pic>
      <p:sp>
        <p:nvSpPr>
          <p:cNvPr id="16" name="Rectangle 15">
            <a:extLst>
              <a:ext uri="{FF2B5EF4-FFF2-40B4-BE49-F238E27FC236}">
                <a16:creationId xmlns:a16="http://schemas.microsoft.com/office/drawing/2014/main" id="{DC0E9E88-697B-422A-9988-C3BAA2D971A0}"/>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38681982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13A1CF-C9D0-4AD6-BE0E-6B20438086C8}"/>
              </a:ext>
            </a:extLst>
          </p:cNvPr>
          <p:cNvSpPr txBox="1"/>
          <p:nvPr/>
        </p:nvSpPr>
        <p:spPr>
          <a:xfrm>
            <a:off x="818480" y="1203754"/>
            <a:ext cx="6592506" cy="307773"/>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Zone de boutons</a:t>
            </a:r>
            <a:r>
              <a:rPr kumimoji="0" lang="fr-FR" sz="1400" b="0" i="0" strike="noStrike" cap="none" spc="0" normalizeH="0" baseline="0" dirty="0">
                <a:ln>
                  <a:noFill/>
                </a:ln>
                <a:solidFill>
                  <a:srgbClr val="114F9D"/>
                </a:solidFill>
                <a:effectLst/>
                <a:uFillTx/>
                <a:latin typeface="Montserrat" panose="00000500000000000000" pitchFamily="50" charset="0"/>
                <a:sym typeface="Calibri"/>
              </a:rPr>
              <a:t>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permet d’avoir en accès rapide les actions principales</a:t>
            </a:r>
          </a:p>
        </p:txBody>
      </p:sp>
      <p:sp>
        <p:nvSpPr>
          <p:cNvPr id="2" name="Titre 1">
            <a:extLst>
              <a:ext uri="{FF2B5EF4-FFF2-40B4-BE49-F238E27FC236}">
                <a16:creationId xmlns:a16="http://schemas.microsoft.com/office/drawing/2014/main" id="{A0C9C84A-EAF7-4B62-A10C-0DE5F72EE1EC}"/>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 </a:t>
            </a:r>
            <a:r>
              <a:rPr lang="fr-FR" sz="1800" dirty="0">
                <a:latin typeface="Montserrat" panose="00000500000000000000" pitchFamily="50" charset="0"/>
              </a:rPr>
              <a:t>Présentation</a:t>
            </a:r>
          </a:p>
        </p:txBody>
      </p:sp>
      <p:pic>
        <p:nvPicPr>
          <p:cNvPr id="4" name="Image 3">
            <a:extLst>
              <a:ext uri="{FF2B5EF4-FFF2-40B4-BE49-F238E27FC236}">
                <a16:creationId xmlns:a16="http://schemas.microsoft.com/office/drawing/2014/main" id="{E84C13DE-1D28-40E2-A801-00CC7D913922}"/>
              </a:ext>
            </a:extLst>
          </p:cNvPr>
          <p:cNvPicPr>
            <a:picLocks noChangeAspect="1"/>
          </p:cNvPicPr>
          <p:nvPr/>
        </p:nvPicPr>
        <p:blipFill rotWithShape="1">
          <a:blip r:embed="rId3"/>
          <a:srcRect b="16668"/>
          <a:stretch/>
        </p:blipFill>
        <p:spPr>
          <a:xfrm>
            <a:off x="195889" y="1744328"/>
            <a:ext cx="8871911" cy="307773"/>
          </a:xfrm>
          <a:prstGeom prst="rect">
            <a:avLst/>
          </a:prstGeom>
          <a:ln w="19050">
            <a:solidFill>
              <a:srgbClr val="61A0ED"/>
            </a:solidFill>
          </a:ln>
        </p:spPr>
      </p:pic>
      <p:sp>
        <p:nvSpPr>
          <p:cNvPr id="6" name="Rectangle 5">
            <a:extLst>
              <a:ext uri="{FF2B5EF4-FFF2-40B4-BE49-F238E27FC236}">
                <a16:creationId xmlns:a16="http://schemas.microsoft.com/office/drawing/2014/main" id="{6A3416C8-A8FC-42C5-970D-21982D66C648}"/>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pic>
        <p:nvPicPr>
          <p:cNvPr id="8" name="Image 7">
            <a:extLst>
              <a:ext uri="{FF2B5EF4-FFF2-40B4-BE49-F238E27FC236}">
                <a16:creationId xmlns:a16="http://schemas.microsoft.com/office/drawing/2014/main" id="{F43F6E35-95D8-4629-9D7F-C3A9BC49851E}"/>
              </a:ext>
            </a:extLst>
          </p:cNvPr>
          <p:cNvPicPr>
            <a:picLocks noChangeAspect="1"/>
          </p:cNvPicPr>
          <p:nvPr/>
        </p:nvPicPr>
        <p:blipFill>
          <a:blip r:embed="rId4"/>
          <a:stretch>
            <a:fillRect/>
          </a:stretch>
        </p:blipFill>
        <p:spPr>
          <a:xfrm>
            <a:off x="3574977" y="3176951"/>
            <a:ext cx="5321374" cy="2860238"/>
          </a:xfrm>
          <a:prstGeom prst="rect">
            <a:avLst/>
          </a:prstGeom>
          <a:ln>
            <a:solidFill>
              <a:srgbClr val="61A0ED"/>
            </a:solidFill>
          </a:ln>
        </p:spPr>
      </p:pic>
      <p:cxnSp>
        <p:nvCxnSpPr>
          <p:cNvPr id="5" name="Connecteur droit avec flèche 4">
            <a:extLst>
              <a:ext uri="{FF2B5EF4-FFF2-40B4-BE49-F238E27FC236}">
                <a16:creationId xmlns:a16="http://schemas.microsoft.com/office/drawing/2014/main" id="{7CBC62AA-9778-48C3-B95F-AF2F60B18C3C}"/>
              </a:ext>
            </a:extLst>
          </p:cNvPr>
          <p:cNvCxnSpPr/>
          <p:nvPr/>
        </p:nvCxnSpPr>
        <p:spPr>
          <a:xfrm>
            <a:off x="1885950" y="2143125"/>
            <a:ext cx="2419350" cy="151447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3490505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a:t>
            </a:r>
            <a:r>
              <a:rPr lang="fr-FR" sz="1800" dirty="0">
                <a:latin typeface="Montserrat" panose="00000500000000000000" pitchFamily="50" charset="0"/>
              </a:rPr>
              <a:t>: Présentation </a:t>
            </a:r>
          </a:p>
        </p:txBody>
      </p:sp>
      <p:pic>
        <p:nvPicPr>
          <p:cNvPr id="16" name="Image 15">
            <a:extLst>
              <a:ext uri="{FF2B5EF4-FFF2-40B4-BE49-F238E27FC236}">
                <a16:creationId xmlns:a16="http://schemas.microsoft.com/office/drawing/2014/main" id="{053D211A-FB45-4BA4-A55D-0350A4ABB9A5}"/>
              </a:ext>
            </a:extLst>
          </p:cNvPr>
          <p:cNvPicPr>
            <a:picLocks noChangeAspect="1"/>
          </p:cNvPicPr>
          <p:nvPr/>
        </p:nvPicPr>
        <p:blipFill>
          <a:blip r:embed="rId3"/>
          <a:stretch>
            <a:fillRect/>
          </a:stretch>
        </p:blipFill>
        <p:spPr>
          <a:xfrm>
            <a:off x="1543050" y="1956021"/>
            <a:ext cx="5390986" cy="3791008"/>
          </a:xfrm>
          <a:prstGeom prst="rect">
            <a:avLst/>
          </a:prstGeom>
          <a:ln>
            <a:solidFill>
              <a:srgbClr val="61A0ED"/>
            </a:solidFill>
          </a:ln>
        </p:spPr>
      </p:pic>
      <p:sp>
        <p:nvSpPr>
          <p:cNvPr id="6" name="Rectangle 5">
            <a:extLst>
              <a:ext uri="{FF2B5EF4-FFF2-40B4-BE49-F238E27FC236}">
                <a16:creationId xmlns:a16="http://schemas.microsoft.com/office/drawing/2014/main" id="{5ED6A098-FD6F-4DB2-8959-E913952C942D}"/>
              </a:ext>
            </a:extLst>
          </p:cNvPr>
          <p:cNvSpPr/>
          <p:nvPr/>
        </p:nvSpPr>
        <p:spPr>
          <a:xfrm>
            <a:off x="5912541" y="2719347"/>
            <a:ext cx="190832" cy="321851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7" name="Rectangle 6">
            <a:extLst>
              <a:ext uri="{FF2B5EF4-FFF2-40B4-BE49-F238E27FC236}">
                <a16:creationId xmlns:a16="http://schemas.microsoft.com/office/drawing/2014/main" id="{D856AB33-914D-4580-BBAF-A8B0D880E258}"/>
              </a:ext>
            </a:extLst>
          </p:cNvPr>
          <p:cNvSpPr/>
          <p:nvPr/>
        </p:nvSpPr>
        <p:spPr>
          <a:xfrm>
            <a:off x="6679594" y="2719347"/>
            <a:ext cx="190832" cy="321851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id="{CA786045-6749-46C4-8E0A-866D25CFBA6B}"/>
              </a:ext>
            </a:extLst>
          </p:cNvPr>
          <p:cNvSpPr/>
          <p:nvPr/>
        </p:nvSpPr>
        <p:spPr>
          <a:xfrm>
            <a:off x="2464407" y="3851525"/>
            <a:ext cx="5152445" cy="17492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0" name="ZoneTexte 19">
            <a:extLst>
              <a:ext uri="{FF2B5EF4-FFF2-40B4-BE49-F238E27FC236}">
                <a16:creationId xmlns:a16="http://schemas.microsoft.com/office/drawing/2014/main" id="{E6042D4A-391F-49BA-B015-7765E9156081}"/>
              </a:ext>
            </a:extLst>
          </p:cNvPr>
          <p:cNvSpPr txBox="1"/>
          <p:nvPr/>
        </p:nvSpPr>
        <p:spPr>
          <a:xfrm>
            <a:off x="629374" y="1128324"/>
            <a:ext cx="7450112" cy="523216"/>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Zone graphique</a:t>
            </a:r>
            <a:r>
              <a:rPr kumimoji="0" lang="fr-FR" sz="1400" b="0" i="0" strike="noStrike" cap="none" spc="0" normalizeH="0" baseline="0" dirty="0">
                <a:ln>
                  <a:noFill/>
                </a:ln>
                <a:solidFill>
                  <a:srgbClr val="114F9D"/>
                </a:solidFill>
                <a:effectLst/>
                <a:uFillTx/>
                <a:latin typeface="Montserrat" panose="00000500000000000000" pitchFamily="50" charset="0"/>
                <a:sym typeface="Calibri"/>
              </a:rPr>
              <a:t>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visualisation du déroulé de l’intervention de façon graphique et </a:t>
            </a:r>
          </a:p>
          <a:p>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numérique à l’identique de la feuille papier</a:t>
            </a:r>
            <a:endParaRPr lang="fr-FR" altLang="fr-FR" sz="1400" dirty="0">
              <a:solidFill>
                <a:srgbClr val="114F9D"/>
              </a:solidFill>
              <a:latin typeface="Montserrat" panose="00000500000000000000" pitchFamily="50" charset="0"/>
              <a:cs typeface="Calibri Light"/>
              <a:sym typeface="Calibri Light"/>
            </a:endParaRPr>
          </a:p>
        </p:txBody>
      </p:sp>
      <p:sp>
        <p:nvSpPr>
          <p:cNvPr id="9" name="Rectangle 8">
            <a:extLst>
              <a:ext uri="{FF2B5EF4-FFF2-40B4-BE49-F238E27FC236}">
                <a16:creationId xmlns:a16="http://schemas.microsoft.com/office/drawing/2014/main" id="{6EF3B632-7FC1-40DE-84A0-0DD589E1725A}"/>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2376392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id="{37563E50-03AE-4BD6-9B20-0A469D4700ED}"/>
              </a:ext>
            </a:extLst>
          </p:cNvPr>
          <p:cNvSpPr txBox="1"/>
          <p:nvPr/>
        </p:nvSpPr>
        <p:spPr>
          <a:xfrm>
            <a:off x="154499" y="980801"/>
            <a:ext cx="2366064"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d’informations patient </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Zone de</a:t>
            </a:r>
          </a:p>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boutons </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92666" y="5633140"/>
            <a:ext cx="506644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Zones de graphiques (récupération de données principalement) </a:t>
            </a:r>
          </a:p>
        </p:txBody>
      </p:sp>
      <p:sp>
        <p:nvSpPr>
          <p:cNvPr id="5" name="Rectangle 4">
            <a:extLst>
              <a:ext uri="{FF2B5EF4-FFF2-40B4-BE49-F238E27FC236}">
                <a16:creationId xmlns:a16="http://schemas.microsoft.com/office/drawing/2014/main" id="{E46ED882-D419-4998-BAB6-95809C78191C}"/>
              </a:ext>
            </a:extLst>
          </p:cNvPr>
          <p:cNvSpPr/>
          <p:nvPr/>
        </p:nvSpPr>
        <p:spPr>
          <a:xfrm>
            <a:off x="3583395" y="2568078"/>
            <a:ext cx="2873064" cy="461665"/>
          </a:xfrm>
          <a:prstGeom prst="rect">
            <a:avLst/>
          </a:prstGeom>
        </p:spPr>
        <p:txBody>
          <a:bodyPr wrap="square">
            <a:spAutoFit/>
          </a:bodyPr>
          <a:lstStyle/>
          <a:p>
            <a:r>
              <a:rPr lang="fr-FR" sz="1200" dirty="0">
                <a:solidFill>
                  <a:srgbClr val="114F9D"/>
                </a:solidFill>
                <a:latin typeface="Montserrat" panose="00000500000000000000" pitchFamily="50" charset="0"/>
              </a:rPr>
              <a:t>Entrées / Sorties (médicaments, </a:t>
            </a:r>
            <a:r>
              <a:rPr lang="fr-FR" sz="1200" dirty="0" err="1">
                <a:solidFill>
                  <a:srgbClr val="114F9D"/>
                </a:solidFill>
                <a:latin typeface="Montserrat" panose="00000500000000000000" pitchFamily="50" charset="0"/>
              </a:rPr>
              <a:t>diurese</a:t>
            </a:r>
            <a:r>
              <a:rPr lang="fr-FR" sz="1200" dirty="0">
                <a:solidFill>
                  <a:srgbClr val="114F9D"/>
                </a:solidFill>
                <a:latin typeface="Montserrat" panose="00000500000000000000" pitchFamily="50" charset="0"/>
              </a:rPr>
              <a:t>, pertes sanguines)</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a:t>
            </a:r>
            <a:r>
              <a:rPr lang="fr-FR" sz="1800" dirty="0">
                <a:latin typeface="Montserrat" panose="00000500000000000000" pitchFamily="50" charset="0"/>
              </a:rPr>
              <a:t>: Saisie </a:t>
            </a:r>
          </a:p>
        </p:txBody>
      </p:sp>
      <p:sp>
        <p:nvSpPr>
          <p:cNvPr id="8" name="Rectangle 7">
            <a:extLst>
              <a:ext uri="{FF2B5EF4-FFF2-40B4-BE49-F238E27FC236}">
                <a16:creationId xmlns:a16="http://schemas.microsoft.com/office/drawing/2014/main"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3583395" y="2568078"/>
            <a:ext cx="2594768"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2" name="Rectangle 21">
            <a:extLst>
              <a:ext uri="{FF2B5EF4-FFF2-40B4-BE49-F238E27FC236}">
                <a16:creationId xmlns:a16="http://schemas.microsoft.com/office/drawing/2014/main" id="{408F119D-A25F-4BB3-B382-C621B1592A12}"/>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8094267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D28275-98E1-45EF-81BD-884ACC8D172B}"/>
              </a:ext>
            </a:extLst>
          </p:cNvPr>
          <p:cNvPicPr>
            <a:picLocks noChangeAspect="1"/>
          </p:cNvPicPr>
          <p:nvPr/>
        </p:nvPicPr>
        <p:blipFill>
          <a:blip r:embed="rId3"/>
          <a:stretch>
            <a:fillRect/>
          </a:stretch>
        </p:blipFill>
        <p:spPr>
          <a:xfrm>
            <a:off x="225583" y="2559362"/>
            <a:ext cx="3242768" cy="820701"/>
          </a:xfrm>
          <a:prstGeom prst="rect">
            <a:avLst/>
          </a:prstGeom>
        </p:spPr>
      </p:pic>
      <p:pic>
        <p:nvPicPr>
          <p:cNvPr id="3" name="Image 2">
            <a:extLst>
              <a:ext uri="{FF2B5EF4-FFF2-40B4-BE49-F238E27FC236}">
                <a16:creationId xmlns:a16="http://schemas.microsoft.com/office/drawing/2014/main" id="{F60D42CB-694D-47D1-9CDE-872F219E6138}"/>
              </a:ext>
            </a:extLst>
          </p:cNvPr>
          <p:cNvPicPr>
            <a:picLocks noChangeAspect="1"/>
          </p:cNvPicPr>
          <p:nvPr/>
        </p:nvPicPr>
        <p:blipFill rotWithShape="1">
          <a:blip r:embed="rId4"/>
          <a:srcRect l="9682" t="6810" r="8010" b="28565"/>
          <a:stretch/>
        </p:blipFill>
        <p:spPr>
          <a:xfrm>
            <a:off x="445165" y="1532729"/>
            <a:ext cx="1019175" cy="307773"/>
          </a:xfrm>
          <a:prstGeom prst="rect">
            <a:avLst/>
          </a:prstGeom>
        </p:spPr>
      </p:pic>
      <p:sp>
        <p:nvSpPr>
          <p:cNvPr id="10" name="Rectangle 9">
            <a:extLst>
              <a:ext uri="{FF2B5EF4-FFF2-40B4-BE49-F238E27FC236}">
                <a16:creationId xmlns:a16="http://schemas.microsoft.com/office/drawing/2014/main" id="{871AA84D-43C8-4006-986C-9E1E4D142119}"/>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endParaRPr lang="fr-FR" altLang="fr-FR" sz="2800" dirty="0">
              <a:solidFill>
                <a:srgbClr val="1B4F9E"/>
              </a:solidFill>
              <a:latin typeface="Montserrat" panose="00000500000000000000" pitchFamily="50" charset="0"/>
              <a:cs typeface="Calibri Light"/>
              <a:sym typeface="Calibri Light"/>
            </a:endParaRPr>
          </a:p>
        </p:txBody>
      </p:sp>
      <p:sp>
        <p:nvSpPr>
          <p:cNvPr id="14" name="ZoneTexte 13">
            <a:extLst>
              <a:ext uri="{FF2B5EF4-FFF2-40B4-BE49-F238E27FC236}">
                <a16:creationId xmlns:a16="http://schemas.microsoft.com/office/drawing/2014/main" id="{9A57A347-4CB2-48C1-8D81-44C4FB6FF1BC}"/>
              </a:ext>
            </a:extLst>
          </p:cNvPr>
          <p:cNvSpPr txBox="1"/>
          <p:nvPr/>
        </p:nvSpPr>
        <p:spPr>
          <a:xfrm>
            <a:off x="2910241" y="1695039"/>
            <a:ext cx="1722583"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Arrivée du </a:t>
            </a:r>
            <a:r>
              <a:rPr lang="fr-FR" sz="1400" dirty="0">
                <a:solidFill>
                  <a:srgbClr val="114F9D"/>
                </a:solidFill>
                <a:latin typeface="Montserrat" panose="00000500000000000000" pitchFamily="50" charset="0"/>
              </a:rPr>
              <a:t>p</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atient</a:t>
            </a:r>
          </a:p>
        </p:txBody>
      </p:sp>
      <p:cxnSp>
        <p:nvCxnSpPr>
          <p:cNvPr id="15" name="Connecteur droit avec flèche 14">
            <a:extLst>
              <a:ext uri="{FF2B5EF4-FFF2-40B4-BE49-F238E27FC236}">
                <a16:creationId xmlns:a16="http://schemas.microsoft.com/office/drawing/2014/main" id="{652F4664-6018-4C6E-A3A1-4299EB9DAD7E}"/>
              </a:ext>
            </a:extLst>
          </p:cNvPr>
          <p:cNvCxnSpPr>
            <a:cxnSpLocks/>
          </p:cNvCxnSpPr>
          <p:nvPr/>
        </p:nvCxnSpPr>
        <p:spPr>
          <a:xfrm flipH="1" flipV="1">
            <a:off x="1504078" y="1668771"/>
            <a:ext cx="1366425" cy="17173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7" name="Connecteur droit avec flèche 16">
            <a:extLst>
              <a:ext uri="{FF2B5EF4-FFF2-40B4-BE49-F238E27FC236}">
                <a16:creationId xmlns:a16="http://schemas.microsoft.com/office/drawing/2014/main" id="{CFC98B21-84A8-4756-B1D2-9779C7B130A6}"/>
              </a:ext>
            </a:extLst>
          </p:cNvPr>
          <p:cNvCxnSpPr>
            <a:cxnSpLocks/>
          </p:cNvCxnSpPr>
          <p:nvPr/>
        </p:nvCxnSpPr>
        <p:spPr>
          <a:xfrm flipH="1">
            <a:off x="2763673" y="1840502"/>
            <a:ext cx="106830" cy="80034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F9ED0A54-ADAE-435B-995B-E67D96657B6E}"/>
              </a:ext>
            </a:extLst>
          </p:cNvPr>
          <p:cNvSpPr>
            <a:spLocks noGrp="1"/>
          </p:cNvSpPr>
          <p:nvPr>
            <p:ph type="title" idx="4294967295"/>
          </p:nvPr>
        </p:nvSpPr>
        <p:spPr/>
        <p:txBody>
          <a:bodyPr>
            <a:normAutofit fontScale="90000"/>
          </a:bodyPr>
          <a:lstStyle/>
          <a:p>
            <a:r>
              <a:rPr lang="fr-FR" sz="31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a:t>
            </a:r>
            <a:r>
              <a:rPr lang="fr-FR" sz="28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8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sp>
        <p:nvSpPr>
          <p:cNvPr id="18" name="ZoneTexte 17">
            <a:extLst>
              <a:ext uri="{FF2B5EF4-FFF2-40B4-BE49-F238E27FC236}">
                <a16:creationId xmlns:a16="http://schemas.microsoft.com/office/drawing/2014/main" id="{54B29A60-E5E6-435E-95A9-AE255FFD5CF5}"/>
              </a:ext>
            </a:extLst>
          </p:cNvPr>
          <p:cNvSpPr txBox="1"/>
          <p:nvPr/>
        </p:nvSpPr>
        <p:spPr>
          <a:xfrm>
            <a:off x="1543050" y="1057549"/>
            <a:ext cx="4853248" cy="307773"/>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u="sng" dirty="0">
                <a:solidFill>
                  <a:srgbClr val="114F9D"/>
                </a:solidFill>
                <a:latin typeface="Montserrat" panose="00000500000000000000" pitchFamily="50" charset="0"/>
              </a:rPr>
              <a:t>Pour les </a:t>
            </a: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actions récurrentes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accès rapide « bouton »</a:t>
            </a:r>
          </a:p>
        </p:txBody>
      </p:sp>
      <p:pic>
        <p:nvPicPr>
          <p:cNvPr id="8" name="Image 7">
            <a:extLst>
              <a:ext uri="{FF2B5EF4-FFF2-40B4-BE49-F238E27FC236}">
                <a16:creationId xmlns:a16="http://schemas.microsoft.com/office/drawing/2014/main" id="{C2029460-4DEA-4572-A816-B10F8FF71206}"/>
              </a:ext>
            </a:extLst>
          </p:cNvPr>
          <p:cNvPicPr>
            <a:picLocks noChangeAspect="1"/>
          </p:cNvPicPr>
          <p:nvPr/>
        </p:nvPicPr>
        <p:blipFill>
          <a:blip r:embed="rId5"/>
          <a:stretch>
            <a:fillRect/>
          </a:stretch>
        </p:blipFill>
        <p:spPr>
          <a:xfrm>
            <a:off x="5547815" y="3099933"/>
            <a:ext cx="3370602" cy="1814939"/>
          </a:xfrm>
          <a:prstGeom prst="rect">
            <a:avLst/>
          </a:prstGeom>
        </p:spPr>
      </p:pic>
      <p:sp>
        <p:nvSpPr>
          <p:cNvPr id="20" name="ZoneTexte 19">
            <a:extLst>
              <a:ext uri="{FF2B5EF4-FFF2-40B4-BE49-F238E27FC236}">
                <a16:creationId xmlns:a16="http://schemas.microsoft.com/office/drawing/2014/main" id="{AC10A981-36A4-4178-AACA-3F7016F6C737}"/>
              </a:ext>
            </a:extLst>
          </p:cNvPr>
          <p:cNvSpPr txBox="1"/>
          <p:nvPr/>
        </p:nvSpPr>
        <p:spPr>
          <a:xfrm>
            <a:off x="4918435" y="2235770"/>
            <a:ext cx="3070708"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Clôture de l’évènement démarré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par un simple clic droit</a:t>
            </a:r>
          </a:p>
        </p:txBody>
      </p:sp>
      <p:cxnSp>
        <p:nvCxnSpPr>
          <p:cNvPr id="22" name="Connecteur droit avec flèche 21">
            <a:extLst>
              <a:ext uri="{FF2B5EF4-FFF2-40B4-BE49-F238E27FC236}">
                <a16:creationId xmlns:a16="http://schemas.microsoft.com/office/drawing/2014/main" id="{DD5C25B8-98F8-44E8-A0F1-A7E87D2CCE46}"/>
              </a:ext>
            </a:extLst>
          </p:cNvPr>
          <p:cNvCxnSpPr>
            <a:cxnSpLocks/>
          </p:cNvCxnSpPr>
          <p:nvPr/>
        </p:nvCxnSpPr>
        <p:spPr>
          <a:xfrm>
            <a:off x="6161929" y="2758986"/>
            <a:ext cx="1439874" cy="939557"/>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6" name="Rectangle 15">
            <a:extLst>
              <a:ext uri="{FF2B5EF4-FFF2-40B4-BE49-F238E27FC236}">
                <a16:creationId xmlns:a16="http://schemas.microsoft.com/office/drawing/2014/main" id="{C82AACCE-E0C5-4D34-8E86-9413DDC54B44}"/>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pic>
        <p:nvPicPr>
          <p:cNvPr id="12" name="Image 11">
            <a:extLst>
              <a:ext uri="{FF2B5EF4-FFF2-40B4-BE49-F238E27FC236}">
                <a16:creationId xmlns:a16="http://schemas.microsoft.com/office/drawing/2014/main" id="{F70D6839-4E15-4606-8A14-45AF32333160}"/>
              </a:ext>
            </a:extLst>
          </p:cNvPr>
          <p:cNvPicPr>
            <a:picLocks noChangeAspect="1"/>
          </p:cNvPicPr>
          <p:nvPr/>
        </p:nvPicPr>
        <p:blipFill>
          <a:blip r:embed="rId6"/>
          <a:stretch>
            <a:fillRect/>
          </a:stretch>
        </p:blipFill>
        <p:spPr>
          <a:xfrm>
            <a:off x="146613" y="3762501"/>
            <a:ext cx="4081353" cy="2185375"/>
          </a:xfrm>
          <a:prstGeom prst="rect">
            <a:avLst/>
          </a:prstGeom>
          <a:ln w="12700">
            <a:solidFill>
              <a:srgbClr val="61A0ED"/>
            </a:solidFill>
          </a:ln>
        </p:spPr>
      </p:pic>
      <p:sp>
        <p:nvSpPr>
          <p:cNvPr id="13" name="Rectangle 12">
            <a:extLst>
              <a:ext uri="{FF2B5EF4-FFF2-40B4-BE49-F238E27FC236}">
                <a16:creationId xmlns:a16="http://schemas.microsoft.com/office/drawing/2014/main" id="{583F34EE-95C7-4C30-B5F0-C1A01F250DCB}"/>
              </a:ext>
            </a:extLst>
          </p:cNvPr>
          <p:cNvSpPr/>
          <p:nvPr/>
        </p:nvSpPr>
        <p:spPr>
          <a:xfrm>
            <a:off x="2531660" y="4080681"/>
            <a:ext cx="491319" cy="23201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id="{14A60ED3-2B96-48CD-817B-A299F8353301}"/>
              </a:ext>
            </a:extLst>
          </p:cNvPr>
          <p:cNvSpPr/>
          <p:nvPr/>
        </p:nvSpPr>
        <p:spPr>
          <a:xfrm>
            <a:off x="2531660" y="4810836"/>
            <a:ext cx="750627" cy="328916"/>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4" name="Connecteur droit avec flèche 23">
            <a:extLst>
              <a:ext uri="{FF2B5EF4-FFF2-40B4-BE49-F238E27FC236}">
                <a16:creationId xmlns:a16="http://schemas.microsoft.com/office/drawing/2014/main" id="{DB34F16C-8E1E-4956-B897-5B40B6C3826F}"/>
              </a:ext>
            </a:extLst>
          </p:cNvPr>
          <p:cNvCxnSpPr/>
          <p:nvPr/>
        </p:nvCxnSpPr>
        <p:spPr>
          <a:xfrm flipH="1">
            <a:off x="2870503" y="2012233"/>
            <a:ext cx="1357463" cy="2058041"/>
          </a:xfrm>
          <a:prstGeom prst="straightConnector1">
            <a:avLst/>
          </a:prstGeom>
          <a:noFill/>
          <a:ln w="9525" cap="flat">
            <a:solidFill>
              <a:srgbClr val="1B4F9E"/>
            </a:solidFill>
            <a:prstDash val="solid"/>
            <a:round/>
            <a:tailEnd type="triangle"/>
          </a:ln>
          <a:effectLst/>
          <a:sp3d/>
        </p:spPr>
        <p:style>
          <a:lnRef idx="0">
            <a:scrgbClr r="0" g="0" b="0"/>
          </a:lnRef>
          <a:fillRef idx="0">
            <a:scrgbClr r="0" g="0" b="0"/>
          </a:fillRef>
          <a:effectRef idx="0">
            <a:scrgbClr r="0" g="0" b="0"/>
          </a:effectRef>
          <a:fontRef idx="none"/>
        </p:style>
      </p:cxnSp>
      <p:cxnSp>
        <p:nvCxnSpPr>
          <p:cNvPr id="26" name="Connecteur droit avec flèche 25">
            <a:extLst>
              <a:ext uri="{FF2B5EF4-FFF2-40B4-BE49-F238E27FC236}">
                <a16:creationId xmlns:a16="http://schemas.microsoft.com/office/drawing/2014/main" id="{94EACCB3-C7DC-4E5C-9E5F-345B76678CD4}"/>
              </a:ext>
            </a:extLst>
          </p:cNvPr>
          <p:cNvCxnSpPr/>
          <p:nvPr/>
        </p:nvCxnSpPr>
        <p:spPr>
          <a:xfrm flipH="1">
            <a:off x="3282287" y="2758986"/>
            <a:ext cx="1636148" cy="205185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011058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83B77A1-4D64-454A-B438-F3196B0FF0E6}"/>
              </a:ext>
            </a:extLst>
          </p:cNvPr>
          <p:cNvPicPr>
            <a:picLocks noChangeAspect="1"/>
          </p:cNvPicPr>
          <p:nvPr/>
        </p:nvPicPr>
        <p:blipFill rotWithShape="1">
          <a:blip r:embed="rId3"/>
          <a:srcRect l="1143"/>
          <a:stretch/>
        </p:blipFill>
        <p:spPr>
          <a:xfrm>
            <a:off x="302150" y="1934566"/>
            <a:ext cx="5117152" cy="1466147"/>
          </a:xfrm>
          <a:prstGeom prst="rect">
            <a:avLst/>
          </a:prstGeom>
          <a:ln w="19050">
            <a:solidFill>
              <a:srgbClr val="61A0ED"/>
            </a:solidFill>
          </a:ln>
        </p:spPr>
      </p:pic>
      <p:sp>
        <p:nvSpPr>
          <p:cNvPr id="5" name="Titre 4">
            <a:extLst>
              <a:ext uri="{FF2B5EF4-FFF2-40B4-BE49-F238E27FC236}">
                <a16:creationId xmlns:a16="http://schemas.microsoft.com/office/drawing/2014/main" id="{21256769-B093-4FBF-9D6C-4B89F1226ECD}"/>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Saisie </a:t>
            </a:r>
            <a:endParaRPr lang="fr-FR" dirty="0"/>
          </a:p>
        </p:txBody>
      </p:sp>
      <p:pic>
        <p:nvPicPr>
          <p:cNvPr id="6" name="Image 5">
            <a:extLst>
              <a:ext uri="{FF2B5EF4-FFF2-40B4-BE49-F238E27FC236}">
                <a16:creationId xmlns:a16="http://schemas.microsoft.com/office/drawing/2014/main" id="{C1A9F42E-1C77-4670-9658-D5DA2615B537}"/>
              </a:ext>
            </a:extLst>
          </p:cNvPr>
          <p:cNvPicPr>
            <a:picLocks noChangeAspect="1"/>
          </p:cNvPicPr>
          <p:nvPr/>
        </p:nvPicPr>
        <p:blipFill>
          <a:blip r:embed="rId4"/>
          <a:stretch>
            <a:fillRect/>
          </a:stretch>
        </p:blipFill>
        <p:spPr>
          <a:xfrm>
            <a:off x="1543050" y="2667640"/>
            <a:ext cx="5176300" cy="1522719"/>
          </a:xfrm>
          <a:prstGeom prst="rect">
            <a:avLst/>
          </a:prstGeom>
          <a:ln w="19050">
            <a:solidFill>
              <a:srgbClr val="61A0ED"/>
            </a:solidFill>
          </a:ln>
        </p:spPr>
      </p:pic>
      <p:pic>
        <p:nvPicPr>
          <p:cNvPr id="7" name="Image 6">
            <a:extLst>
              <a:ext uri="{FF2B5EF4-FFF2-40B4-BE49-F238E27FC236}">
                <a16:creationId xmlns:a16="http://schemas.microsoft.com/office/drawing/2014/main" id="{4294A793-D25F-4344-A5C4-1889C91E0ED2}"/>
              </a:ext>
            </a:extLst>
          </p:cNvPr>
          <p:cNvPicPr>
            <a:picLocks noChangeAspect="1"/>
          </p:cNvPicPr>
          <p:nvPr/>
        </p:nvPicPr>
        <p:blipFill rotWithShape="1">
          <a:blip r:embed="rId5"/>
          <a:srcRect r="1130"/>
          <a:stretch/>
        </p:blipFill>
        <p:spPr>
          <a:xfrm>
            <a:off x="3665550" y="3161020"/>
            <a:ext cx="5176300" cy="2933370"/>
          </a:xfrm>
          <a:prstGeom prst="rect">
            <a:avLst/>
          </a:prstGeom>
          <a:ln w="19050">
            <a:solidFill>
              <a:srgbClr val="61A0ED"/>
            </a:solidFill>
          </a:ln>
        </p:spPr>
      </p:pic>
      <p:sp>
        <p:nvSpPr>
          <p:cNvPr id="8" name="ZoneTexte 7">
            <a:extLst>
              <a:ext uri="{FF2B5EF4-FFF2-40B4-BE49-F238E27FC236}">
                <a16:creationId xmlns:a16="http://schemas.microsoft.com/office/drawing/2014/main" id="{42DB4D54-2413-467E-A4AE-E396D23E598F}"/>
              </a:ext>
            </a:extLst>
          </p:cNvPr>
          <p:cNvSpPr txBox="1"/>
          <p:nvPr/>
        </p:nvSpPr>
        <p:spPr>
          <a:xfrm>
            <a:off x="243002" y="1273762"/>
            <a:ext cx="541590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sng" strike="noStrike" cap="none" spc="0" normalizeH="0" baseline="0" dirty="0">
                <a:ln>
                  <a:noFill/>
                </a:ln>
                <a:solidFill>
                  <a:srgbClr val="114F9D"/>
                </a:solidFill>
                <a:effectLst/>
                <a:uFillTx/>
                <a:latin typeface="Montserrat" panose="00000500000000000000" pitchFamily="50" charset="0"/>
                <a:sym typeface="Calibri"/>
              </a:rPr>
              <a:t>Pour les séries d’actes </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utilisations de « Saisies Multiples » </a:t>
            </a:r>
          </a:p>
        </p:txBody>
      </p:sp>
      <p:sp>
        <p:nvSpPr>
          <p:cNvPr id="10" name="Rectangle 9">
            <a:extLst>
              <a:ext uri="{FF2B5EF4-FFF2-40B4-BE49-F238E27FC236}">
                <a16:creationId xmlns:a16="http://schemas.microsoft.com/office/drawing/2014/main" id="{C445D757-0786-4784-8BBA-308123E72CAE}"/>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352184540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81EF2-1F05-4E1B-B74C-58983CBCAEE8}"/>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pic>
        <p:nvPicPr>
          <p:cNvPr id="4" name="Image 3">
            <a:extLst>
              <a:ext uri="{FF2B5EF4-FFF2-40B4-BE49-F238E27FC236}">
                <a16:creationId xmlns:a16="http://schemas.microsoft.com/office/drawing/2014/main" id="{29F4D1A5-1A34-4CA6-957A-B9DECCB9FF27}"/>
              </a:ext>
            </a:extLst>
          </p:cNvPr>
          <p:cNvPicPr>
            <a:picLocks noChangeAspect="1"/>
          </p:cNvPicPr>
          <p:nvPr/>
        </p:nvPicPr>
        <p:blipFill>
          <a:blip r:embed="rId3"/>
          <a:stretch>
            <a:fillRect/>
          </a:stretch>
        </p:blipFill>
        <p:spPr>
          <a:xfrm>
            <a:off x="486211" y="1675590"/>
            <a:ext cx="7336107" cy="3962133"/>
          </a:xfrm>
          <a:prstGeom prst="rect">
            <a:avLst/>
          </a:prstGeom>
          <a:ln>
            <a:solidFill>
              <a:srgbClr val="61A0ED"/>
            </a:solidFill>
          </a:ln>
        </p:spPr>
      </p:pic>
      <p:sp>
        <p:nvSpPr>
          <p:cNvPr id="3" name="ZoneTexte 2">
            <a:extLst>
              <a:ext uri="{FF2B5EF4-FFF2-40B4-BE49-F238E27FC236}">
                <a16:creationId xmlns:a16="http://schemas.microsoft.com/office/drawing/2014/main" id="{E6DE00F7-518A-4672-9438-626B9B8F5CA5}"/>
              </a:ext>
            </a:extLst>
          </p:cNvPr>
          <p:cNvSpPr txBox="1"/>
          <p:nvPr/>
        </p:nvSpPr>
        <p:spPr>
          <a:xfrm>
            <a:off x="5400675" y="1054340"/>
            <a:ext cx="3237421"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Un clic droit sur la ligne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permet de noter une dose itérative</a:t>
            </a:r>
          </a:p>
        </p:txBody>
      </p:sp>
      <p:cxnSp>
        <p:nvCxnSpPr>
          <p:cNvPr id="7" name="Connecteur droit avec flèche 6">
            <a:extLst>
              <a:ext uri="{FF2B5EF4-FFF2-40B4-BE49-F238E27FC236}">
                <a16:creationId xmlns:a16="http://schemas.microsoft.com/office/drawing/2014/main" id="{78054E06-DD7F-4679-B738-1A7F286CE44E}"/>
              </a:ext>
            </a:extLst>
          </p:cNvPr>
          <p:cNvCxnSpPr>
            <a:cxnSpLocks/>
          </p:cNvCxnSpPr>
          <p:nvPr/>
        </p:nvCxnSpPr>
        <p:spPr>
          <a:xfrm flipH="1">
            <a:off x="6143625" y="1577556"/>
            <a:ext cx="628651" cy="185144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8" name="Rectangle 7">
            <a:extLst>
              <a:ext uri="{FF2B5EF4-FFF2-40B4-BE49-F238E27FC236}">
                <a16:creationId xmlns:a16="http://schemas.microsoft.com/office/drawing/2014/main" id="{BB967556-4515-4728-9B5A-92BC2728DE9A}"/>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119615353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67676A-5077-47AB-8B18-90FE92C7CF9E}"/>
              </a:ext>
            </a:extLst>
          </p:cNvPr>
          <p:cNvPicPr>
            <a:picLocks noChangeAspect="1"/>
          </p:cNvPicPr>
          <p:nvPr/>
        </p:nvPicPr>
        <p:blipFill rotWithShape="1">
          <a:blip r:embed="rId3"/>
          <a:srcRect t="-1145" b="3267"/>
          <a:stretch/>
        </p:blipFill>
        <p:spPr>
          <a:xfrm>
            <a:off x="552196" y="1205344"/>
            <a:ext cx="7757185" cy="3780000"/>
          </a:xfrm>
          <a:prstGeom prst="rect">
            <a:avLst/>
          </a:prstGeom>
          <a:ln>
            <a:solidFill>
              <a:srgbClr val="61A0ED"/>
            </a:solidFill>
          </a:ln>
        </p:spPr>
      </p:pic>
      <p:cxnSp>
        <p:nvCxnSpPr>
          <p:cNvPr id="17" name="Connecteur droit avec flèche 16">
            <a:extLst>
              <a:ext uri="{FF2B5EF4-FFF2-40B4-BE49-F238E27FC236}">
                <a16:creationId xmlns:a16="http://schemas.microsoft.com/office/drawing/2014/main" id="{CFC98B21-84A8-4756-B1D2-9779C7B130A6}"/>
              </a:ext>
            </a:extLst>
          </p:cNvPr>
          <p:cNvCxnSpPr>
            <a:cxnSpLocks/>
          </p:cNvCxnSpPr>
          <p:nvPr/>
        </p:nvCxnSpPr>
        <p:spPr>
          <a:xfrm flipV="1">
            <a:off x="4317558" y="1963972"/>
            <a:ext cx="1598212" cy="345821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id="{9B3A4546-8412-48D9-A931-115EB3A5B550}"/>
              </a:ext>
            </a:extLst>
          </p:cNvPr>
          <p:cNvSpPr txBox="1"/>
          <p:nvPr/>
        </p:nvSpPr>
        <p:spPr>
          <a:xfrm>
            <a:off x="1083814" y="5509651"/>
            <a:ext cx="3675041"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Un clic droit sur la ligne permet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14F9D"/>
                </a:solidFill>
                <a:latin typeface="Montserrat" panose="00000500000000000000" pitchFamily="50" charset="0"/>
              </a:rPr>
              <a:t>d</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e saisir rapidement les doses itératives</a:t>
            </a:r>
          </a:p>
        </p:txBody>
      </p:sp>
      <p:sp>
        <p:nvSpPr>
          <p:cNvPr id="2" name="Titre 1">
            <a:extLst>
              <a:ext uri="{FF2B5EF4-FFF2-40B4-BE49-F238E27FC236}">
                <a16:creationId xmlns:a16="http://schemas.microsoft.com/office/drawing/2014/main" id="{84C81EF2-1F05-4E1B-B74C-58983CBCAEE8}"/>
              </a:ext>
            </a:extLst>
          </p:cNvPr>
          <p:cNvSpPr>
            <a:spLocks noGrp="1"/>
          </p:cNvSpPr>
          <p:nvPr>
            <p:ph type="title" idx="4294967295"/>
          </p:nvPr>
        </p:nvSpPr>
        <p:spPr/>
        <p:txBody>
          <a:bodyPr>
            <a:normAutofit fontScale="90000"/>
          </a:bodyPr>
          <a:lstStyle/>
          <a:p>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LA FEUILLE D’ANESTHESIE – </a:t>
            </a:r>
            <a:r>
              <a:rPr lang="fr-FR" sz="20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Saisie</a:t>
            </a:r>
            <a:r>
              <a:rPr lang="fr-FR" sz="25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fr-FR" dirty="0"/>
          </a:p>
        </p:txBody>
      </p:sp>
      <p:sp>
        <p:nvSpPr>
          <p:cNvPr id="8" name="Rectangle 7">
            <a:extLst>
              <a:ext uri="{FF2B5EF4-FFF2-40B4-BE49-F238E27FC236}">
                <a16:creationId xmlns:a16="http://schemas.microsoft.com/office/drawing/2014/main" id="{023325E2-79BC-40EA-984F-C315947A12AB}"/>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96152766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908793" y="2841504"/>
            <a:ext cx="7772404" cy="1174992"/>
          </a:xfrm>
        </p:spPr>
        <p:txBody>
          <a:bodyPr>
            <a:normAutofit fontScale="90000"/>
          </a:bodyPr>
          <a:lstStyle/>
          <a:p>
            <a:r>
              <a:rPr lang="fr-FR" sz="5300" dirty="0">
                <a:latin typeface="Montserrat" panose="00000500000000000000" pitchFamily="50" charset="0"/>
              </a:rPr>
              <a:t>SALLE D’INTERVENTION</a:t>
            </a:r>
            <a:br>
              <a:rPr lang="fr-FR" sz="4000" dirty="0">
                <a:latin typeface="Montserrat" panose="00000500000000000000" pitchFamily="50" charset="0"/>
              </a:rPr>
            </a:br>
            <a:r>
              <a:rPr lang="fr-FR" sz="2200" dirty="0">
                <a:latin typeface="Montserrat" panose="00000500000000000000" pitchFamily="50" charset="0"/>
              </a:rPr>
              <a:t>(S.I.)</a:t>
            </a:r>
            <a:br>
              <a:rPr lang="fr-FR" sz="4000" dirty="0">
                <a:latin typeface="Montserrat" panose="00000500000000000000" pitchFamily="50" charset="0"/>
              </a:rPr>
            </a:br>
            <a:endParaRPr lang="fr-FR" sz="2800" dirty="0">
              <a:latin typeface="Montserrat" panose="00000500000000000000" pitchFamily="50" charset="0"/>
            </a:endParaRPr>
          </a:p>
        </p:txBody>
      </p:sp>
    </p:spTree>
    <p:extLst>
      <p:ext uri="{BB962C8B-B14F-4D97-AF65-F5344CB8AC3E}">
        <p14:creationId xmlns:p14="http://schemas.microsoft.com/office/powerpoint/2010/main" val="611718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id="{37563E50-03AE-4BD6-9B20-0A469D4700ED}"/>
              </a:ext>
            </a:extLst>
          </p:cNvPr>
          <p:cNvSpPr txBox="1"/>
          <p:nvPr/>
        </p:nvSpPr>
        <p:spPr>
          <a:xfrm>
            <a:off x="3388968" y="964555"/>
            <a:ext cx="2366064"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 d’informations patient </a:t>
            </a:r>
          </a:p>
        </p:txBody>
      </p:sp>
      <p:sp>
        <p:nvSpPr>
          <p:cNvPr id="29" name="ZoneTexte 28">
            <a:extLst>
              <a:ext uri="{FF2B5EF4-FFF2-40B4-BE49-F238E27FC236}">
                <a16:creationId xmlns:a16="http://schemas.microsoft.com/office/drawing/2014/main"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Zone de</a:t>
            </a:r>
          </a:p>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 boutons </a:t>
            </a:r>
          </a:p>
        </p:txBody>
      </p:sp>
      <p:sp>
        <p:nvSpPr>
          <p:cNvPr id="38" name="ZoneTexte 37">
            <a:extLst>
              <a:ext uri="{FF2B5EF4-FFF2-40B4-BE49-F238E27FC236}">
                <a16:creationId xmlns:a16="http://schemas.microsoft.com/office/drawing/2014/main" id="{2EB5A570-0B05-4837-8E82-72E777AE9D42}"/>
              </a:ext>
            </a:extLst>
          </p:cNvPr>
          <p:cNvSpPr txBox="1"/>
          <p:nvPr/>
        </p:nvSpPr>
        <p:spPr>
          <a:xfrm>
            <a:off x="2592666" y="5633140"/>
            <a:ext cx="506644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Zones de graphiques (récupération de données principalement) </a:t>
            </a:r>
          </a:p>
        </p:txBody>
      </p:sp>
      <p:sp>
        <p:nvSpPr>
          <p:cNvPr id="5" name="Rectangle 4">
            <a:extLst>
              <a:ext uri="{FF2B5EF4-FFF2-40B4-BE49-F238E27FC236}">
                <a16:creationId xmlns:a16="http://schemas.microsoft.com/office/drawing/2014/main" id="{E46ED882-D419-4998-BAB6-95809C78191C}"/>
              </a:ext>
            </a:extLst>
          </p:cNvPr>
          <p:cNvSpPr/>
          <p:nvPr/>
        </p:nvSpPr>
        <p:spPr>
          <a:xfrm>
            <a:off x="3583395" y="2568078"/>
            <a:ext cx="2873064" cy="461665"/>
          </a:xfrm>
          <a:prstGeom prst="rect">
            <a:avLst/>
          </a:prstGeom>
        </p:spPr>
        <p:txBody>
          <a:bodyPr wrap="square">
            <a:spAutoFit/>
          </a:bodyPr>
          <a:lstStyle/>
          <a:p>
            <a:r>
              <a:rPr lang="fr-FR" sz="1200" dirty="0">
                <a:solidFill>
                  <a:srgbClr val="114F9D"/>
                </a:solidFill>
                <a:latin typeface="Montserrat" panose="00000500000000000000" pitchFamily="50" charset="0"/>
              </a:rPr>
              <a:t>Entrées / Sorties (médicaments, </a:t>
            </a:r>
            <a:r>
              <a:rPr lang="fr-FR" sz="1200" dirty="0" err="1">
                <a:solidFill>
                  <a:srgbClr val="114F9D"/>
                </a:solidFill>
                <a:latin typeface="Montserrat" panose="00000500000000000000" pitchFamily="50" charset="0"/>
              </a:rPr>
              <a:t>diurese</a:t>
            </a:r>
            <a:r>
              <a:rPr lang="fr-FR" sz="1200" dirty="0">
                <a:solidFill>
                  <a:srgbClr val="114F9D"/>
                </a:solidFill>
                <a:latin typeface="Montserrat" panose="00000500000000000000" pitchFamily="50" charset="0"/>
              </a:rPr>
              <a:t>, pertes sanguines)</a:t>
            </a:r>
          </a:p>
        </p:txBody>
      </p:sp>
      <p:sp>
        <p:nvSpPr>
          <p:cNvPr id="2" name="Titre 1">
            <a:extLst>
              <a:ext uri="{FF2B5EF4-FFF2-40B4-BE49-F238E27FC236}">
                <a16:creationId xmlns:a16="http://schemas.microsoft.com/office/drawing/2014/main" id="{9DCA329F-8BCB-4998-A09C-88E9730AC589}"/>
              </a:ext>
            </a:extLst>
          </p:cNvPr>
          <p:cNvSpPr>
            <a:spLocks noGrp="1"/>
          </p:cNvSpPr>
          <p:nvPr>
            <p:ph type="title" idx="4294967295"/>
          </p:nvPr>
        </p:nvSpPr>
        <p:spPr/>
        <p:txBody>
          <a:bodyPr>
            <a:noAutofit/>
          </a:bodyPr>
          <a:lstStyle/>
          <a:p>
            <a:r>
              <a:rPr lang="fr-FR" sz="2800" dirty="0">
                <a:latin typeface="Montserrat" panose="00000500000000000000" pitchFamily="50" charset="0"/>
              </a:rPr>
              <a:t>LA FEUILLE D’ANESTHESIE </a:t>
            </a:r>
            <a:r>
              <a:rPr lang="fr-FR" sz="1800" dirty="0">
                <a:latin typeface="Montserrat" panose="00000500000000000000" pitchFamily="50" charset="0"/>
              </a:rPr>
              <a:t>: Sortie de salle</a:t>
            </a:r>
          </a:p>
        </p:txBody>
      </p:sp>
      <p:sp>
        <p:nvSpPr>
          <p:cNvPr id="8" name="Rectangle 7">
            <a:extLst>
              <a:ext uri="{FF2B5EF4-FFF2-40B4-BE49-F238E27FC236}">
                <a16:creationId xmlns:a16="http://schemas.microsoft.com/office/drawing/2014/main"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id="{22860F18-EE1F-4648-9204-BE77F9997D7C}"/>
              </a:ext>
            </a:extLst>
          </p:cNvPr>
          <p:cNvCxnSpPr>
            <a:cxnSpLocks/>
          </p:cNvCxnSpPr>
          <p:nvPr/>
        </p:nvCxnSpPr>
        <p:spPr>
          <a:xfrm flipH="1" flipV="1">
            <a:off x="3174521" y="3965938"/>
            <a:ext cx="1113937" cy="16891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B8DBD6A6-57A8-49D2-96D1-91B7F6BD5334}"/>
              </a:ext>
            </a:extLst>
          </p:cNvPr>
          <p:cNvCxnSpPr>
            <a:cxnSpLocks/>
          </p:cNvCxnSpPr>
          <p:nvPr/>
        </p:nvCxnSpPr>
        <p:spPr>
          <a:xfrm flipV="1">
            <a:off x="4288458" y="4477109"/>
            <a:ext cx="990908" cy="117796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id="{1A946DE4-B4A7-421A-ABE0-2ECF59D3FE73}"/>
              </a:ext>
            </a:extLst>
          </p:cNvPr>
          <p:cNvCxnSpPr>
            <a:cxnSpLocks/>
          </p:cNvCxnSpPr>
          <p:nvPr/>
        </p:nvCxnSpPr>
        <p:spPr>
          <a:xfrm flipH="1">
            <a:off x="1356176" y="1248828"/>
            <a:ext cx="2619476" cy="18206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id="{A85738E6-D0C2-4DA0-B657-9736ACE8563F}"/>
              </a:ext>
            </a:extLst>
          </p:cNvPr>
          <p:cNvSpPr/>
          <p:nvPr/>
        </p:nvSpPr>
        <p:spPr>
          <a:xfrm>
            <a:off x="1856159" y="2329732"/>
            <a:ext cx="61247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id="{275CCA91-F5C3-4611-98A0-DDCA23B25355}"/>
              </a:ext>
            </a:extLst>
          </p:cNvPr>
          <p:cNvSpPr/>
          <p:nvPr/>
        </p:nvSpPr>
        <p:spPr>
          <a:xfrm>
            <a:off x="1056873" y="1935270"/>
            <a:ext cx="6924072" cy="39446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id="{83D28610-C478-4C50-8E63-7CA07DEE4237}"/>
              </a:ext>
            </a:extLst>
          </p:cNvPr>
          <p:cNvSpPr/>
          <p:nvPr/>
        </p:nvSpPr>
        <p:spPr>
          <a:xfrm>
            <a:off x="1056873" y="1455027"/>
            <a:ext cx="6924072" cy="274044"/>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id="{B25E9D6F-3310-445A-9733-55CBB0809BF1}"/>
              </a:ext>
            </a:extLst>
          </p:cNvPr>
          <p:cNvCxnSpPr>
            <a:cxnSpLocks/>
          </p:cNvCxnSpPr>
          <p:nvPr/>
        </p:nvCxnSpPr>
        <p:spPr>
          <a:xfrm flipH="1">
            <a:off x="2890003" y="1248828"/>
            <a:ext cx="1085649" cy="38135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E7372E9-6165-4B84-AE7C-67435FC38FAD}"/>
              </a:ext>
            </a:extLst>
          </p:cNvPr>
          <p:cNvSpPr/>
          <p:nvPr/>
        </p:nvSpPr>
        <p:spPr>
          <a:xfrm>
            <a:off x="3583395" y="2568078"/>
            <a:ext cx="2594768"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9" name="Ellipse 8">
            <a:extLst>
              <a:ext uri="{FF2B5EF4-FFF2-40B4-BE49-F238E27FC236}">
                <a16:creationId xmlns:a16="http://schemas.microsoft.com/office/drawing/2014/main" id="{3F19058E-1020-4BFC-A5C0-F3034147506A}"/>
              </a:ext>
            </a:extLst>
          </p:cNvPr>
          <p:cNvSpPr/>
          <p:nvPr/>
        </p:nvSpPr>
        <p:spPr>
          <a:xfrm>
            <a:off x="930304" y="1359673"/>
            <a:ext cx="866692" cy="473607"/>
          </a:xfrm>
          <a:prstGeom prst="ellipse">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0" name="ZoneTexte 9">
            <a:extLst>
              <a:ext uri="{FF2B5EF4-FFF2-40B4-BE49-F238E27FC236}">
                <a16:creationId xmlns:a16="http://schemas.microsoft.com/office/drawing/2014/main" id="{700509F1-9A36-41F0-AC34-390DAFF1D103}"/>
              </a:ext>
            </a:extLst>
          </p:cNvPr>
          <p:cNvSpPr txBox="1"/>
          <p:nvPr/>
        </p:nvSpPr>
        <p:spPr>
          <a:xfrm>
            <a:off x="204147" y="954433"/>
            <a:ext cx="1169547" cy="276995"/>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14F9D"/>
                </a:solidFill>
                <a:effectLst/>
                <a:uFillTx/>
                <a:latin typeface="Montserrat" panose="00000500000000000000" pitchFamily="50" charset="0"/>
                <a:sym typeface="Calibri"/>
              </a:rPr>
              <a:t>Sortie de salle</a:t>
            </a:r>
          </a:p>
        </p:txBody>
      </p:sp>
      <p:cxnSp>
        <p:nvCxnSpPr>
          <p:cNvPr id="25" name="Connecteur droit avec flèche 24">
            <a:extLst>
              <a:ext uri="{FF2B5EF4-FFF2-40B4-BE49-F238E27FC236}">
                <a16:creationId xmlns:a16="http://schemas.microsoft.com/office/drawing/2014/main" id="{AE38D899-ABE5-4097-B794-95ABB55BDDBE}"/>
              </a:ext>
            </a:extLst>
          </p:cNvPr>
          <p:cNvCxnSpPr>
            <a:cxnSpLocks/>
            <a:endCxn id="9" idx="1"/>
          </p:cNvCxnSpPr>
          <p:nvPr/>
        </p:nvCxnSpPr>
        <p:spPr>
          <a:xfrm>
            <a:off x="678940" y="1231428"/>
            <a:ext cx="378288" cy="19760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2" name="Rectangle 21">
            <a:extLst>
              <a:ext uri="{FF2B5EF4-FFF2-40B4-BE49-F238E27FC236}">
                <a16:creationId xmlns:a16="http://schemas.microsoft.com/office/drawing/2014/main" id="{A011DFAF-261A-4359-9796-3D1782942832}"/>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13639069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sual - Consultation - 1 ">
            <a:extLst>
              <a:ext uri="{FF2B5EF4-FFF2-40B4-BE49-F238E27FC236}">
                <a16:creationId xmlns:a16="http://schemas.microsoft.com/office/drawing/2014/main" id="{1EAF63E5-A7F0-4D94-9649-FEC8C9A7C0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24" r="16125" b="25607"/>
          <a:stretch/>
        </p:blipFill>
        <p:spPr bwMode="auto">
          <a:xfrm>
            <a:off x="225900" y="1179687"/>
            <a:ext cx="1104757" cy="369333"/>
          </a:xfrm>
          <a:prstGeom prst="rect">
            <a:avLst/>
          </a:prstGeom>
          <a:noFill/>
          <a:ln>
            <a:solidFill>
              <a:srgbClr val="61A0ED"/>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8D81B32-28E4-4293-89BD-E5DB26D9F281}"/>
              </a:ext>
            </a:extLst>
          </p:cNvPr>
          <p:cNvSpPr txBox="1"/>
          <p:nvPr/>
        </p:nvSpPr>
        <p:spPr>
          <a:xfrm>
            <a:off x="1702172" y="1950607"/>
            <a:ext cx="3955566"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Déclenchement de la fermeture du dossier</a:t>
            </a:r>
          </a:p>
        </p:txBody>
      </p:sp>
      <p:cxnSp>
        <p:nvCxnSpPr>
          <p:cNvPr id="5" name="Connecteur droit avec flèche 4">
            <a:extLst>
              <a:ext uri="{FF2B5EF4-FFF2-40B4-BE49-F238E27FC236}">
                <a16:creationId xmlns:a16="http://schemas.microsoft.com/office/drawing/2014/main" id="{C36C2399-C929-454B-94B8-F27A7F0B7202}"/>
              </a:ext>
            </a:extLst>
          </p:cNvPr>
          <p:cNvCxnSpPr>
            <a:cxnSpLocks/>
          </p:cNvCxnSpPr>
          <p:nvPr/>
        </p:nvCxnSpPr>
        <p:spPr>
          <a:xfrm flipH="1" flipV="1">
            <a:off x="719213" y="1484344"/>
            <a:ext cx="982959" cy="620199"/>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9" name="Accolade ouvrante 8">
            <a:extLst>
              <a:ext uri="{FF2B5EF4-FFF2-40B4-BE49-F238E27FC236}">
                <a16:creationId xmlns:a16="http://schemas.microsoft.com/office/drawing/2014/main" id="{D956FD2B-F228-420A-A3A0-5985669D2EE7}"/>
              </a:ext>
            </a:extLst>
          </p:cNvPr>
          <p:cNvSpPr/>
          <p:nvPr/>
        </p:nvSpPr>
        <p:spPr>
          <a:xfrm>
            <a:off x="5224205" y="3429000"/>
            <a:ext cx="262195" cy="624620"/>
          </a:xfrm>
          <a:prstGeom prst="leftBrac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4" name="Titre 3">
            <a:extLst>
              <a:ext uri="{FF2B5EF4-FFF2-40B4-BE49-F238E27FC236}">
                <a16:creationId xmlns:a16="http://schemas.microsoft.com/office/drawing/2014/main" id="{F4C84BEA-E252-47B9-A9F9-11CAC605DC73}"/>
              </a:ext>
            </a:extLst>
          </p:cNvPr>
          <p:cNvSpPr>
            <a:spLocks noGrp="1"/>
          </p:cNvSpPr>
          <p:nvPr>
            <p:ph type="title" idx="4294967295"/>
          </p:nvPr>
        </p:nvSpPr>
        <p:spPr/>
        <p:txBody>
          <a:bodyPr>
            <a:noAutofit/>
          </a:bodyPr>
          <a:lstStyle/>
          <a:p>
            <a:r>
              <a:rPr lang="fr-FR" sz="2800" b="0" i="0"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SORTIE DE SALLE</a:t>
            </a:r>
            <a:endParaRPr lang="fr-FR" sz="2800" dirty="0"/>
          </a:p>
        </p:txBody>
      </p:sp>
      <p:pic>
        <p:nvPicPr>
          <p:cNvPr id="6" name="Image 5">
            <a:extLst>
              <a:ext uri="{FF2B5EF4-FFF2-40B4-BE49-F238E27FC236}">
                <a16:creationId xmlns:a16="http://schemas.microsoft.com/office/drawing/2014/main" id="{4F90DFE8-B5E8-4770-A101-E4C1D82683C6}"/>
              </a:ext>
            </a:extLst>
          </p:cNvPr>
          <p:cNvPicPr>
            <a:picLocks noChangeAspect="1"/>
          </p:cNvPicPr>
          <p:nvPr/>
        </p:nvPicPr>
        <p:blipFill>
          <a:blip r:embed="rId4"/>
          <a:stretch>
            <a:fillRect/>
          </a:stretch>
        </p:blipFill>
        <p:spPr>
          <a:xfrm>
            <a:off x="5486400" y="2956192"/>
            <a:ext cx="3260200" cy="2257732"/>
          </a:xfrm>
          <a:prstGeom prst="rect">
            <a:avLst/>
          </a:prstGeom>
        </p:spPr>
      </p:pic>
      <p:sp>
        <p:nvSpPr>
          <p:cNvPr id="10" name="ZoneTexte 9">
            <a:extLst>
              <a:ext uri="{FF2B5EF4-FFF2-40B4-BE49-F238E27FC236}">
                <a16:creationId xmlns:a16="http://schemas.microsoft.com/office/drawing/2014/main" id="{EA3EA83F-B655-425A-9669-D241F9767B2C}"/>
              </a:ext>
            </a:extLst>
          </p:cNvPr>
          <p:cNvSpPr txBox="1"/>
          <p:nvPr/>
        </p:nvSpPr>
        <p:spPr>
          <a:xfrm>
            <a:off x="1702172" y="3391231"/>
            <a:ext cx="3507926"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Rappel des actions non réalisées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(check </a:t>
            </a:r>
            <a:r>
              <a:rPr kumimoji="0" lang="fr-FR" sz="1400" b="0" i="0" u="none" strike="noStrike" cap="none" spc="0" normalizeH="0" baseline="0" dirty="0" err="1">
                <a:ln>
                  <a:noFill/>
                </a:ln>
                <a:solidFill>
                  <a:srgbClr val="114F9D"/>
                </a:solidFill>
                <a:effectLst/>
                <a:uFillTx/>
                <a:latin typeface="Montserrat" panose="00000500000000000000" pitchFamily="50" charset="0"/>
                <a:sym typeface="Calibri"/>
              </a:rPr>
              <a:t>list</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signature de sortie de </a:t>
            </a:r>
            <a:r>
              <a:rPr kumimoji="0" lang="fr-FR" sz="1400" b="0" i="0" u="none" strike="noStrike" cap="none" spc="0" normalizeH="0" baseline="0" dirty="0" err="1">
                <a:ln>
                  <a:noFill/>
                </a:ln>
                <a:solidFill>
                  <a:srgbClr val="114F9D"/>
                </a:solidFill>
                <a:effectLst/>
                <a:uFillTx/>
                <a:latin typeface="Montserrat" panose="00000500000000000000" pitchFamily="50" charset="0"/>
                <a:sym typeface="Calibri"/>
              </a:rPr>
              <a:t>sspi</a:t>
            </a: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 </a:t>
            </a:r>
          </a:p>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14F9D"/>
                </a:solidFill>
                <a:effectLst/>
                <a:uFillTx/>
                <a:latin typeface="Montserrat" panose="00000500000000000000" pitchFamily="50" charset="0"/>
                <a:sym typeface="Calibri"/>
              </a:rPr>
              <a:t>saisie de l’EVA, du score de sortie… )</a:t>
            </a:r>
          </a:p>
        </p:txBody>
      </p:sp>
      <p:sp>
        <p:nvSpPr>
          <p:cNvPr id="12" name="Rectangle 11">
            <a:extLst>
              <a:ext uri="{FF2B5EF4-FFF2-40B4-BE49-F238E27FC236}">
                <a16:creationId xmlns:a16="http://schemas.microsoft.com/office/drawing/2014/main" id="{897CE404-1D8E-4066-9BE1-78C6D80A568B}"/>
              </a:ext>
            </a:extLst>
          </p:cNvPr>
          <p:cNvSpPr/>
          <p:nvPr/>
        </p:nvSpPr>
        <p:spPr>
          <a:xfrm>
            <a:off x="-60385" y="348458"/>
            <a:ext cx="571936" cy="369332"/>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S.R</a:t>
            </a:r>
            <a:endParaRPr lang="fr-FR" dirty="0"/>
          </a:p>
        </p:txBody>
      </p:sp>
    </p:spTree>
    <p:extLst>
      <p:ext uri="{BB962C8B-B14F-4D97-AF65-F5344CB8AC3E}">
        <p14:creationId xmlns:p14="http://schemas.microsoft.com/office/powerpoint/2010/main" val="245263336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eaLnBrk="1" hangingPunct="1">
              <a:spcBef>
                <a:spcPct val="0"/>
              </a:spcBef>
              <a:buClrTx/>
              <a:buSzTx/>
              <a:buFontTx/>
              <a:buNone/>
            </a:pPr>
            <a:endParaRPr lang="fr-FR" altLang="fr-FR" sz="1400" kern="1200" dirty="0">
              <a:solidFill>
                <a:srgbClr val="144F9F"/>
              </a:solidFill>
            </a:endParaRPr>
          </a:p>
        </p:txBody>
      </p:sp>
      <p:sp>
        <p:nvSpPr>
          <p:cNvPr id="3" name="Titre 2">
            <a:extLst>
              <a:ext uri="{FF2B5EF4-FFF2-40B4-BE49-F238E27FC236}">
                <a16:creationId xmlns:a16="http://schemas.microsoft.com/office/drawing/2014/main" id="{4ED83EF5-F092-4D6E-AFB1-5BF16A9148D2}"/>
              </a:ext>
            </a:extLst>
          </p:cNvPr>
          <p:cNvSpPr>
            <a:spLocks noGrp="1"/>
          </p:cNvSpPr>
          <p:nvPr>
            <p:ph type="title"/>
          </p:nvPr>
        </p:nvSpPr>
        <p:spPr>
          <a:xfrm>
            <a:off x="-358032" y="1377707"/>
            <a:ext cx="7772404" cy="2844669"/>
          </a:xfrm>
        </p:spPr>
        <p:txBody>
          <a:bodyPr>
            <a:normAutofit/>
          </a:bodyPr>
          <a:lstStyle/>
          <a:p>
            <a:r>
              <a:rPr lang="fr-FR" sz="4000" dirty="0">
                <a:latin typeface="Montserrat" panose="00000500000000000000" pitchFamily="50" charset="0"/>
              </a:rPr>
              <a:t>COMPTE RENDU </a:t>
            </a:r>
            <a:br>
              <a:rPr lang="fr-FR" sz="4000" dirty="0">
                <a:latin typeface="Montserrat" panose="00000500000000000000" pitchFamily="50" charset="0"/>
              </a:rPr>
            </a:br>
            <a:r>
              <a:rPr lang="fr-FR" sz="4000" dirty="0">
                <a:latin typeface="Montserrat" panose="00000500000000000000" pitchFamily="50" charset="0"/>
              </a:rPr>
              <a:t>D’ANESTHESIE</a:t>
            </a:r>
            <a:br>
              <a:rPr lang="fr-FR" sz="2800" baseline="0" dirty="0">
                <a:latin typeface="Montserrat" panose="00000500000000000000" pitchFamily="50" charset="0"/>
              </a:rPr>
            </a:br>
            <a:br>
              <a:rPr lang="fr-FR" sz="2800" baseline="0" dirty="0">
                <a:latin typeface="Montserrat" panose="00000500000000000000" pitchFamily="50" charset="0"/>
              </a:rPr>
            </a:br>
            <a:br>
              <a:rPr lang="fr-FR" sz="2800" baseline="0" dirty="0">
                <a:latin typeface="Montserrat" panose="00000500000000000000" pitchFamily="50" charset="0"/>
              </a:rPr>
            </a:br>
            <a:endParaRPr lang="fr-FR" sz="2800" dirty="0">
              <a:latin typeface="Montserrat" panose="00000500000000000000" pitchFamily="50" charset="0"/>
            </a:endParaRPr>
          </a:p>
        </p:txBody>
      </p:sp>
    </p:spTree>
    <p:extLst>
      <p:ext uri="{BB962C8B-B14F-4D97-AF65-F5344CB8AC3E}">
        <p14:creationId xmlns:p14="http://schemas.microsoft.com/office/powerpoint/2010/main" val="13380590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31BE2-EFE8-429D-89DB-F239C9692D63}"/>
              </a:ext>
            </a:extLst>
          </p:cNvPr>
          <p:cNvSpPr/>
          <p:nvPr/>
        </p:nvSpPr>
        <p:spPr>
          <a:xfrm>
            <a:off x="1555851" y="294400"/>
            <a:ext cx="5128327" cy="461665"/>
          </a:xfrm>
          <a:prstGeom prst="rect">
            <a:avLst/>
          </a:prstGeom>
        </p:spPr>
        <p:txBody>
          <a:bodyPr wrap="none">
            <a:spAutoFit/>
          </a:bodyPr>
          <a:lstStyle/>
          <a:p>
            <a:r>
              <a:rPr lang="fr-FR" sz="2400" dirty="0">
                <a:solidFill>
                  <a:srgbClr val="1B4F9E"/>
                </a:solidFill>
                <a:latin typeface="Montserrat" panose="00000500000000000000" pitchFamily="50" charset="0"/>
                <a:cs typeface="Calibri Light" panose="020F0302020204030204" pitchFamily="34" charset="0"/>
              </a:rPr>
              <a:t>COMPTE RENDU D’ANESTHESIE</a:t>
            </a:r>
            <a:endParaRPr lang="fr-FR" sz="2400" dirty="0"/>
          </a:p>
        </p:txBody>
      </p:sp>
      <p:pic>
        <p:nvPicPr>
          <p:cNvPr id="4" name="Image 3">
            <a:extLst>
              <a:ext uri="{FF2B5EF4-FFF2-40B4-BE49-F238E27FC236}">
                <a16:creationId xmlns:a16="http://schemas.microsoft.com/office/drawing/2014/main" id="{89CEC8F0-3292-4906-8EA6-386FD9DDE1B2}"/>
              </a:ext>
            </a:extLst>
          </p:cNvPr>
          <p:cNvPicPr>
            <a:picLocks noChangeAspect="1"/>
          </p:cNvPicPr>
          <p:nvPr/>
        </p:nvPicPr>
        <p:blipFill rotWithShape="1">
          <a:blip r:embed="rId3"/>
          <a:srcRect t="2877" b="1463"/>
          <a:stretch/>
        </p:blipFill>
        <p:spPr>
          <a:xfrm>
            <a:off x="429371" y="999000"/>
            <a:ext cx="8595360" cy="4860000"/>
          </a:xfrm>
          <a:prstGeom prst="rect">
            <a:avLst/>
          </a:prstGeom>
        </p:spPr>
      </p:pic>
      <p:pic>
        <p:nvPicPr>
          <p:cNvPr id="7" name="Image 6">
            <a:extLst>
              <a:ext uri="{FF2B5EF4-FFF2-40B4-BE49-F238E27FC236}">
                <a16:creationId xmlns:a16="http://schemas.microsoft.com/office/drawing/2014/main" id="{69F1098E-505F-4A22-8231-F1ADCD25C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99" y="1115960"/>
            <a:ext cx="415144" cy="277394"/>
          </a:xfrm>
          <a:prstGeom prst="rect">
            <a:avLst/>
          </a:prstGeom>
        </p:spPr>
      </p:pic>
    </p:spTree>
    <p:extLst>
      <p:ext uri="{BB962C8B-B14F-4D97-AF65-F5344CB8AC3E}">
        <p14:creationId xmlns:p14="http://schemas.microsoft.com/office/powerpoint/2010/main" val="302543900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31BE2-EFE8-429D-89DB-F239C9692D63}"/>
              </a:ext>
            </a:extLst>
          </p:cNvPr>
          <p:cNvSpPr/>
          <p:nvPr/>
        </p:nvSpPr>
        <p:spPr>
          <a:xfrm>
            <a:off x="1555851" y="294400"/>
            <a:ext cx="5128327" cy="461665"/>
          </a:xfrm>
          <a:prstGeom prst="rect">
            <a:avLst/>
          </a:prstGeom>
        </p:spPr>
        <p:txBody>
          <a:bodyPr wrap="none">
            <a:spAutoFit/>
          </a:bodyPr>
          <a:lstStyle/>
          <a:p>
            <a:r>
              <a:rPr lang="fr-FR" sz="2400" dirty="0">
                <a:solidFill>
                  <a:srgbClr val="1B4F9E"/>
                </a:solidFill>
                <a:latin typeface="Montserrat" panose="00000500000000000000" pitchFamily="50" charset="0"/>
                <a:cs typeface="Calibri Light" panose="020F0302020204030204" pitchFamily="34" charset="0"/>
              </a:rPr>
              <a:t>COMPTE RENDU D’ANESTHESIE</a:t>
            </a:r>
            <a:endParaRPr lang="fr-FR" sz="2400" dirty="0"/>
          </a:p>
        </p:txBody>
      </p:sp>
      <p:pic>
        <p:nvPicPr>
          <p:cNvPr id="3" name="Image 2">
            <a:extLst>
              <a:ext uri="{FF2B5EF4-FFF2-40B4-BE49-F238E27FC236}">
                <a16:creationId xmlns:a16="http://schemas.microsoft.com/office/drawing/2014/main" id="{A8B92A17-4E18-469A-A8A9-F816946C3FCC}"/>
              </a:ext>
            </a:extLst>
          </p:cNvPr>
          <p:cNvPicPr>
            <a:picLocks noChangeAspect="1"/>
          </p:cNvPicPr>
          <p:nvPr/>
        </p:nvPicPr>
        <p:blipFill rotWithShape="1">
          <a:blip r:embed="rId2"/>
          <a:srcRect t="13473" b="1015"/>
          <a:stretch/>
        </p:blipFill>
        <p:spPr>
          <a:xfrm>
            <a:off x="1143279" y="900000"/>
            <a:ext cx="7433277" cy="5256000"/>
          </a:xfrm>
          <a:prstGeom prst="rect">
            <a:avLst/>
          </a:prstGeom>
        </p:spPr>
      </p:pic>
    </p:spTree>
    <p:extLst>
      <p:ext uri="{BB962C8B-B14F-4D97-AF65-F5344CB8AC3E}">
        <p14:creationId xmlns:p14="http://schemas.microsoft.com/office/powerpoint/2010/main" val="305575852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2C063-CD3E-463B-BEE2-79497F15721C}"/>
              </a:ext>
            </a:extLst>
          </p:cNvPr>
          <p:cNvSpPr>
            <a:spLocks noGrp="1"/>
          </p:cNvSpPr>
          <p:nvPr>
            <p:ph type="title"/>
          </p:nvPr>
        </p:nvSpPr>
        <p:spPr>
          <a:xfrm>
            <a:off x="404669" y="1632686"/>
            <a:ext cx="7772404" cy="1634389"/>
          </a:xfrm>
        </p:spPr>
        <p:txBody>
          <a:bodyPr>
            <a:normAutofit/>
          </a:bodyPr>
          <a:lstStyle/>
          <a:p>
            <a:r>
              <a:rPr lang="fr-FR" sz="1800" dirty="0">
                <a:latin typeface="Montserrat" panose="00000500000000000000" pitchFamily="50" charset="0"/>
              </a:rPr>
              <a:t>MERCI de votre ATTENTION</a:t>
            </a:r>
          </a:p>
        </p:txBody>
      </p:sp>
    </p:spTree>
    <p:extLst>
      <p:ext uri="{BB962C8B-B14F-4D97-AF65-F5344CB8AC3E}">
        <p14:creationId xmlns:p14="http://schemas.microsoft.com/office/powerpoint/2010/main" val="153811087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rgbClr val="1B4F9E"/>
                </a:solidFill>
                <a:latin typeface="Montserrat" panose="00000500000000000000" pitchFamily="50" charset="0"/>
              </a:rPr>
              <a:t>SOMMAIRE</a:t>
            </a:r>
          </a:p>
        </p:txBody>
      </p:sp>
      <p:sp>
        <p:nvSpPr>
          <p:cNvPr id="6" name="ZoneTexte 5">
            <a:extLst>
              <a:ext uri="{FF2B5EF4-FFF2-40B4-BE49-F238E27FC236}">
                <a16:creationId xmlns:a16="http://schemas.microsoft.com/office/drawing/2014/main" id="{997A5DFB-11D2-48FD-A626-37110CDEB238}"/>
              </a:ext>
            </a:extLst>
          </p:cNvPr>
          <p:cNvSpPr txBox="1"/>
          <p:nvPr/>
        </p:nvSpPr>
        <p:spPr>
          <a:xfrm>
            <a:off x="610612" y="1030739"/>
            <a:ext cx="7722354" cy="4770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buFont typeface="Wingdings" panose="05000000000000000000" pitchFamily="2" charset="2"/>
              <a:buChar char="Ø"/>
            </a:pPr>
            <a:r>
              <a:rPr kumimoji="0" lang="fr-FR" sz="1600" b="0" i="0" u="none" strike="noStrike" cap="none" spc="0" normalizeH="0" baseline="0" dirty="0">
                <a:ln>
                  <a:noFill/>
                </a:ln>
                <a:solidFill>
                  <a:srgbClr val="1B4F9E"/>
                </a:solidFill>
                <a:effectLst/>
                <a:uFillTx/>
                <a:latin typeface="+mn-lt"/>
                <a:ea typeface="+mn-ea"/>
                <a:cs typeface="+mn-cs"/>
                <a:sym typeface="Calibri"/>
                <a:hlinkClick r:id="rId3" action="ppaction://hlinksldjump"/>
              </a:rPr>
              <a:t>SALLE D’INTERVENTION – (SI)</a:t>
            </a:r>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839788" lvl="3" indent="-285750">
              <a:buFont typeface="Wingdings" panose="05000000000000000000" pitchFamily="2" charset="2"/>
              <a:buChar char="Ø"/>
            </a:pPr>
            <a:r>
              <a:rPr lang="fr-FR" sz="1600" dirty="0">
                <a:solidFill>
                  <a:srgbClr val="1B4F9E"/>
                </a:solidFill>
                <a:hlinkClick r:id="rId4" action="ppaction://hlinksldjump"/>
              </a:rPr>
              <a:t>Démarrage</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hlinkClick r:id="rId5" action="ppaction://hlinksldjump"/>
              </a:rPr>
              <a:t>Feuille d’Ouverture de Salle</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hlinkClick r:id="rId6" action="ppaction://hlinksldjump"/>
              </a:rPr>
              <a:t>Sélection du patient</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hlinkClick r:id="rId7" action="ppaction://hlinksldjump"/>
              </a:rPr>
              <a:t>Sélection du dossier</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hlinkClick r:id="rId8" action="ppaction://hlinksldjump"/>
              </a:rPr>
              <a:t>La feuille d’anesthésie : présentation</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hlinkClick r:id="rId9" action="ppaction://hlinksldjump"/>
              </a:rPr>
              <a:t>La feuille d’anesthésie : saisie des actes / Evènements</a:t>
            </a:r>
            <a:endParaRPr lang="fr-FR" sz="1600" dirty="0">
              <a:solidFill>
                <a:srgbClr val="1B4F9E"/>
              </a:solidFill>
            </a:endParaRPr>
          </a:p>
          <a:p>
            <a:pPr marL="839788" lvl="3" indent="-285750">
              <a:buFont typeface="Wingdings" panose="05000000000000000000" pitchFamily="2" charset="2"/>
              <a:buChar char="Ø"/>
            </a:pPr>
            <a:r>
              <a:rPr lang="fr-FR" sz="1600" dirty="0">
                <a:solidFill>
                  <a:srgbClr val="1B4F9E"/>
                </a:solidFill>
                <a:hlinkClick r:id="rId10" action="ppaction://hlinksldjump"/>
              </a:rPr>
              <a:t>Sortie de salle</a:t>
            </a:r>
            <a:endParaRPr lang="fr-FR" sz="1600" dirty="0">
              <a:solidFill>
                <a:srgbClr val="1B4F9E"/>
              </a:solidFill>
            </a:endParaRPr>
          </a:p>
          <a:p>
            <a:pPr lvl="1"/>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342900" lvl="1" indent="-342900">
              <a:buFont typeface="Wingdings" panose="05000000000000000000" pitchFamily="2" charset="2"/>
              <a:buChar char="Ø"/>
            </a:pPr>
            <a:r>
              <a:rPr lang="fr-FR" sz="1600" dirty="0">
                <a:solidFill>
                  <a:srgbClr val="1B4F9E"/>
                </a:solidFill>
                <a:hlinkClick r:id="rId11" action="ppaction://hlinksldjump"/>
              </a:rPr>
              <a:t>SALLE DE SURVEILLANCE POST INTERVENTIONNELLE (Salle de Réveil) – (SR)</a:t>
            </a:r>
            <a:endParaRPr lang="fr-FR" sz="1600" dirty="0">
              <a:solidFill>
                <a:srgbClr val="1B4F9E"/>
              </a:solidFill>
            </a:endParaRPr>
          </a:p>
          <a:p>
            <a:pPr marL="628650" lvl="3" indent="-90488">
              <a:buFont typeface="Wingdings" panose="05000000000000000000" pitchFamily="2" charset="2"/>
              <a:buChar char="Ø"/>
            </a:pPr>
            <a:r>
              <a:rPr kumimoji="0" lang="fr-FR" sz="1600" b="0" i="0" u="none" strike="noStrike" cap="none" spc="0" normalizeH="0" baseline="0" dirty="0">
                <a:ln>
                  <a:noFill/>
                </a:ln>
                <a:solidFill>
                  <a:srgbClr val="1B4F9E"/>
                </a:solidFill>
                <a:effectLst/>
                <a:uFillTx/>
                <a:latin typeface="+mn-lt"/>
                <a:ea typeface="+mn-ea"/>
                <a:cs typeface="+mn-cs"/>
                <a:sym typeface="Calibri"/>
              </a:rPr>
              <a:t>  </a:t>
            </a:r>
            <a:r>
              <a:rPr kumimoji="0" lang="fr-FR" sz="1600" b="0" i="0" u="none" strike="noStrike" cap="none" spc="0" normalizeH="0" baseline="0" dirty="0">
                <a:ln>
                  <a:noFill/>
                </a:ln>
                <a:solidFill>
                  <a:srgbClr val="1B4F9E"/>
                </a:solidFill>
                <a:effectLst/>
                <a:uFillTx/>
                <a:latin typeface="+mn-lt"/>
                <a:ea typeface="+mn-ea"/>
                <a:cs typeface="+mn-cs"/>
                <a:sym typeface="Calibri"/>
                <a:hlinkClick r:id="rId12" action="ppaction://hlinksldjump"/>
              </a:rPr>
              <a:t>Démarrage</a:t>
            </a:r>
            <a:endParaRPr kumimoji="0" lang="fr-FR" sz="1600" b="0" i="0" u="none" strike="noStrike" cap="none" spc="0" normalizeH="0" baseline="0" dirty="0">
              <a:ln>
                <a:noFill/>
              </a:ln>
              <a:solidFill>
                <a:srgbClr val="1B4F9E"/>
              </a:solidFill>
              <a:effectLst/>
              <a:uFillTx/>
              <a:latin typeface="+mn-lt"/>
              <a:ea typeface="+mn-ea"/>
              <a:cs typeface="+mn-cs"/>
              <a:sym typeface="Calibri"/>
            </a:endParaRPr>
          </a:p>
          <a:p>
            <a:pPr marL="628650" lvl="3" indent="-90488">
              <a:buFont typeface="Wingdings" panose="05000000000000000000" pitchFamily="2" charset="2"/>
              <a:buChar char="Ø"/>
            </a:pPr>
            <a:r>
              <a:rPr lang="fr-FR" sz="1600" dirty="0">
                <a:solidFill>
                  <a:srgbClr val="1B4F9E"/>
                </a:solidFill>
              </a:rPr>
              <a:t>  Feuille d’Ouverture de Salle</a:t>
            </a:r>
            <a:endParaRPr kumimoji="0" lang="fr-FR" sz="1600" b="0" i="0" u="none" strike="noStrike" cap="none" spc="0" normalizeH="0" baseline="0" dirty="0">
              <a:ln>
                <a:noFill/>
              </a:ln>
              <a:solidFill>
                <a:srgbClr val="1B4F9E"/>
              </a:solidFill>
              <a:effectLst/>
              <a:uFillTx/>
              <a:sym typeface="Calibri"/>
            </a:endParaRPr>
          </a:p>
          <a:p>
            <a:pPr marL="628650" lvl="3" indent="-90488">
              <a:buFont typeface="Wingdings" panose="05000000000000000000" pitchFamily="2" charset="2"/>
              <a:buChar char="Ø"/>
            </a:pPr>
            <a:r>
              <a:rPr lang="fr-FR" sz="1600" dirty="0">
                <a:solidFill>
                  <a:srgbClr val="1B4F9E"/>
                </a:solidFill>
              </a:rPr>
              <a:t>  </a:t>
            </a:r>
            <a:r>
              <a:rPr lang="fr-FR" sz="1600" dirty="0">
                <a:solidFill>
                  <a:srgbClr val="1B4F9E"/>
                </a:solidFill>
                <a:hlinkClick r:id="rId13" action="ppaction://hlinksldjump"/>
              </a:rPr>
              <a:t>Sélection du patient</a:t>
            </a:r>
            <a:endParaRPr lang="fr-FR" sz="1600" dirty="0">
              <a:solidFill>
                <a:srgbClr val="1B4F9E"/>
              </a:solidFill>
            </a:endParaRPr>
          </a:p>
          <a:p>
            <a:pPr marL="628650" lvl="3" indent="-90488">
              <a:buFont typeface="Wingdings" panose="05000000000000000000" pitchFamily="2" charset="2"/>
              <a:buChar char="Ø"/>
            </a:pPr>
            <a:r>
              <a:rPr lang="fr-FR" sz="1600" dirty="0">
                <a:solidFill>
                  <a:srgbClr val="1B4F9E"/>
                </a:solidFill>
              </a:rPr>
              <a:t>  </a:t>
            </a:r>
            <a:r>
              <a:rPr lang="fr-FR" sz="1600" dirty="0">
                <a:solidFill>
                  <a:srgbClr val="1B4F9E"/>
                </a:solidFill>
                <a:hlinkClick r:id="rId14" action="ppaction://hlinksldjump"/>
              </a:rPr>
              <a:t>Sélection du dossier</a:t>
            </a:r>
            <a:endParaRPr lang="fr-FR" sz="1600" dirty="0">
              <a:solidFill>
                <a:srgbClr val="1B4F9E"/>
              </a:solidFill>
            </a:endParaRPr>
          </a:p>
          <a:p>
            <a:pPr marL="628650" lvl="3" indent="-90488">
              <a:buFont typeface="Wingdings" panose="05000000000000000000" pitchFamily="2" charset="2"/>
              <a:buChar char="Ø"/>
            </a:pPr>
            <a:r>
              <a:rPr lang="fr-FR" sz="1600" dirty="0">
                <a:solidFill>
                  <a:srgbClr val="1B4F9E"/>
                </a:solidFill>
              </a:rPr>
              <a:t>  </a:t>
            </a:r>
            <a:r>
              <a:rPr lang="fr-FR" sz="1600" dirty="0">
                <a:solidFill>
                  <a:srgbClr val="1B4F9E"/>
                </a:solidFill>
                <a:hlinkClick r:id="rId13" action="ppaction://hlinksldjump"/>
              </a:rPr>
              <a:t>La feuille d’anesthésie : présentation</a:t>
            </a:r>
            <a:endParaRPr lang="fr-FR" sz="1600" dirty="0">
              <a:solidFill>
                <a:srgbClr val="1B4F9E"/>
              </a:solidFill>
            </a:endParaRPr>
          </a:p>
          <a:p>
            <a:pPr marL="628650" lvl="3" indent="-90488">
              <a:buFont typeface="Wingdings" panose="05000000000000000000" pitchFamily="2" charset="2"/>
              <a:buChar char="Ø"/>
            </a:pPr>
            <a:r>
              <a:rPr lang="fr-FR" sz="1600" dirty="0">
                <a:solidFill>
                  <a:srgbClr val="1B4F9E"/>
                </a:solidFill>
              </a:rPr>
              <a:t>  La feuille d’anesthésie : saisie des actes / Evènements</a:t>
            </a:r>
          </a:p>
          <a:p>
            <a:pPr marL="628650" lvl="3" indent="-90488">
              <a:buFont typeface="Wingdings" panose="05000000000000000000" pitchFamily="2" charset="2"/>
              <a:buChar char="Ø"/>
            </a:pPr>
            <a:r>
              <a:rPr lang="fr-FR" sz="1600" dirty="0">
                <a:solidFill>
                  <a:srgbClr val="1B4F9E"/>
                </a:solidFill>
              </a:rPr>
              <a:t>  </a:t>
            </a:r>
            <a:r>
              <a:rPr lang="fr-FR" sz="1600" dirty="0">
                <a:solidFill>
                  <a:srgbClr val="1B4F9E"/>
                </a:solidFill>
                <a:hlinkClick r:id="rId15" action="ppaction://hlinksldjump"/>
              </a:rPr>
              <a:t>Clôture du dossier</a:t>
            </a:r>
            <a:endParaRPr lang="fr-FR" sz="1600" dirty="0">
              <a:solidFill>
                <a:srgbClr val="1B4F9E"/>
              </a:solidFill>
            </a:endParaRPr>
          </a:p>
          <a:p>
            <a:pPr marL="538162" lvl="3"/>
            <a:endParaRPr lang="fr-FR" sz="1600" dirty="0">
              <a:solidFill>
                <a:srgbClr val="1B4F9E"/>
              </a:solidFill>
            </a:endParaRPr>
          </a:p>
          <a:p>
            <a:pPr marL="285750" lvl="5" indent="-285750">
              <a:buFont typeface="Wingdings" panose="05000000000000000000" pitchFamily="2" charset="2"/>
              <a:buChar char="Ø"/>
            </a:pPr>
            <a:r>
              <a:rPr lang="fr-FR" sz="1600" dirty="0">
                <a:solidFill>
                  <a:srgbClr val="1B4F9E"/>
                </a:solidFill>
              </a:rPr>
              <a:t>	</a:t>
            </a:r>
            <a:r>
              <a:rPr lang="fr-FR" sz="1600" dirty="0">
                <a:solidFill>
                  <a:srgbClr val="1B4F9E"/>
                </a:solidFill>
                <a:hlinkClick r:id="rId16" action="ppaction://hlinksldjump"/>
              </a:rPr>
              <a:t>Génération d’un COMPTE RENDU D’ANESTHESIE</a:t>
            </a:r>
            <a:endParaRPr kumimoji="0" lang="fr-FR" sz="1600" b="0" i="0" u="none" strike="noStrike" cap="none" spc="0" normalizeH="0" baseline="0" dirty="0">
              <a:ln>
                <a:noFill/>
              </a:ln>
              <a:solidFill>
                <a:srgbClr val="1B4F9E"/>
              </a:solidFill>
              <a:effectLst/>
              <a:uFillTx/>
              <a:sym typeface="Calibri"/>
            </a:endParaRPr>
          </a:p>
        </p:txBody>
      </p:sp>
    </p:spTree>
    <p:extLst>
      <p:ext uri="{BB962C8B-B14F-4D97-AF65-F5344CB8AC3E}">
        <p14:creationId xmlns:p14="http://schemas.microsoft.com/office/powerpoint/2010/main" val="1810104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E32BB8-E9CF-441D-9EE3-9B5A5EA1D79B}"/>
              </a:ext>
            </a:extLst>
          </p:cNvPr>
          <p:cNvPicPr>
            <a:picLocks noChangeAspect="1"/>
          </p:cNvPicPr>
          <p:nvPr/>
        </p:nvPicPr>
        <p:blipFill>
          <a:blip r:embed="rId2"/>
          <a:stretch>
            <a:fillRect/>
          </a:stretch>
        </p:blipFill>
        <p:spPr>
          <a:xfrm>
            <a:off x="764264" y="1802576"/>
            <a:ext cx="2377646" cy="1280271"/>
          </a:xfrm>
          <a:prstGeom prst="rect">
            <a:avLst/>
          </a:prstGeom>
        </p:spPr>
      </p:pic>
      <p:sp>
        <p:nvSpPr>
          <p:cNvPr id="6" name="ZoneTexte 5">
            <a:extLst>
              <a:ext uri="{FF2B5EF4-FFF2-40B4-BE49-F238E27FC236}">
                <a16:creationId xmlns:a16="http://schemas.microsoft.com/office/drawing/2014/main" id="{D0ABB0B5-B45F-4C5B-A69B-5CC8619A76BE}"/>
              </a:ext>
            </a:extLst>
          </p:cNvPr>
          <p:cNvSpPr txBox="1"/>
          <p:nvPr/>
        </p:nvSpPr>
        <p:spPr>
          <a:xfrm>
            <a:off x="1953087" y="1287262"/>
            <a:ext cx="460478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Calibri"/>
              </a:rPr>
              <a:t>Avant votre démonstration lancer le simulateur </a:t>
            </a:r>
          </a:p>
        </p:txBody>
      </p:sp>
      <p:sp>
        <p:nvSpPr>
          <p:cNvPr id="7" name="ZoneTexte 6">
            <a:extLst>
              <a:ext uri="{FF2B5EF4-FFF2-40B4-BE49-F238E27FC236}">
                <a16:creationId xmlns:a16="http://schemas.microsoft.com/office/drawing/2014/main" id="{78D37E60-CD16-4453-94F6-AFC117934CC6}"/>
              </a:ext>
            </a:extLst>
          </p:cNvPr>
          <p:cNvSpPr txBox="1"/>
          <p:nvPr/>
        </p:nvSpPr>
        <p:spPr>
          <a:xfrm>
            <a:off x="3826275" y="2185674"/>
            <a:ext cx="323261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Calibri"/>
              </a:rPr>
              <a:t>Cliquer sur l’onglet configuration </a:t>
            </a:r>
          </a:p>
        </p:txBody>
      </p:sp>
      <p:pic>
        <p:nvPicPr>
          <p:cNvPr id="8" name="Image 7">
            <a:extLst>
              <a:ext uri="{FF2B5EF4-FFF2-40B4-BE49-F238E27FC236}">
                <a16:creationId xmlns:a16="http://schemas.microsoft.com/office/drawing/2014/main" id="{A3898410-8C48-4592-8B70-74C76282C3E6}"/>
              </a:ext>
            </a:extLst>
          </p:cNvPr>
          <p:cNvPicPr>
            <a:picLocks noChangeAspect="1"/>
          </p:cNvPicPr>
          <p:nvPr/>
        </p:nvPicPr>
        <p:blipFill>
          <a:blip r:embed="rId3"/>
          <a:stretch>
            <a:fillRect/>
          </a:stretch>
        </p:blipFill>
        <p:spPr>
          <a:xfrm>
            <a:off x="368423" y="3699590"/>
            <a:ext cx="6915705" cy="2034276"/>
          </a:xfrm>
          <a:prstGeom prst="rect">
            <a:avLst/>
          </a:prstGeom>
        </p:spPr>
      </p:pic>
      <p:cxnSp>
        <p:nvCxnSpPr>
          <p:cNvPr id="11" name="Connecteur droit avec flèche 10">
            <a:extLst>
              <a:ext uri="{FF2B5EF4-FFF2-40B4-BE49-F238E27FC236}">
                <a16:creationId xmlns:a16="http://schemas.microsoft.com/office/drawing/2014/main" id="{1E038A53-A4EA-423B-82D3-7099E7B45AD6}"/>
              </a:ext>
            </a:extLst>
          </p:cNvPr>
          <p:cNvCxnSpPr/>
          <p:nvPr/>
        </p:nvCxnSpPr>
        <p:spPr>
          <a:xfrm flipH="1">
            <a:off x="2502718" y="2442712"/>
            <a:ext cx="1278384"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3" name="Ellipse 12">
            <a:extLst>
              <a:ext uri="{FF2B5EF4-FFF2-40B4-BE49-F238E27FC236}">
                <a16:creationId xmlns:a16="http://schemas.microsoft.com/office/drawing/2014/main" id="{00176E27-2BBF-43C4-9037-EBF7B41C4C13}"/>
              </a:ext>
            </a:extLst>
          </p:cNvPr>
          <p:cNvSpPr/>
          <p:nvPr/>
        </p:nvSpPr>
        <p:spPr>
          <a:xfrm>
            <a:off x="5495278" y="3799643"/>
            <a:ext cx="1491448" cy="79011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4" name="ZoneTexte 13">
            <a:extLst>
              <a:ext uri="{FF2B5EF4-FFF2-40B4-BE49-F238E27FC236}">
                <a16:creationId xmlns:a16="http://schemas.microsoft.com/office/drawing/2014/main" id="{5791C4AC-B89F-4700-9932-6975805B1391}"/>
              </a:ext>
            </a:extLst>
          </p:cNvPr>
          <p:cNvSpPr txBox="1"/>
          <p:nvPr/>
        </p:nvSpPr>
        <p:spPr>
          <a:xfrm>
            <a:off x="6320902" y="3004136"/>
            <a:ext cx="304404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Calibri"/>
              </a:rPr>
              <a:t>Rechercher le driver « simu »</a:t>
            </a:r>
          </a:p>
        </p:txBody>
      </p:sp>
      <p:cxnSp>
        <p:nvCxnSpPr>
          <p:cNvPr id="16" name="Connecteur droit avec flèche 15">
            <a:extLst>
              <a:ext uri="{FF2B5EF4-FFF2-40B4-BE49-F238E27FC236}">
                <a16:creationId xmlns:a16="http://schemas.microsoft.com/office/drawing/2014/main" id="{D60B6503-DCF2-45A0-B6B8-7C68E517381F}"/>
              </a:ext>
            </a:extLst>
          </p:cNvPr>
          <p:cNvCxnSpPr>
            <a:cxnSpLocks/>
          </p:cNvCxnSpPr>
          <p:nvPr/>
        </p:nvCxnSpPr>
        <p:spPr>
          <a:xfrm flipH="1">
            <a:off x="7058889" y="3429000"/>
            <a:ext cx="558152" cy="59258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7" name="ZoneTexte 16">
            <a:extLst>
              <a:ext uri="{FF2B5EF4-FFF2-40B4-BE49-F238E27FC236}">
                <a16:creationId xmlns:a16="http://schemas.microsoft.com/office/drawing/2014/main" id="{E00E9A5E-4590-4614-B2D2-58CEA920A67E}"/>
              </a:ext>
            </a:extLst>
          </p:cNvPr>
          <p:cNvSpPr txBox="1"/>
          <p:nvPr/>
        </p:nvSpPr>
        <p:spPr>
          <a:xfrm>
            <a:off x="1012054" y="4669654"/>
            <a:ext cx="389946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Calibri"/>
              </a:rPr>
              <a:t>Le faire glisser vers un port de com libre </a:t>
            </a:r>
          </a:p>
        </p:txBody>
      </p:sp>
      <p:cxnSp>
        <p:nvCxnSpPr>
          <p:cNvPr id="19" name="Connecteur droit avec flèche 18">
            <a:extLst>
              <a:ext uri="{FF2B5EF4-FFF2-40B4-BE49-F238E27FC236}">
                <a16:creationId xmlns:a16="http://schemas.microsoft.com/office/drawing/2014/main" id="{E94FE9AA-8DBF-4EF9-8140-82BFACD29DA0}"/>
              </a:ext>
            </a:extLst>
          </p:cNvPr>
          <p:cNvCxnSpPr/>
          <p:nvPr/>
        </p:nvCxnSpPr>
        <p:spPr>
          <a:xfrm flipH="1" flipV="1">
            <a:off x="1154097" y="4172505"/>
            <a:ext cx="1100831" cy="41725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1" name="Rectangle 9">
            <a:extLst>
              <a:ext uri="{FF2B5EF4-FFF2-40B4-BE49-F238E27FC236}">
                <a16:creationId xmlns:a16="http://schemas.microsoft.com/office/drawing/2014/main" id="{6AA4245C-690B-413E-9238-0AF87046B2FF}"/>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Per-Opératoire – La feuille d’anesthésie  </a:t>
            </a:r>
            <a:endParaRPr lang="fr-FR"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5229798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EAB7C5-8253-4F69-901D-8E1991B3E8D8}"/>
              </a:ext>
            </a:extLst>
          </p:cNvPr>
          <p:cNvPicPr>
            <a:picLocks noChangeAspect="1"/>
          </p:cNvPicPr>
          <p:nvPr/>
        </p:nvPicPr>
        <p:blipFill>
          <a:blip r:embed="rId3"/>
          <a:stretch>
            <a:fillRect/>
          </a:stretch>
        </p:blipFill>
        <p:spPr>
          <a:xfrm>
            <a:off x="516086" y="1269462"/>
            <a:ext cx="5292000" cy="4478230"/>
          </a:xfrm>
          <a:prstGeom prst="rect">
            <a:avLst/>
          </a:prstGeom>
          <a:effectLst>
            <a:softEdge rad="25400"/>
          </a:effectLst>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DEMARRAGE</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342076" y="2038896"/>
            <a:ext cx="1644243"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 Per-opératoire »</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p:cNvCxnSpPr>
          <p:nvPr/>
        </p:nvCxnSpPr>
        <p:spPr>
          <a:xfrm flipH="1">
            <a:off x="2956266" y="2192783"/>
            <a:ext cx="3276754" cy="443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4F401C6-C875-4139-BDBD-061D87039679}"/>
              </a:ext>
            </a:extLst>
          </p:cNvPr>
          <p:cNvSpPr/>
          <p:nvPr/>
        </p:nvSpPr>
        <p:spPr>
          <a:xfrm>
            <a:off x="3760694" y="2887326"/>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 name="Rectangle 1">
            <a:extLst>
              <a:ext uri="{FF2B5EF4-FFF2-40B4-BE49-F238E27FC236}">
                <a16:creationId xmlns:a16="http://schemas.microsoft.com/office/drawing/2014/main" id="{4C99107B-8558-41F3-9A44-11CE291DB96A}"/>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sp>
        <p:nvSpPr>
          <p:cNvPr id="10" name="Ellipse 9">
            <a:extLst>
              <a:ext uri="{FF2B5EF4-FFF2-40B4-BE49-F238E27FC236}">
                <a16:creationId xmlns:a16="http://schemas.microsoft.com/office/drawing/2014/main" id="{0C7AC95B-3F62-46B0-AC76-33404EE5A4D3}"/>
              </a:ext>
            </a:extLst>
          </p:cNvPr>
          <p:cNvSpPr/>
          <p:nvPr/>
        </p:nvSpPr>
        <p:spPr>
          <a:xfrm>
            <a:off x="3760694" y="3805855"/>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7925833A-6E84-40DE-A51B-6B9DFEDE48EE}"/>
              </a:ext>
            </a:extLst>
          </p:cNvPr>
          <p:cNvCxnSpPr>
            <a:cxnSpLocks/>
          </p:cNvCxnSpPr>
          <p:nvPr/>
        </p:nvCxnSpPr>
        <p:spPr>
          <a:xfrm>
            <a:off x="4798036" y="2389900"/>
            <a:ext cx="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id="{0DB70699-ADE5-46DF-8D32-A9891917531E}"/>
              </a:ext>
            </a:extLst>
          </p:cNvPr>
          <p:cNvCxnSpPr>
            <a:cxnSpLocks/>
          </p:cNvCxnSpPr>
          <p:nvPr/>
        </p:nvCxnSpPr>
        <p:spPr>
          <a:xfrm flipH="1">
            <a:off x="1393794" y="2592280"/>
            <a:ext cx="1788"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5" name="Rectangle 9">
            <a:extLst>
              <a:ext uri="{FF2B5EF4-FFF2-40B4-BE49-F238E27FC236}">
                <a16:creationId xmlns:a16="http://schemas.microsoft.com/office/drawing/2014/main" id="{80D60D78-D392-4B96-BE83-4EA6E1A6AD2D}"/>
              </a:ext>
            </a:extLst>
          </p:cNvPr>
          <p:cNvSpPr txBox="1">
            <a:spLocks noChangeArrowheads="1"/>
          </p:cNvSpPr>
          <p:nvPr/>
        </p:nvSpPr>
        <p:spPr bwMode="auto">
          <a:xfrm>
            <a:off x="1534546" y="177852"/>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endParaRPr lang="fr-FR"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FAA0A4E7-8F6C-4785-B62A-D48D413D25E9}"/>
              </a:ext>
            </a:extLst>
          </p:cNvPr>
          <p:cNvPicPr>
            <a:picLocks noChangeAspect="1"/>
          </p:cNvPicPr>
          <p:nvPr/>
        </p:nvPicPr>
        <p:blipFill>
          <a:blip r:embed="rId3"/>
          <a:stretch>
            <a:fillRect/>
          </a:stretch>
        </p:blipFill>
        <p:spPr>
          <a:xfrm>
            <a:off x="-37079" y="1839792"/>
            <a:ext cx="7082768" cy="3537679"/>
          </a:xfrm>
          <a:prstGeom prst="rect">
            <a:avLst/>
          </a:prstGeom>
          <a:ln>
            <a:solidFill>
              <a:srgbClr val="114F9D"/>
            </a:solidFill>
          </a:ln>
          <a:scene3d>
            <a:camera prst="perspectiveContrastingRightFacing"/>
            <a:lightRig rig="threePt" dir="t"/>
          </a:scene3d>
          <a:sp3d contourW="19050">
            <a:contourClr>
              <a:srgbClr val="61A0ED"/>
            </a:contourClr>
          </a:sp3d>
        </p:spPr>
      </p:pic>
      <p:pic>
        <p:nvPicPr>
          <p:cNvPr id="12" name="Image 11">
            <a:extLst>
              <a:ext uri="{FF2B5EF4-FFF2-40B4-BE49-F238E27FC236}">
                <a16:creationId xmlns:a16="http://schemas.microsoft.com/office/drawing/2014/main" id="{E9971432-09D9-4A8C-99DD-8D37F3191448}"/>
              </a:ext>
            </a:extLst>
          </p:cNvPr>
          <p:cNvPicPr>
            <a:picLocks noChangeAspect="1"/>
          </p:cNvPicPr>
          <p:nvPr/>
        </p:nvPicPr>
        <p:blipFill>
          <a:blip r:embed="rId4"/>
          <a:stretch>
            <a:fillRect/>
          </a:stretch>
        </p:blipFill>
        <p:spPr>
          <a:xfrm>
            <a:off x="5076597" y="1113786"/>
            <a:ext cx="3826339" cy="4630426"/>
          </a:xfrm>
          <a:prstGeom prst="rect">
            <a:avLst/>
          </a:prstGeom>
          <a:ln>
            <a:solidFill>
              <a:srgbClr val="114F9D"/>
            </a:solidFill>
          </a:ln>
          <a:scene3d>
            <a:camera prst="perspectiveContrastingRightFacing"/>
            <a:lightRig rig="threePt" dir="t"/>
          </a:scene3d>
          <a:sp3d contourW="12700">
            <a:contourClr>
              <a:srgbClr val="61A0ED"/>
            </a:contourClr>
          </a:sp3d>
        </p:spPr>
      </p:pic>
      <p:sp>
        <p:nvSpPr>
          <p:cNvPr id="13" name="ZoneTexte 12">
            <a:extLst>
              <a:ext uri="{FF2B5EF4-FFF2-40B4-BE49-F238E27FC236}">
                <a16:creationId xmlns:a16="http://schemas.microsoft.com/office/drawing/2014/main" id="{B83F8957-2A99-41F1-9296-952F60713147}"/>
              </a:ext>
            </a:extLst>
          </p:cNvPr>
          <p:cNvSpPr txBox="1"/>
          <p:nvPr/>
        </p:nvSpPr>
        <p:spPr>
          <a:xfrm>
            <a:off x="76418" y="1165279"/>
            <a:ext cx="5000179"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Proposition de renseigner la feuille d’ouverture de salle</a:t>
            </a:r>
          </a:p>
        </p:txBody>
      </p:sp>
      <p:sp>
        <p:nvSpPr>
          <p:cNvPr id="5" name="Titre 4">
            <a:extLst>
              <a:ext uri="{FF2B5EF4-FFF2-40B4-BE49-F238E27FC236}">
                <a16:creationId xmlns:a16="http://schemas.microsoft.com/office/drawing/2014/main" id="{F3C9E407-B19C-4C60-ACB1-CBB24F5488E6}"/>
              </a:ext>
            </a:extLst>
          </p:cNvPr>
          <p:cNvSpPr>
            <a:spLocks noGrp="1"/>
          </p:cNvSpPr>
          <p:nvPr>
            <p:ph type="title"/>
          </p:nvPr>
        </p:nvSpPr>
        <p:spPr>
          <a:xfrm>
            <a:off x="1534546" y="246185"/>
            <a:ext cx="6427285" cy="537871"/>
          </a:xfrm>
        </p:spPr>
        <p:txBody>
          <a:bodyPr>
            <a:normAutofit/>
          </a:bodyPr>
          <a:lstStyle/>
          <a:p>
            <a:r>
              <a:rPr lang="fr-FR" sz="2800" dirty="0">
                <a:solidFill>
                  <a:schemeClr val="accent1">
                    <a:lumMod val="75000"/>
                  </a:schemeClr>
                </a:solidFill>
                <a:latin typeface="Montserrat" panose="00000500000000000000" pitchFamily="50" charset="0"/>
              </a:rPr>
              <a:t>FEUILLE D’OUVERTURE DE SALLE </a:t>
            </a:r>
          </a:p>
        </p:txBody>
      </p:sp>
      <p:sp>
        <p:nvSpPr>
          <p:cNvPr id="10" name="Rectangle 9">
            <a:extLst>
              <a:ext uri="{FF2B5EF4-FFF2-40B4-BE49-F238E27FC236}">
                <a16:creationId xmlns:a16="http://schemas.microsoft.com/office/drawing/2014/main" id="{48D185A7-AE2C-41FB-BCC0-27FD2CB3D77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spTree>
    <p:extLst>
      <p:ext uri="{BB962C8B-B14F-4D97-AF65-F5344CB8AC3E}">
        <p14:creationId xmlns:p14="http://schemas.microsoft.com/office/powerpoint/2010/main" val="37041342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9875F8-E97E-4A78-B646-BD4024FEA2DF}"/>
              </a:ext>
            </a:extLst>
          </p:cNvPr>
          <p:cNvSpPr txBox="1"/>
          <p:nvPr/>
        </p:nvSpPr>
        <p:spPr>
          <a:xfrm>
            <a:off x="174077" y="4082540"/>
            <a:ext cx="4316242" cy="1600434"/>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RECHERCHE via : </a:t>
            </a:r>
          </a:p>
          <a:p>
            <a:pPr marR="0" algn="l" defTabSz="457200" rtl="0" fontAlgn="auto" latinLnBrk="0" hangingPunct="0">
              <a:lnSpc>
                <a:spcPct val="100000"/>
              </a:lnSpc>
              <a:spcBef>
                <a:spcPts val="0"/>
              </a:spcBef>
              <a:spcAft>
                <a:spcPts val="0"/>
              </a:spcAft>
              <a:buClrTx/>
              <a:buSzTx/>
              <a:tabLst/>
            </a:pPr>
            <a:endParaRPr lang="fr-FR"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 La date de naissance</a:t>
            </a: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ou</a:t>
            </a:r>
          </a:p>
          <a:p>
            <a:pPr marR="0" algn="l" defTabSz="457200" rtl="0" fontAlgn="auto" latinLnBrk="0" hangingPunct="0">
              <a:lnSpc>
                <a:spcPct val="100000"/>
              </a:lnSpc>
              <a:spcBef>
                <a:spcPts val="0"/>
              </a:spcBef>
              <a:spcAft>
                <a:spcPts val="0"/>
              </a:spcAft>
              <a:buClrTx/>
              <a:buSzTx/>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 L’IPP</a:t>
            </a: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a:t>
            </a:r>
            <a:r>
              <a:rPr lang="fr-FR" sz="1200" dirty="0">
                <a:solidFill>
                  <a:srgbClr val="1B4F9E"/>
                </a:solidFill>
                <a:latin typeface="Montserrat" panose="00000500000000000000" pitchFamily="50" charset="0"/>
              </a:rPr>
              <a:t>ou</a:t>
            </a:r>
            <a:endParaRPr kumimoji="0" lang="fr-FR" sz="1200" b="0" i="0" u="none" strike="noStrike" cap="none" spc="0" normalizeH="0" baseline="0" dirty="0">
              <a:ln>
                <a:noFill/>
              </a:ln>
              <a:solidFill>
                <a:srgbClr val="1B4F9E"/>
              </a:solidFill>
              <a:effectLst/>
              <a:uFillTx/>
              <a:latin typeface="Montserrat" panose="00000500000000000000" pitchFamily="50" charset="0"/>
              <a:sym typeface="Calibri"/>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 Les premières lettres du nom de famille</a:t>
            </a: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a:t>
            </a:r>
          </a:p>
        </p:txBody>
      </p:sp>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PATIENT</a:t>
            </a:r>
          </a:p>
        </p:txBody>
      </p:sp>
      <p:pic>
        <p:nvPicPr>
          <p:cNvPr id="6" name="Image 5">
            <a:extLst>
              <a:ext uri="{FF2B5EF4-FFF2-40B4-BE49-F238E27FC236}">
                <a16:creationId xmlns:a16="http://schemas.microsoft.com/office/drawing/2014/main" id="{5268DE8F-B9B6-4AF7-B508-B095506E9727}"/>
              </a:ext>
            </a:extLst>
          </p:cNvPr>
          <p:cNvPicPr>
            <a:picLocks noChangeAspect="1"/>
          </p:cNvPicPr>
          <p:nvPr/>
        </p:nvPicPr>
        <p:blipFill>
          <a:blip r:embed="rId3"/>
          <a:stretch>
            <a:fillRect/>
          </a:stretch>
        </p:blipFill>
        <p:spPr>
          <a:xfrm>
            <a:off x="174077" y="1175026"/>
            <a:ext cx="4828152" cy="2575014"/>
          </a:xfrm>
          <a:prstGeom prst="rect">
            <a:avLst/>
          </a:prstGeom>
          <a:ln>
            <a:solidFill>
              <a:schemeClr val="accent1"/>
            </a:solidFill>
          </a:ln>
        </p:spPr>
      </p:pic>
      <p:pic>
        <p:nvPicPr>
          <p:cNvPr id="14" name="Image 13">
            <a:extLst>
              <a:ext uri="{FF2B5EF4-FFF2-40B4-BE49-F238E27FC236}">
                <a16:creationId xmlns:a16="http://schemas.microsoft.com/office/drawing/2014/main" id="{7FFC9CD4-A355-4E88-A626-21327A722147}"/>
              </a:ext>
            </a:extLst>
          </p:cNvPr>
          <p:cNvPicPr>
            <a:picLocks noChangeAspect="1"/>
          </p:cNvPicPr>
          <p:nvPr/>
        </p:nvPicPr>
        <p:blipFill>
          <a:blip r:embed="rId4"/>
          <a:stretch>
            <a:fillRect/>
          </a:stretch>
        </p:blipFill>
        <p:spPr>
          <a:xfrm>
            <a:off x="4265953" y="2896700"/>
            <a:ext cx="4703970" cy="2445475"/>
          </a:xfrm>
          <a:prstGeom prst="rect">
            <a:avLst/>
          </a:prstGeom>
          <a:ln>
            <a:solidFill>
              <a:schemeClr val="accent1"/>
            </a:solidFill>
          </a:ln>
        </p:spPr>
      </p:pic>
      <p:sp>
        <p:nvSpPr>
          <p:cNvPr id="8" name="Rectangle 7">
            <a:extLst>
              <a:ext uri="{FF2B5EF4-FFF2-40B4-BE49-F238E27FC236}">
                <a16:creationId xmlns:a16="http://schemas.microsoft.com/office/drawing/2014/main" id="{2F07867C-FFF2-4307-8F83-A5088A8A037A}"/>
              </a:ext>
            </a:extLst>
          </p:cNvPr>
          <p:cNvSpPr/>
          <p:nvPr/>
        </p:nvSpPr>
        <p:spPr>
          <a:xfrm>
            <a:off x="0" y="311705"/>
            <a:ext cx="519694" cy="369332"/>
          </a:xfrm>
          <a:prstGeom prst="rect">
            <a:avLst/>
          </a:prstGeom>
        </p:spPr>
        <p:txBody>
          <a:bodyPr wrap="non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spTree>
    <p:extLst>
      <p:ext uri="{BB962C8B-B14F-4D97-AF65-F5344CB8AC3E}">
        <p14:creationId xmlns:p14="http://schemas.microsoft.com/office/powerpoint/2010/main" val="22820515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370A7363-1A64-4643-B235-D9A82DF5D640}"/>
              </a:ext>
            </a:extLst>
          </p:cNvPr>
          <p:cNvSpPr txBox="1"/>
          <p:nvPr/>
        </p:nvSpPr>
        <p:spPr>
          <a:xfrm>
            <a:off x="5486400" y="3931578"/>
            <a:ext cx="1628006"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Statut </a:t>
            </a: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du dossier</a:t>
            </a:r>
          </a:p>
        </p:txBody>
      </p:sp>
      <p:pic>
        <p:nvPicPr>
          <p:cNvPr id="21" name="Image 20">
            <a:extLst>
              <a:ext uri="{FF2B5EF4-FFF2-40B4-BE49-F238E27FC236}">
                <a16:creationId xmlns:a16="http://schemas.microsoft.com/office/drawing/2014/main" id="{919E374E-194F-4B02-9E9F-36C459CE0778}"/>
              </a:ext>
            </a:extLst>
          </p:cNvPr>
          <p:cNvPicPr>
            <a:picLocks noChangeAspect="1"/>
          </p:cNvPicPr>
          <p:nvPr/>
        </p:nvPicPr>
        <p:blipFill>
          <a:blip r:embed="rId3"/>
          <a:stretch>
            <a:fillRect/>
          </a:stretch>
        </p:blipFill>
        <p:spPr>
          <a:xfrm>
            <a:off x="3954794" y="4601208"/>
            <a:ext cx="2846972" cy="994628"/>
          </a:xfrm>
          <a:prstGeom prst="rect">
            <a:avLst/>
          </a:prstGeom>
        </p:spPr>
      </p:pic>
      <p:sp>
        <p:nvSpPr>
          <p:cNvPr id="22" name="ZoneTexte 21">
            <a:extLst>
              <a:ext uri="{FF2B5EF4-FFF2-40B4-BE49-F238E27FC236}">
                <a16:creationId xmlns:a16="http://schemas.microsoft.com/office/drawing/2014/main" id="{C71C9C16-0961-4A81-88D2-623C434BEB36}"/>
              </a:ext>
            </a:extLst>
          </p:cNvPr>
          <p:cNvSpPr txBox="1"/>
          <p:nvPr/>
        </p:nvSpPr>
        <p:spPr>
          <a:xfrm>
            <a:off x="737231" y="4775358"/>
            <a:ext cx="3083169" cy="646327"/>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B4F9E"/>
                </a:solidFill>
                <a:effectLst/>
                <a:uFillTx/>
                <a:latin typeface="Montserrat" panose="00000500000000000000" pitchFamily="50" charset="0"/>
                <a:sym typeface="Calibri"/>
              </a:rPr>
              <a:t>Ouverture possible d’un dossier à une date différente de celle prévue…</a:t>
            </a:r>
          </a:p>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B4F9E"/>
                </a:solidFill>
                <a:effectLst/>
                <a:uFillTx/>
                <a:latin typeface="Montserrat" panose="00000500000000000000" pitchFamily="50" charset="0"/>
                <a:sym typeface="Calibri"/>
              </a:rPr>
              <a:t> (report de l’intervention…)</a:t>
            </a:r>
          </a:p>
        </p:txBody>
      </p:sp>
      <p:pic>
        <p:nvPicPr>
          <p:cNvPr id="19" name="Image 18">
            <a:extLst>
              <a:ext uri="{FF2B5EF4-FFF2-40B4-BE49-F238E27FC236}">
                <a16:creationId xmlns:a16="http://schemas.microsoft.com/office/drawing/2014/main" id="{73B35FA8-FAF9-48E3-8B41-47FB15DB4F84}"/>
              </a:ext>
            </a:extLst>
          </p:cNvPr>
          <p:cNvPicPr>
            <a:picLocks noChangeAspect="1"/>
          </p:cNvPicPr>
          <p:nvPr/>
        </p:nvPicPr>
        <p:blipFill>
          <a:blip r:embed="rId4"/>
          <a:stretch>
            <a:fillRect/>
          </a:stretch>
        </p:blipFill>
        <p:spPr>
          <a:xfrm>
            <a:off x="3984711" y="1100531"/>
            <a:ext cx="4874004" cy="1770238"/>
          </a:xfrm>
          <a:prstGeom prst="rect">
            <a:avLst/>
          </a:prstGeom>
        </p:spPr>
      </p:pic>
      <p:pic>
        <p:nvPicPr>
          <p:cNvPr id="2" name="Image 1">
            <a:extLst>
              <a:ext uri="{FF2B5EF4-FFF2-40B4-BE49-F238E27FC236}">
                <a16:creationId xmlns:a16="http://schemas.microsoft.com/office/drawing/2014/main" id="{724B6F37-29E9-411D-83E7-0EF1C497045B}"/>
              </a:ext>
            </a:extLst>
          </p:cNvPr>
          <p:cNvPicPr>
            <a:picLocks noChangeAspect="1"/>
          </p:cNvPicPr>
          <p:nvPr/>
        </p:nvPicPr>
        <p:blipFill>
          <a:blip r:embed="rId5"/>
          <a:stretch>
            <a:fillRect/>
          </a:stretch>
        </p:blipFill>
        <p:spPr>
          <a:xfrm>
            <a:off x="222417" y="2256792"/>
            <a:ext cx="4942187" cy="1826203"/>
          </a:xfrm>
          <a:prstGeom prst="rect">
            <a:avLst/>
          </a:prstGeom>
        </p:spPr>
      </p:pic>
      <p:cxnSp>
        <p:nvCxnSpPr>
          <p:cNvPr id="16" name="Connecteur droit avec flèche 15">
            <a:extLst>
              <a:ext uri="{FF2B5EF4-FFF2-40B4-BE49-F238E27FC236}">
                <a16:creationId xmlns:a16="http://schemas.microsoft.com/office/drawing/2014/main" id="{D0CC864B-B977-44B9-9D0D-BB8C1EEB87A8}"/>
              </a:ext>
            </a:extLst>
          </p:cNvPr>
          <p:cNvCxnSpPr>
            <a:cxnSpLocks/>
          </p:cNvCxnSpPr>
          <p:nvPr/>
        </p:nvCxnSpPr>
        <p:spPr>
          <a:xfrm flipH="1" flipV="1">
            <a:off x="4572000" y="2870769"/>
            <a:ext cx="1723878" cy="1006728"/>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8" name="Connecteur droit avec flèche 7">
            <a:extLst>
              <a:ext uri="{FF2B5EF4-FFF2-40B4-BE49-F238E27FC236}">
                <a16:creationId xmlns:a16="http://schemas.microsoft.com/office/drawing/2014/main" id="{5F254D1F-7C16-4007-9EF0-FB5C6A09FCC7}"/>
              </a:ext>
            </a:extLst>
          </p:cNvPr>
          <p:cNvCxnSpPr>
            <a:cxnSpLocks/>
          </p:cNvCxnSpPr>
          <p:nvPr/>
        </p:nvCxnSpPr>
        <p:spPr>
          <a:xfrm flipV="1">
            <a:off x="6295878" y="1695908"/>
            <a:ext cx="1520254" cy="2181588"/>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6" name="Connecteur droit avec flèche 5">
            <a:extLst>
              <a:ext uri="{FF2B5EF4-FFF2-40B4-BE49-F238E27FC236}">
                <a16:creationId xmlns:a16="http://schemas.microsoft.com/office/drawing/2014/main" id="{46DE619F-F4A1-408F-B946-B52E699794A3}"/>
              </a:ext>
            </a:extLst>
          </p:cNvPr>
          <p:cNvCxnSpPr>
            <a:cxnSpLocks/>
          </p:cNvCxnSpPr>
          <p:nvPr/>
        </p:nvCxnSpPr>
        <p:spPr>
          <a:xfrm flipV="1">
            <a:off x="6286013" y="1837073"/>
            <a:ext cx="1530119" cy="2040423"/>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DOSSIER</a:t>
            </a:r>
          </a:p>
        </p:txBody>
      </p:sp>
      <p:sp>
        <p:nvSpPr>
          <p:cNvPr id="12" name="Rectangle 11">
            <a:extLst>
              <a:ext uri="{FF2B5EF4-FFF2-40B4-BE49-F238E27FC236}">
                <a16:creationId xmlns:a16="http://schemas.microsoft.com/office/drawing/2014/main" id="{153D6ABD-1B34-4B1B-8DB0-7DEE08EA02B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spTree>
    <p:extLst>
      <p:ext uri="{BB962C8B-B14F-4D97-AF65-F5344CB8AC3E}">
        <p14:creationId xmlns:p14="http://schemas.microsoft.com/office/powerpoint/2010/main" val="21011673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DOSSIER</a:t>
            </a:r>
          </a:p>
        </p:txBody>
      </p:sp>
      <p:sp>
        <p:nvSpPr>
          <p:cNvPr id="12" name="Rectangle 11">
            <a:extLst>
              <a:ext uri="{FF2B5EF4-FFF2-40B4-BE49-F238E27FC236}">
                <a16:creationId xmlns:a16="http://schemas.microsoft.com/office/drawing/2014/main" id="{153D6ABD-1B34-4B1B-8DB0-7DEE08EA02B6}"/>
              </a:ext>
            </a:extLst>
          </p:cNvPr>
          <p:cNvSpPr/>
          <p:nvPr/>
        </p:nvSpPr>
        <p:spPr>
          <a:xfrm>
            <a:off x="0" y="313952"/>
            <a:ext cx="571936" cy="370916"/>
          </a:xfrm>
          <a:prstGeom prst="rect">
            <a:avLst/>
          </a:prstGeom>
          <a:ln>
            <a:noFill/>
          </a:ln>
        </p:spPr>
        <p:txBody>
          <a:bodyPr wrap="square">
            <a:spAutoFit/>
          </a:bodyPr>
          <a:lstStyle/>
          <a:p>
            <a:r>
              <a:rPr lang="fr-FR" b="1"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S.I.</a:t>
            </a:r>
            <a:endParaRPr lang="fr-FR" dirty="0"/>
          </a:p>
        </p:txBody>
      </p:sp>
      <p:pic>
        <p:nvPicPr>
          <p:cNvPr id="14" name="Image 13">
            <a:extLst>
              <a:ext uri="{FF2B5EF4-FFF2-40B4-BE49-F238E27FC236}">
                <a16:creationId xmlns:a16="http://schemas.microsoft.com/office/drawing/2014/main" id="{99292FB3-C076-48A6-B550-163BBAF4AE6D}"/>
              </a:ext>
            </a:extLst>
          </p:cNvPr>
          <p:cNvPicPr>
            <a:picLocks noChangeAspect="1"/>
          </p:cNvPicPr>
          <p:nvPr/>
        </p:nvPicPr>
        <p:blipFill>
          <a:blip r:embed="rId3"/>
          <a:stretch>
            <a:fillRect/>
          </a:stretch>
        </p:blipFill>
        <p:spPr>
          <a:xfrm>
            <a:off x="-85725" y="1202532"/>
            <a:ext cx="6379535" cy="3412386"/>
          </a:xfrm>
          <a:prstGeom prst="rect">
            <a:avLst/>
          </a:prstGeom>
          <a:scene3d>
            <a:camera prst="perspectiveContrastingRightFacing"/>
            <a:lightRig rig="threePt" dir="t"/>
          </a:scene3d>
          <a:sp3d contourW="19050">
            <a:contourClr>
              <a:srgbClr val="61A0ED"/>
            </a:contourClr>
          </a:sp3d>
        </p:spPr>
      </p:pic>
      <p:pic>
        <p:nvPicPr>
          <p:cNvPr id="6" name="Image 5">
            <a:extLst>
              <a:ext uri="{FF2B5EF4-FFF2-40B4-BE49-F238E27FC236}">
                <a16:creationId xmlns:a16="http://schemas.microsoft.com/office/drawing/2014/main" id="{6716980F-F561-45A1-8839-A39FB2C226DA}"/>
              </a:ext>
            </a:extLst>
          </p:cNvPr>
          <p:cNvPicPr>
            <a:picLocks noChangeAspect="1"/>
          </p:cNvPicPr>
          <p:nvPr/>
        </p:nvPicPr>
        <p:blipFill>
          <a:blip r:embed="rId4"/>
          <a:stretch>
            <a:fillRect/>
          </a:stretch>
        </p:blipFill>
        <p:spPr>
          <a:xfrm>
            <a:off x="3743543" y="1873113"/>
            <a:ext cx="6379535" cy="3429000"/>
          </a:xfrm>
          <a:prstGeom prst="rect">
            <a:avLst/>
          </a:prstGeom>
          <a:scene3d>
            <a:camera prst="perspectiveContrastingRightFacing"/>
            <a:lightRig rig="threePt" dir="t"/>
          </a:scene3d>
          <a:sp3d contourW="19050">
            <a:contourClr>
              <a:srgbClr val="61A0ED"/>
            </a:contourClr>
          </a:sp3d>
        </p:spPr>
      </p:pic>
    </p:spTree>
    <p:extLst>
      <p:ext uri="{BB962C8B-B14F-4D97-AF65-F5344CB8AC3E}">
        <p14:creationId xmlns:p14="http://schemas.microsoft.com/office/powerpoint/2010/main" val="85475089"/>
      </p:ext>
    </p:extLst>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38214</TotalTime>
  <Words>3025</Words>
  <Application>Microsoft Office PowerPoint</Application>
  <PresentationFormat>Affichage à l'écran (4:3)</PresentationFormat>
  <Paragraphs>376</Paragraphs>
  <Slides>47</Slides>
  <Notes>44</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47</vt:i4>
      </vt:variant>
    </vt:vector>
  </HeadingPairs>
  <TitlesOfParts>
    <vt:vector size="54" baseType="lpstr">
      <vt:lpstr>Arial</vt:lpstr>
      <vt:lpstr>Calibri</vt:lpstr>
      <vt:lpstr>Calibri Light</vt:lpstr>
      <vt:lpstr>Montserrat</vt:lpstr>
      <vt:lpstr>Tahoma</vt:lpstr>
      <vt:lpstr>Wingdings</vt:lpstr>
      <vt:lpstr>Thème Office</vt:lpstr>
      <vt:lpstr>Anesthésie</vt:lpstr>
      <vt:lpstr>Présentation PowerPoint</vt:lpstr>
      <vt:lpstr>Présentation PowerPoint</vt:lpstr>
      <vt:lpstr>SALLE D’INTERVENTION (S.I.) </vt:lpstr>
      <vt:lpstr>Présentation PowerPoint</vt:lpstr>
      <vt:lpstr>FEUILLE D’OUVERTURE DE SALLE </vt:lpstr>
      <vt:lpstr>SELECTION DU PATIENT</vt:lpstr>
      <vt:lpstr>SELECTION DU DOSSIER</vt:lpstr>
      <vt:lpstr>SELECTION DU DOSSIER</vt:lpstr>
      <vt:lpstr>LA FEUILLE D’ANESTHESIE : Présentation </vt:lpstr>
      <vt:lpstr>LA FEUILLE D’ANESTHESIE - Présentation </vt:lpstr>
      <vt:lpstr>LA FEUILLE D’ANESTHESIE - Présentation</vt:lpstr>
      <vt:lpstr>LA FEUILLE D’ANESTHESIE - Présentation</vt:lpstr>
      <vt:lpstr>LA FEUILLE D’ANESTHESIE - Présentation</vt:lpstr>
      <vt:lpstr>LA FEUILLE D’ANESTHESIE : Saisie </vt:lpstr>
      <vt:lpstr>LA FEUILLE D’ANESTHESIE – Saisie </vt:lpstr>
      <vt:lpstr>LA FEUILLE D’ANESTHESIE – Saisie </vt:lpstr>
      <vt:lpstr>LA FEUILLE D’ANESTHESIE – </vt:lpstr>
      <vt:lpstr>LA FEUILLE D’ANESTHESIE – Saisie </vt:lpstr>
      <vt:lpstr>LA FEUILLE D’ANESTHESIE – Saisie </vt:lpstr>
      <vt:lpstr>LA FEUILLE D’ANESTHESIE – Saisie </vt:lpstr>
      <vt:lpstr>LA FEUILLE D’ANESTHESIE – Saisie </vt:lpstr>
      <vt:lpstr>LA FEUILLE D’ANESTHESIE – Saisie </vt:lpstr>
      <vt:lpstr>LA FEUILLE D’ANESTHESIE : Sortie de salle</vt:lpstr>
      <vt:lpstr>SORTIE DE SALLE</vt:lpstr>
      <vt:lpstr>SALLE DE SURVEILLANCE  POST-INTERVENTIONELLE  (S.R.)</vt:lpstr>
      <vt:lpstr>Présentation PowerPoint</vt:lpstr>
      <vt:lpstr>Présentation PowerPoint</vt:lpstr>
      <vt:lpstr>Présentation PowerPoint</vt:lpstr>
      <vt:lpstr>LA FEUILLE D’ANESTHESIE : Présentation </vt:lpstr>
      <vt:lpstr>LA FEUILLE D’ANESTHESIE - Présentation </vt:lpstr>
      <vt:lpstr>LA FEUILLE D’ANESTHESIE - Présentation</vt:lpstr>
      <vt:lpstr>LA FEUILLE D’ANESTHESIE - Présentation</vt:lpstr>
      <vt:lpstr>LA FEUILLE D’ANESTHESIE : Présentation </vt:lpstr>
      <vt:lpstr>LA FEUILLE D’ANESTHESIE : Saisie </vt:lpstr>
      <vt:lpstr>LA FEUILLE D’ANESTHESIE – Saisie </vt:lpstr>
      <vt:lpstr>LA FEUILLE D’ANESTHESIE – Saisie </vt:lpstr>
      <vt:lpstr>LA FEUILLE D’ANESTHESIE – Saisie </vt:lpstr>
      <vt:lpstr>LA FEUILLE D’ANESTHESIE – Saisie </vt:lpstr>
      <vt:lpstr>LA FEUILLE D’ANESTHESIE : Sortie de salle</vt:lpstr>
      <vt:lpstr>SORTIE DE SALLE</vt:lpstr>
      <vt:lpstr>COMPTE RENDU  D’ANESTHESIE   </vt:lpstr>
      <vt:lpstr>Présentation PowerPoint</vt:lpstr>
      <vt:lpstr>Présentation PowerPoint</vt:lpstr>
      <vt:lpstr>MERCI de votre ATTENTION</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Michel Le Lan</cp:lastModifiedBy>
  <cp:revision>290</cp:revision>
  <dcterms:modified xsi:type="dcterms:W3CDTF">2020-07-30T15:19:53Z</dcterms:modified>
</cp:coreProperties>
</file>